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Ex1.xml" ContentType="application/vnd.ms-office.chartex+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9.xml" ContentType="application/vnd.openxmlformats-officedocument.drawingml.chart+xml"/>
  <Override PartName="/ppt/drawings/drawing3.xml" ContentType="application/vnd.openxmlformats-officedocument.drawingml.chartshapes+xml"/>
  <Override PartName="/ppt/notesSlides/notesSlide15.xml" ContentType="application/vnd.openxmlformats-officedocument.presentationml.notesSlide+xml"/>
  <Override PartName="/ppt/charts/chart10.xml" ContentType="application/vnd.openxmlformats-officedocument.drawingml.chart+xml"/>
  <Override PartName="/ppt/drawings/drawing4.xml" ContentType="application/vnd.openxmlformats-officedocument.drawingml.chartshapes+xml"/>
  <Override PartName="/ppt/notesSlides/notesSlide16.xml" ContentType="application/vnd.openxmlformats-officedocument.presentationml.notesSlide+xml"/>
  <Override PartName="/ppt/charts/chartEx2.xml" ContentType="application/vnd.ms-office.chartex+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12.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20.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21.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22.xml" ContentType="application/vnd.openxmlformats-officedocument.presentationml.notesSlide+xml"/>
  <Override PartName="/ppt/charts/chartEx4.xml" ContentType="application/vnd.ms-office.chartex+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Ex5.xml" ContentType="application/vnd.ms-office.chartex+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4093" r:id="rId4"/>
    <p:sldMasterId id="2147484110" r:id="rId5"/>
    <p:sldMasterId id="2147484118" r:id="rId6"/>
  </p:sldMasterIdLst>
  <p:notesMasterIdLst>
    <p:notesMasterId r:id="rId37"/>
  </p:notesMasterIdLst>
  <p:handoutMasterIdLst>
    <p:handoutMasterId r:id="rId38"/>
  </p:handoutMasterIdLst>
  <p:sldIdLst>
    <p:sldId id="256" r:id="rId7"/>
    <p:sldId id="1497" r:id="rId8"/>
    <p:sldId id="1523" r:id="rId9"/>
    <p:sldId id="1532" r:id="rId10"/>
    <p:sldId id="1642" r:id="rId11"/>
    <p:sldId id="1449" r:id="rId12"/>
    <p:sldId id="1490" r:id="rId13"/>
    <p:sldId id="1614" r:id="rId14"/>
    <p:sldId id="1624" r:id="rId15"/>
    <p:sldId id="1615" r:id="rId16"/>
    <p:sldId id="1422" r:id="rId17"/>
    <p:sldId id="1625" r:id="rId18"/>
    <p:sldId id="1655" r:id="rId19"/>
    <p:sldId id="1656" r:id="rId20"/>
    <p:sldId id="1663" r:id="rId21"/>
    <p:sldId id="1664" r:id="rId22"/>
    <p:sldId id="1550" r:id="rId23"/>
    <p:sldId id="1634" r:id="rId24"/>
    <p:sldId id="1483" r:id="rId25"/>
    <p:sldId id="1662" r:id="rId26"/>
    <p:sldId id="1571" r:id="rId27"/>
    <p:sldId id="1527" r:id="rId28"/>
    <p:sldId id="1621" r:id="rId29"/>
    <p:sldId id="1622" r:id="rId30"/>
    <p:sldId id="1589" r:id="rId31"/>
    <p:sldId id="257" r:id="rId32"/>
    <p:sldId id="1666" r:id="rId33"/>
    <p:sldId id="1667" r:id="rId34"/>
    <p:sldId id="1669" r:id="rId35"/>
    <p:sldId id="258" r:id="rId36"/>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 Franks" initials="DF" lastIdx="0" clrIdx="0">
    <p:extLst>
      <p:ext uri="{19B8F6BF-5375-455C-9EA6-DF929625EA0E}">
        <p15:presenceInfo xmlns:p15="http://schemas.microsoft.com/office/powerpoint/2012/main" userId="S::dfranks@artba.org::8e2e8ff4-4d53-4824-8876-8f2007d006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66"/>
    <a:srgbClr val="008000"/>
    <a:srgbClr val="20A222"/>
    <a:srgbClr val="31859C"/>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69EC3F-3B10-4377-8016-9B2480568A58}" v="3" dt="2024-10-08T13:54:08.01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25" autoAdjust="0"/>
  </p:normalViewPr>
  <p:slideViewPr>
    <p:cSldViewPr snapToGrid="0">
      <p:cViewPr varScale="1">
        <p:scale>
          <a:sx n="98" d="100"/>
          <a:sy n="98" d="100"/>
        </p:scale>
        <p:origin x="1038" y="7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p:scale>
          <a:sx n="1" d="2"/>
          <a:sy n="1" d="2"/>
        </p:scale>
        <p:origin x="4560" y="136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0.xml"/><Relationship Id="rId1" Type="http://schemas.microsoft.com/office/2011/relationships/chartStyle" Target="style10.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1.xml"/><Relationship Id="rId1" Type="http://schemas.microsoft.com/office/2011/relationships/chartStyle" Target="style11.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6.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7.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Ex1.xml.rels><?xml version="1.0" encoding="UTF-8" standalone="yes"?>
<Relationships xmlns="http://schemas.openxmlformats.org/package/2006/relationships"><Relationship Id="rId3" Type="http://schemas.microsoft.com/office/2011/relationships/chartColorStyle" Target="colors4.xml"/><Relationship Id="rId2" Type="http://schemas.microsoft.com/office/2011/relationships/chartStyle" Target="style4.xml"/><Relationship Id="rId1" Type="http://schemas.openxmlformats.org/officeDocument/2006/relationships/package" Target="../embeddings/Microsoft_Excel_Worksheet4.xlsx"/></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11.xlsx"/></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13.xlsx"/></Relationships>
</file>

<file path=ppt/charts/_rels/chartEx4.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9.xlsx"/></Relationships>
</file>

<file path=ppt/charts/_rels/chartEx5.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package" Target="../embeddings/Microsoft_Excel_Worksheet2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US" sz="2000" b="1">
                <a:solidFill>
                  <a:schemeClr val="tx2"/>
                </a:solidFill>
              </a:rPr>
              <a:t>Breakdown of $852 Billion in Guaranteed Funding in the </a:t>
            </a:r>
          </a:p>
          <a:p>
            <a:pPr>
              <a:defRPr sz="2000" b="1"/>
            </a:pPr>
            <a:r>
              <a:rPr lang="en-US" sz="2000" b="1">
                <a:solidFill>
                  <a:schemeClr val="tx2"/>
                </a:solidFill>
              </a:rPr>
              <a:t>Infrastructure Investment &amp; Jobs Act (IIJA)</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Investment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B-26CB-4B88-9CA9-CCFB9EC6D8D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6-26CB-4B88-9CA9-CCFB9EC6D8D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6CB-4B88-9CA9-CCFB9EC6D8D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4-26CB-4B88-9CA9-CCFB9EC6D8D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7-26CB-4B88-9CA9-CCFB9EC6D8D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3-26CB-4B88-9CA9-CCFB9EC6D8D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8-26CB-4B88-9CA9-CCFB9EC6D8D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A-26CB-4B88-9CA9-CCFB9EC6D8D8}"/>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26CB-4B88-9CA9-CCFB9EC6D8D8}"/>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2-26CB-4B88-9CA9-CCFB9EC6D8D8}"/>
              </c:ext>
            </c:extLst>
          </c:dPt>
          <c:dLbls>
            <c:dLbl>
              <c:idx val="0"/>
              <c:layout>
                <c:manualLayout>
                  <c:x val="4.0679055459624115E-2"/>
                  <c:y val="3.9212295987995478E-2"/>
                </c:manualLayout>
              </c:layout>
              <c:tx>
                <c:rich>
                  <a:bodyPr/>
                  <a:lstStyle/>
                  <a:p>
                    <a:fld id="{42A4D78C-29A1-4837-9509-0DDB3B69130F}" type="CATEGORYNAME">
                      <a:rPr lang="en-US"/>
                      <a:pPr/>
                      <a:t>[CATEGORY NAME]</a:t>
                    </a:fld>
                    <a:r>
                      <a:rPr lang="en-US" baseline="0"/>
                      <a:t>, </a:t>
                    </a:r>
                    <a:fld id="{FF107844-4039-48D2-AA53-C82E22E19D29}" type="VALUE">
                      <a:rPr lang="en-US" baseline="0" smtClean="0"/>
                      <a:pPr/>
                      <a:t>[VALUE]</a:t>
                    </a:fld>
                    <a:r>
                      <a:rPr lang="en-US" baseline="0"/>
                      <a:t>B, </a:t>
                    </a:r>
                    <a:fld id="{728CA691-E523-4A12-BDB7-00F9D38A485C}"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4821472433500869"/>
                      <c:h val="9.162606495861611E-2"/>
                    </c:manualLayout>
                  </c15:layout>
                  <c15:dlblFieldTable/>
                  <c15:showDataLabelsRange val="0"/>
                </c:ext>
                <c:ext xmlns:c16="http://schemas.microsoft.com/office/drawing/2014/chart" uri="{C3380CC4-5D6E-409C-BE32-E72D297353CC}">
                  <c16:uniqueId val="{0000000B-26CB-4B88-9CA9-CCFB9EC6D8D8}"/>
                </c:ext>
              </c:extLst>
            </c:dLbl>
            <c:dLbl>
              <c:idx val="1"/>
              <c:layout>
                <c:manualLayout>
                  <c:x val="5.8438108567330407E-2"/>
                  <c:y val="4.3569217764439418E-3"/>
                </c:manualLayout>
              </c:layout>
              <c:tx>
                <c:rich>
                  <a:bodyPr/>
                  <a:lstStyle/>
                  <a:p>
                    <a:fld id="{FB555304-324A-4964-A2A8-3808FE953673}" type="CATEGORYNAME">
                      <a:rPr lang="en-US"/>
                      <a:pPr/>
                      <a:t>[CATEGORY NAME]</a:t>
                    </a:fld>
                    <a:r>
                      <a:rPr lang="en-US" baseline="0"/>
                      <a:t>, </a:t>
                    </a:r>
                    <a:fld id="{DFEE0AFD-AB78-4018-AB97-27588DD17C8D}" type="VALUE">
                      <a:rPr lang="en-US" baseline="0" smtClean="0"/>
                      <a:pPr/>
                      <a:t>[VALUE]</a:t>
                    </a:fld>
                    <a:r>
                      <a:rPr lang="en-US" baseline="0"/>
                      <a:t>B, </a:t>
                    </a:r>
                    <a:fld id="{9AA9EF4C-26C8-4E56-A260-12968F48025A}"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6CB-4B88-9CA9-CCFB9EC6D8D8}"/>
                </c:ext>
              </c:extLst>
            </c:dLbl>
            <c:dLbl>
              <c:idx val="2"/>
              <c:layout>
                <c:manualLayout>
                  <c:x val="-1.9952350526300362E-2"/>
                  <c:y val="3.2676913323329566E-2"/>
                </c:manualLayout>
              </c:layout>
              <c:tx>
                <c:rich>
                  <a:bodyPr/>
                  <a:lstStyle/>
                  <a:p>
                    <a:fld id="{E6E52271-7B04-4CB6-A468-53D2020A77E3}" type="CATEGORYNAME">
                      <a:rPr lang="en-US"/>
                      <a:pPr/>
                      <a:t>[CATEGORY NAME]</a:t>
                    </a:fld>
                    <a:r>
                      <a:rPr lang="en-US" baseline="0"/>
                      <a:t>, </a:t>
                    </a:r>
                    <a:fld id="{B8A4336D-552D-42DB-B9B2-C03113DEA775}" type="VALUE">
                      <a:rPr lang="en-US" baseline="0" smtClean="0"/>
                      <a:pPr/>
                      <a:t>[VALUE]</a:t>
                    </a:fld>
                    <a:r>
                      <a:rPr lang="en-US" baseline="0"/>
                      <a:t>B, </a:t>
                    </a:r>
                    <a:fld id="{A0FC4321-9E72-4B9D-8840-D6FBB4DE2917}"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6CB-4B88-9CA9-CCFB9EC6D8D8}"/>
                </c:ext>
              </c:extLst>
            </c:dLbl>
            <c:dLbl>
              <c:idx val="3"/>
              <c:layout>
                <c:manualLayout>
                  <c:x val="-5.4403750178033936E-2"/>
                  <c:y val="1.0892304441109696E-2"/>
                </c:manualLayout>
              </c:layout>
              <c:tx>
                <c:rich>
                  <a:bodyPr/>
                  <a:lstStyle/>
                  <a:p>
                    <a:fld id="{9CEE6FA6-17B7-4C3B-875D-6D95E4EFDF93}" type="CATEGORYNAME">
                      <a:rPr lang="en-US"/>
                      <a:pPr/>
                      <a:t>[CATEGORY NAME]</a:t>
                    </a:fld>
                    <a:r>
                      <a:rPr lang="en-US" baseline="0"/>
                      <a:t>, </a:t>
                    </a:r>
                    <a:fld id="{39F0C992-10F1-4008-9CDA-ED9B24B3EFFE}" type="VALUE">
                      <a:rPr lang="en-US" baseline="0" smtClean="0"/>
                      <a:pPr/>
                      <a:t>[VALUE]</a:t>
                    </a:fld>
                    <a:r>
                      <a:rPr lang="en-US" baseline="0"/>
                      <a:t>B, </a:t>
                    </a:r>
                    <a:fld id="{826D9AA2-1EE3-49B7-B041-B8EA16781F37}"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9531879769017033"/>
                      <c:h val="9.162606495861611E-2"/>
                    </c:manualLayout>
                  </c15:layout>
                  <c15:dlblFieldTable/>
                  <c15:showDataLabelsRange val="0"/>
                </c:ext>
                <c:ext xmlns:c16="http://schemas.microsoft.com/office/drawing/2014/chart" uri="{C3380CC4-5D6E-409C-BE32-E72D297353CC}">
                  <c16:uniqueId val="{00000004-26CB-4B88-9CA9-CCFB9EC6D8D8}"/>
                </c:ext>
              </c:extLst>
            </c:dLbl>
            <c:dLbl>
              <c:idx val="4"/>
              <c:layout>
                <c:manualLayout>
                  <c:x val="-7.8607546848924278E-2"/>
                  <c:y val="-3.2676913323329566E-2"/>
                </c:manualLayout>
              </c:layout>
              <c:tx>
                <c:rich>
                  <a:bodyPr/>
                  <a:lstStyle/>
                  <a:p>
                    <a:fld id="{4E26C471-0BAA-4ED5-ACA2-F34240EDE7EB}" type="CATEGORYNAME">
                      <a:rPr lang="en-US"/>
                      <a:pPr/>
                      <a:t>[CATEGORY NAME]</a:t>
                    </a:fld>
                    <a:r>
                      <a:rPr lang="en-US" baseline="0"/>
                      <a:t>, </a:t>
                    </a:r>
                    <a:fld id="{BC292E4E-2E67-41AF-9902-1438837B45A6}" type="VALUE">
                      <a:rPr lang="en-US" baseline="0" smtClean="0"/>
                      <a:pPr/>
                      <a:t>[VALUE]</a:t>
                    </a:fld>
                    <a:r>
                      <a:rPr lang="en-US" b="0" baseline="0"/>
                      <a:t>B</a:t>
                    </a:r>
                    <a:r>
                      <a:rPr lang="en-US" baseline="0"/>
                      <a:t>, </a:t>
                    </a:r>
                    <a:fld id="{F3734C87-ADBC-4B97-A68D-79488C17B333}"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4201558282074212"/>
                      <c:h val="9.162606495861611E-2"/>
                    </c:manualLayout>
                  </c15:layout>
                  <c15:dlblFieldTable/>
                  <c15:showDataLabelsRange val="0"/>
                </c:ext>
                <c:ext xmlns:c16="http://schemas.microsoft.com/office/drawing/2014/chart" uri="{C3380CC4-5D6E-409C-BE32-E72D297353CC}">
                  <c16:uniqueId val="{00000007-26CB-4B88-9CA9-CCFB9EC6D8D8}"/>
                </c:ext>
              </c:extLst>
            </c:dLbl>
            <c:dLbl>
              <c:idx val="5"/>
              <c:layout>
                <c:manualLayout>
                  <c:x val="-3.2596183871687195E-2"/>
                  <c:y val="-8.9316896417100736E-2"/>
                </c:manualLayout>
              </c:layout>
              <c:tx>
                <c:rich>
                  <a:bodyPr/>
                  <a:lstStyle/>
                  <a:p>
                    <a:fld id="{B16D83E4-D3FC-468B-8AC8-10FB585A7297}" type="CATEGORYNAME">
                      <a:rPr lang="en-US"/>
                      <a:pPr/>
                      <a:t>[CATEGORY NAME]</a:t>
                    </a:fld>
                    <a:r>
                      <a:rPr lang="en-US" baseline="0"/>
                      <a:t>, </a:t>
                    </a:r>
                    <a:fld id="{410C657F-FB74-4143-8936-05FFDE858346}" type="VALUE">
                      <a:rPr lang="en-US" baseline="0" smtClean="0"/>
                      <a:pPr/>
                      <a:t>[VALUE]</a:t>
                    </a:fld>
                    <a:r>
                      <a:rPr lang="en-US" baseline="0"/>
                      <a:t>B, </a:t>
                    </a:r>
                    <a:fld id="{75F9B986-9B37-4208-981E-B5614C7CCC54}"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8194609022545175"/>
                      <c:h val="9.162606495861611E-2"/>
                    </c:manualLayout>
                  </c15:layout>
                  <c15:dlblFieldTable/>
                  <c15:showDataLabelsRange val="0"/>
                </c:ext>
                <c:ext xmlns:c16="http://schemas.microsoft.com/office/drawing/2014/chart" uri="{C3380CC4-5D6E-409C-BE32-E72D297353CC}">
                  <c16:uniqueId val="{00000003-26CB-4B88-9CA9-CCFB9EC6D8D8}"/>
                </c:ext>
              </c:extLst>
            </c:dLbl>
            <c:dLbl>
              <c:idx val="6"/>
              <c:layout>
                <c:manualLayout>
                  <c:x val="-7.2926563840053693E-2"/>
                  <c:y val="-5.6639983093771246E-2"/>
                </c:manualLayout>
              </c:layout>
              <c:tx>
                <c:rich>
                  <a:bodyPr/>
                  <a:lstStyle/>
                  <a:p>
                    <a:fld id="{0AEF5555-1F06-4F4C-955B-2FD57310DF4A}" type="CATEGORYNAME">
                      <a:rPr lang="en-US"/>
                      <a:pPr/>
                      <a:t>[CATEGORY NAME]</a:t>
                    </a:fld>
                    <a:r>
                      <a:rPr lang="en-US" baseline="0"/>
                      <a:t>, </a:t>
                    </a:r>
                    <a:fld id="{B749A798-6147-4C36-A102-6F3764593E4D}" type="VALUE">
                      <a:rPr lang="en-US" baseline="0" smtClean="0"/>
                      <a:pPr/>
                      <a:t>[VALUE]</a:t>
                    </a:fld>
                    <a:r>
                      <a:rPr lang="en-US" baseline="0"/>
                      <a:t>B, </a:t>
                    </a:r>
                    <a:fld id="{1AE579F3-BE0D-4C9B-B1B8-165C1DABCD8A}"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6CB-4B88-9CA9-CCFB9EC6D8D8}"/>
                </c:ext>
              </c:extLst>
            </c:dLbl>
            <c:dLbl>
              <c:idx val="7"/>
              <c:layout>
                <c:manualLayout>
                  <c:x val="-2.6620714384063118E-2"/>
                  <c:y val="-3.4855374211551535E-2"/>
                </c:manualLayout>
              </c:layout>
              <c:tx>
                <c:rich>
                  <a:bodyPr/>
                  <a:lstStyle/>
                  <a:p>
                    <a:fld id="{30C4DCE4-99BD-450A-A43D-C997EB31034E}" type="CATEGORYNAME">
                      <a:rPr lang="en-US"/>
                      <a:pPr/>
                      <a:t>[CATEGORY NAME]</a:t>
                    </a:fld>
                    <a:r>
                      <a:rPr lang="en-US" baseline="0"/>
                      <a:t>, </a:t>
                    </a:r>
                    <a:fld id="{161BA9FA-313E-4D2A-9D9E-3B15ECE8B38B}" type="VALUE">
                      <a:rPr lang="en-US" baseline="0" smtClean="0"/>
                      <a:pPr/>
                      <a:t>[VALUE]</a:t>
                    </a:fld>
                    <a:r>
                      <a:rPr lang="en-US" baseline="0"/>
                      <a:t>B, </a:t>
                    </a:r>
                    <a:fld id="{229E7DED-8166-41F6-8685-0D158CAF0F56}"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2807571789033354"/>
                      <c:h val="9.162606495861611E-2"/>
                    </c:manualLayout>
                  </c15:layout>
                  <c15:dlblFieldTable/>
                  <c15:showDataLabelsRange val="0"/>
                </c:ext>
                <c:ext xmlns:c16="http://schemas.microsoft.com/office/drawing/2014/chart" uri="{C3380CC4-5D6E-409C-BE32-E72D297353CC}">
                  <c16:uniqueId val="{0000000A-26CB-4B88-9CA9-CCFB9EC6D8D8}"/>
                </c:ext>
              </c:extLst>
            </c:dLbl>
            <c:dLbl>
              <c:idx val="8"/>
              <c:layout>
                <c:manualLayout>
                  <c:x val="-1.2103148851118364E-2"/>
                  <c:y val="-6.9710748423103069E-2"/>
                </c:manualLayout>
              </c:layout>
              <c:tx>
                <c:rich>
                  <a:bodyPr/>
                  <a:lstStyle/>
                  <a:p>
                    <a:fld id="{73214601-2EBD-473D-AF46-41ADFB0E50EF}" type="CATEGORYNAME">
                      <a:rPr lang="en-US" dirty="0"/>
                      <a:pPr/>
                      <a:t>[CATEGORY NAME]</a:t>
                    </a:fld>
                    <a:r>
                      <a:rPr lang="en-US" baseline="0"/>
                      <a:t>, </a:t>
                    </a:r>
                    <a:fld id="{64AEC45D-7B59-49CD-88CD-64E59A1EDF9C}" type="VALUE">
                      <a:rPr lang="en-US" baseline="0" smtClean="0"/>
                      <a:pPr/>
                      <a:t>[VALUE]</a:t>
                    </a:fld>
                    <a:r>
                      <a:rPr lang="en-US" baseline="0"/>
                      <a:t>B, </a:t>
                    </a:r>
                    <a:fld id="{B4305160-933C-419D-ABDC-A24313DD625C}" type="PERCENTAGE">
                      <a:rPr lang="en-US" baseline="0" dirty="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layout>
                    <c:manualLayout>
                      <c:w val="0.20718455917655162"/>
                      <c:h val="0.1341714061055912"/>
                    </c:manualLayout>
                  </c15:layout>
                  <c15:dlblFieldTable/>
                  <c15:showDataLabelsRange val="0"/>
                </c:ext>
                <c:ext xmlns:c16="http://schemas.microsoft.com/office/drawing/2014/chart" uri="{C3380CC4-5D6E-409C-BE32-E72D297353CC}">
                  <c16:uniqueId val="{00000009-26CB-4B88-9CA9-CCFB9EC6D8D8}"/>
                </c:ext>
              </c:extLst>
            </c:dLbl>
            <c:dLbl>
              <c:idx val="9"/>
              <c:tx>
                <c:rich>
                  <a:bodyPr/>
                  <a:lstStyle/>
                  <a:p>
                    <a:fld id="{AD5C44A3-0049-4B40-9F6C-86AEE9AF3126}" type="CATEGORYNAME">
                      <a:rPr lang="en-US" dirty="0"/>
                      <a:pPr/>
                      <a:t>[CATEGORY NAME]</a:t>
                    </a:fld>
                    <a:r>
                      <a:rPr lang="en-US" baseline="0"/>
                      <a:t>, </a:t>
                    </a:r>
                    <a:fld id="{D27ADDFA-2202-48C7-A571-0EB8C472B424}" type="VALUE">
                      <a:rPr lang="en-US" baseline="0" smtClean="0"/>
                      <a:pPr/>
                      <a:t>[VALUE]</a:t>
                    </a:fld>
                    <a:r>
                      <a:rPr lang="en-US" baseline="0"/>
                      <a:t>B, </a:t>
                    </a:r>
                    <a:fld id="{B0625410-AC08-4BB6-BDFE-AF060D6BE892}" type="PERCENTAGE">
                      <a:rPr lang="en-US" baseline="0" dirty="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layout>
                    <c:manualLayout>
                      <c:w val="0.35119447063214398"/>
                      <c:h val="8.099517582409288E-2"/>
                    </c:manualLayout>
                  </c15:layout>
                  <c15:dlblFieldTable/>
                  <c15:showDataLabelsRange val="0"/>
                </c:ext>
                <c:ext xmlns:c16="http://schemas.microsoft.com/office/drawing/2014/chart" uri="{C3380CC4-5D6E-409C-BE32-E72D297353CC}">
                  <c16:uniqueId val="{00000002-26CB-4B88-9CA9-CCFB9EC6D8D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Sheet1!$A$2:$A$11</c:f>
              <c:strCache>
                <c:ptCount val="10"/>
                <c:pt idx="0">
                  <c:v>Highway Program</c:v>
                </c:pt>
                <c:pt idx="1">
                  <c:v>Transit</c:v>
                </c:pt>
                <c:pt idx="2">
                  <c:v>Rail</c:v>
                </c:pt>
                <c:pt idx="3">
                  <c:v>Airports/Air Traffic Control</c:v>
                </c:pt>
                <c:pt idx="4">
                  <c:v>Multi-modal Grants</c:v>
                </c:pt>
                <c:pt idx="5">
                  <c:v>Highway &amp; Pipeline Safety</c:v>
                </c:pt>
                <c:pt idx="6">
                  <c:v>Broadband</c:v>
                </c:pt>
                <c:pt idx="7">
                  <c:v>Ports &amp; Waterways</c:v>
                </c:pt>
                <c:pt idx="8">
                  <c:v>Waterworks (Clean/Drinking)</c:v>
                </c:pt>
                <c:pt idx="9">
                  <c:v>Energy/Environment/Resiliency</c:v>
                </c:pt>
              </c:strCache>
            </c:strRef>
          </c:cat>
          <c:val>
            <c:numRef>
              <c:f>Sheet1!$B$2:$B$11</c:f>
              <c:numCache>
                <c:formatCode>"$"#,##0</c:formatCode>
                <c:ptCount val="10"/>
                <c:pt idx="0">
                  <c:v>348</c:v>
                </c:pt>
                <c:pt idx="1">
                  <c:v>91</c:v>
                </c:pt>
                <c:pt idx="2">
                  <c:v>66</c:v>
                </c:pt>
                <c:pt idx="3">
                  <c:v>25</c:v>
                </c:pt>
                <c:pt idx="4">
                  <c:v>19</c:v>
                </c:pt>
                <c:pt idx="5">
                  <c:v>13</c:v>
                </c:pt>
                <c:pt idx="6">
                  <c:v>65</c:v>
                </c:pt>
                <c:pt idx="7">
                  <c:v>17</c:v>
                </c:pt>
                <c:pt idx="8">
                  <c:v>55</c:v>
                </c:pt>
                <c:pt idx="9">
                  <c:v>153</c:v>
                </c:pt>
              </c:numCache>
            </c:numRef>
          </c:val>
          <c:extLst>
            <c:ext xmlns:c16="http://schemas.microsoft.com/office/drawing/2014/chart" uri="{C3380CC4-5D6E-409C-BE32-E72D297353CC}">
              <c16:uniqueId val="{00000000-26CB-4B88-9CA9-CCFB9EC6D8D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Formula Funds, Historic Average</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Year 1</c:v>
                </c:pt>
                <c:pt idx="1">
                  <c:v>Year 2</c:v>
                </c:pt>
                <c:pt idx="2">
                  <c:v>Year 3</c:v>
                </c:pt>
              </c:strCache>
            </c:strRef>
          </c:cat>
          <c:val>
            <c:numRef>
              <c:f>Sheet1!$B$2:$B$4</c:f>
              <c:numCache>
                <c:formatCode>0%</c:formatCode>
                <c:ptCount val="3"/>
                <c:pt idx="0">
                  <c:v>0.25</c:v>
                </c:pt>
                <c:pt idx="1">
                  <c:v>0.41</c:v>
                </c:pt>
                <c:pt idx="2">
                  <c:v>0.15</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FY 2022 Reconstruction Projects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Year 1</c:v>
                </c:pt>
                <c:pt idx="1">
                  <c:v>Year 2</c:v>
                </c:pt>
                <c:pt idx="2">
                  <c:v>Year 3</c:v>
                </c:pt>
              </c:strCache>
            </c:strRef>
          </c:cat>
          <c:val>
            <c:numRef>
              <c:f>Sheet1!$C$2:$C$4</c:f>
              <c:numCache>
                <c:formatCode>0%</c:formatCode>
                <c:ptCount val="3"/>
                <c:pt idx="0">
                  <c:v>0.24</c:v>
                </c:pt>
                <c:pt idx="1">
                  <c:v>0.37</c:v>
                </c:pt>
                <c:pt idx="2">
                  <c:v>0.2</c:v>
                </c:pt>
              </c:numCache>
            </c:numRef>
          </c:val>
          <c:extLst>
            <c:ext xmlns:c16="http://schemas.microsoft.com/office/drawing/2014/chart" uri="{C3380CC4-5D6E-409C-BE32-E72D297353CC}">
              <c16:uniqueId val="{00000000-434E-4953-B6F8-9702798518E4}"/>
            </c:ext>
          </c:extLst>
        </c:ser>
        <c:ser>
          <c:idx val="2"/>
          <c:order val="2"/>
          <c:tx>
            <c:strRef>
              <c:f>Sheet1!$D$1</c:f>
              <c:strCache>
                <c:ptCount val="1"/>
                <c:pt idx="0">
                  <c:v>FY 2022 New Construction Projects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Year 1</c:v>
                </c:pt>
                <c:pt idx="1">
                  <c:v>Year 2</c:v>
                </c:pt>
                <c:pt idx="2">
                  <c:v>Year 3</c:v>
                </c:pt>
              </c:strCache>
            </c:strRef>
          </c:cat>
          <c:val>
            <c:numRef>
              <c:f>Sheet1!$D$2:$D$4</c:f>
              <c:numCache>
                <c:formatCode>0%</c:formatCode>
                <c:ptCount val="3"/>
                <c:pt idx="0">
                  <c:v>0.1</c:v>
                </c:pt>
                <c:pt idx="1">
                  <c:v>0.21</c:v>
                </c:pt>
                <c:pt idx="2">
                  <c:v>0.33</c:v>
                </c:pt>
              </c:numCache>
            </c:numRef>
          </c:val>
          <c:extLst>
            <c:ext xmlns:c16="http://schemas.microsoft.com/office/drawing/2014/chart" uri="{C3380CC4-5D6E-409C-BE32-E72D297353CC}">
              <c16:uniqueId val="{00000000-2D2E-4DD8-800D-150369033C05}"/>
            </c:ext>
          </c:extLst>
        </c:ser>
        <c:dLbls>
          <c:showLegendKey val="0"/>
          <c:showVal val="0"/>
          <c:showCatName val="0"/>
          <c:showSerName val="0"/>
          <c:showPercent val="0"/>
          <c:showBubbleSize val="0"/>
        </c:dLbls>
        <c:gapWidth val="100"/>
        <c:overlap val="-10"/>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layout>
        <c:manualLayout>
          <c:xMode val="edge"/>
          <c:yMode val="edge"/>
          <c:x val="0.12019977728732807"/>
          <c:y val="0.91908190070168894"/>
          <c:w val="0.78260637007063338"/>
          <c:h val="6.7838486829608677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n-US" sz="1800" b="1" u="sng">
                <a:solidFill>
                  <a:schemeClr val="tx2"/>
                </a:solidFill>
              </a:rPr>
              <a:t>Type</a:t>
            </a:r>
            <a:r>
              <a:rPr lang="en-US" sz="1800" b="1" u="sng" baseline="0">
                <a:solidFill>
                  <a:schemeClr val="tx2"/>
                </a:solidFill>
              </a:rPr>
              <a:t> of Revenue Increase Approved</a:t>
            </a:r>
            <a:endParaRPr lang="en-US" sz="1800" b="1">
              <a:solidFill>
                <a:schemeClr val="tx2"/>
              </a:solidFill>
            </a:endParaRPr>
          </a:p>
        </c:rich>
      </c:tx>
      <c:layout>
        <c:manualLayout>
          <c:xMode val="edge"/>
          <c:yMode val="edge"/>
          <c:x val="0.1557958649512152"/>
          <c:y val="1.730986076767838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3814934897843651"/>
          <c:y val="0.27627340655299237"/>
          <c:w val="0.59447166790034611"/>
          <c:h val="0.65823317938490611"/>
        </c:manualLayout>
      </c:layout>
      <c:pieChart>
        <c:varyColors val="1"/>
        <c:ser>
          <c:idx val="0"/>
          <c:order val="0"/>
          <c:tx>
            <c:strRef>
              <c:f>Sheet1!$B$1</c:f>
              <c:strCache>
                <c:ptCount val="1"/>
                <c:pt idx="0">
                  <c:v>Series 1</c:v>
                </c:pt>
              </c:strCache>
            </c:strRef>
          </c:tx>
          <c:dPt>
            <c:idx val="0"/>
            <c:bubble3D val="0"/>
            <c:spPr>
              <a:solidFill>
                <a:schemeClr val="accent3">
                  <a:lumMod val="50000"/>
                </a:schemeClr>
              </a:solidFill>
              <a:ln>
                <a:noFill/>
              </a:ln>
              <a:effectLst/>
            </c:spPr>
            <c:extLst>
              <c:ext xmlns:c16="http://schemas.microsoft.com/office/drawing/2014/chart" uri="{C3380CC4-5D6E-409C-BE32-E72D297353CC}">
                <c16:uniqueId val="{00000001-B09D-4CEF-B4AC-0A209E057C68}"/>
              </c:ext>
            </c:extLst>
          </c:dPt>
          <c:dPt>
            <c:idx val="1"/>
            <c:bubble3D val="0"/>
            <c:spPr>
              <a:solidFill>
                <a:schemeClr val="accent3"/>
              </a:solidFill>
              <a:ln>
                <a:noFill/>
              </a:ln>
              <a:effectLst/>
            </c:spPr>
            <c:extLst>
              <c:ext xmlns:c16="http://schemas.microsoft.com/office/drawing/2014/chart" uri="{C3380CC4-5D6E-409C-BE32-E72D297353CC}">
                <c16:uniqueId val="{00000003-B09D-4CEF-B4AC-0A209E057C68}"/>
              </c:ext>
            </c:extLst>
          </c:dPt>
          <c:dPt>
            <c:idx val="2"/>
            <c:bubble3D val="0"/>
            <c:spPr>
              <a:solidFill>
                <a:schemeClr val="bg1">
                  <a:lumMod val="65000"/>
                </a:schemeClr>
              </a:solidFill>
              <a:ln>
                <a:noFill/>
              </a:ln>
              <a:effectLst/>
            </c:spPr>
            <c:extLst>
              <c:ext xmlns:c16="http://schemas.microsoft.com/office/drawing/2014/chart" uri="{C3380CC4-5D6E-409C-BE32-E72D297353CC}">
                <c16:uniqueId val="{00000005-B09D-4CEF-B4AC-0A209E057C68}"/>
              </c:ext>
            </c:extLst>
          </c:dPt>
          <c:dPt>
            <c:idx val="3"/>
            <c:bubble3D val="0"/>
            <c:spPr>
              <a:solidFill>
                <a:schemeClr val="accent1">
                  <a:lumMod val="75000"/>
                </a:schemeClr>
              </a:solidFill>
              <a:ln>
                <a:noFill/>
              </a:ln>
              <a:effectLst/>
            </c:spPr>
            <c:extLst>
              <c:ext xmlns:c16="http://schemas.microsoft.com/office/drawing/2014/chart" uri="{C3380CC4-5D6E-409C-BE32-E72D297353CC}">
                <c16:uniqueId val="{00000007-B09D-4CEF-B4AC-0A209E057C68}"/>
              </c:ext>
            </c:extLst>
          </c:dPt>
          <c:dPt>
            <c:idx val="4"/>
            <c:bubble3D val="0"/>
            <c:spPr>
              <a:solidFill>
                <a:schemeClr val="accent6">
                  <a:lumMod val="60000"/>
                  <a:lumOff val="40000"/>
                </a:schemeClr>
              </a:solidFill>
              <a:ln>
                <a:noFill/>
              </a:ln>
              <a:effectLst/>
            </c:spPr>
            <c:extLst>
              <c:ext xmlns:c16="http://schemas.microsoft.com/office/drawing/2014/chart" uri="{C3380CC4-5D6E-409C-BE32-E72D297353CC}">
                <c16:uniqueId val="{00000009-B09D-4CEF-B4AC-0A209E057C68}"/>
              </c:ext>
            </c:extLst>
          </c:dPt>
          <c:dPt>
            <c:idx val="5"/>
            <c:bubble3D val="0"/>
            <c:spPr>
              <a:solidFill>
                <a:schemeClr val="accent3">
                  <a:lumMod val="40000"/>
                  <a:lumOff val="60000"/>
                </a:schemeClr>
              </a:solidFill>
              <a:ln>
                <a:noFill/>
              </a:ln>
              <a:effectLst/>
            </c:spPr>
            <c:extLst>
              <c:ext xmlns:c16="http://schemas.microsoft.com/office/drawing/2014/chart" uri="{C3380CC4-5D6E-409C-BE32-E72D297353CC}">
                <c16:uniqueId val="{0000000B-B09D-4CEF-B4AC-0A209E057C68}"/>
              </c:ext>
            </c:extLst>
          </c:dPt>
          <c:dLbls>
            <c:dLbl>
              <c:idx val="0"/>
              <c:layout>
                <c:manualLayout>
                  <c:x val="-0.12092887311662667"/>
                  <c:y val="-0.26889876801771423"/>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5E21E6A2-84D5-445D-859A-9099642DE1CE}" type="CATEGORYNAME">
                      <a:rPr lang="en-US"/>
                      <a:pPr>
                        <a:defRPr sz="1200"/>
                      </a:pPr>
                      <a:t>[CATEGORY NAME]</a:t>
                    </a:fld>
                    <a:r>
                      <a:rPr lang="en-US" baseline="0"/>
                      <a:t>, </a:t>
                    </a:r>
                  </a:p>
                  <a:p>
                    <a:pPr>
                      <a:defRPr sz="1200"/>
                    </a:pPr>
                    <a:fld id="{67915F26-E743-4B55-A9D0-77AE387A34E6}"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86DE6A6C-D24F-4130-8D1D-13B00920A7E9}"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3717509365615461"/>
                      <c:h val="8.7061451955982028E-2"/>
                    </c:manualLayout>
                  </c15:layout>
                  <c15:dlblFieldTable/>
                  <c15:showDataLabelsRange val="0"/>
                </c:ext>
                <c:ext xmlns:c16="http://schemas.microsoft.com/office/drawing/2014/chart" uri="{C3380CC4-5D6E-409C-BE32-E72D297353CC}">
                  <c16:uniqueId val="{00000001-B09D-4CEF-B4AC-0A209E057C68}"/>
                </c:ext>
              </c:extLst>
            </c:dLbl>
            <c:dLbl>
              <c:idx val="1"/>
              <c:layout>
                <c:manualLayout>
                  <c:x val="-0.11490763755274611"/>
                  <c:y val="-2.428789506249665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E7E751A3-C81C-4763-A14D-F087B86B8BDB}" type="CATEGORYNAME">
                      <a:rPr lang="en-US"/>
                      <a:pPr>
                        <a:defRPr sz="1200"/>
                      </a:pPr>
                      <a:t>[CATEGORY NAME]</a:t>
                    </a:fld>
                    <a:r>
                      <a:rPr lang="en-US" baseline="0"/>
                      <a:t>, </a:t>
                    </a:r>
                  </a:p>
                  <a:p>
                    <a:pPr>
                      <a:defRPr sz="1200"/>
                    </a:pPr>
                    <a:fld id="{646327BA-0BD9-411A-A6DA-5F71C063DCBE}"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B3B0F4B5-D292-4997-8DD4-3147EDF94678}"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7461058032408747"/>
                      <c:h val="0.12860760757964732"/>
                    </c:manualLayout>
                  </c15:layout>
                  <c15:dlblFieldTable/>
                  <c15:showDataLabelsRange val="0"/>
                </c:ext>
                <c:ext xmlns:c16="http://schemas.microsoft.com/office/drawing/2014/chart" uri="{C3380CC4-5D6E-409C-BE32-E72D297353CC}">
                  <c16:uniqueId val="{00000003-B09D-4CEF-B4AC-0A209E057C68}"/>
                </c:ext>
              </c:extLst>
            </c:dLbl>
            <c:dLbl>
              <c:idx val="2"/>
              <c:layout>
                <c:manualLayout>
                  <c:x val="-3.9834258655223324E-2"/>
                  <c:y val="-9.6447029736073456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8D2CD2F7-477C-4C2E-8998-D476FEABCA87}" type="CATEGORYNAME">
                      <a:rPr lang="en-US"/>
                      <a:pPr>
                        <a:defRPr sz="1200"/>
                      </a:pPr>
                      <a:t>[CATEGORY NAME]</a:t>
                    </a:fld>
                    <a:r>
                      <a:rPr lang="en-US" baseline="0"/>
                      <a:t>, </a:t>
                    </a:r>
                  </a:p>
                  <a:p>
                    <a:pPr>
                      <a:defRPr sz="1200"/>
                    </a:pPr>
                    <a:fld id="{146AECD5-505A-4802-A0AF-5FAB065BF3BB}"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BED5ACBB-51A4-41DB-A55F-1731106AA486}"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1416471922421601"/>
                      <c:h val="0.13774316991231789"/>
                    </c:manualLayout>
                  </c15:layout>
                  <c15:dlblFieldTable/>
                  <c15:showDataLabelsRange val="0"/>
                </c:ext>
                <c:ext xmlns:c16="http://schemas.microsoft.com/office/drawing/2014/chart" uri="{C3380CC4-5D6E-409C-BE32-E72D297353CC}">
                  <c16:uniqueId val="{00000005-B09D-4CEF-B4AC-0A209E057C68}"/>
                </c:ext>
              </c:extLst>
            </c:dLbl>
            <c:dLbl>
              <c:idx val="3"/>
              <c:layout>
                <c:manualLayout>
                  <c:x val="7.3789879469391528E-2"/>
                  <c:y val="-4.158646093147003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8F0232E2-12FB-4F5B-AA37-28C40578EB36}" type="CATEGORYNAME">
                      <a:rPr lang="en-US"/>
                      <a:pPr>
                        <a:defRPr sz="1200"/>
                      </a:pPr>
                      <a:t>[CATEGORY NAME]</a:t>
                    </a:fld>
                    <a:r>
                      <a:rPr lang="en-US" baseline="0"/>
                      <a:t>, </a:t>
                    </a:r>
                  </a:p>
                  <a:p>
                    <a:pPr>
                      <a:defRPr sz="1200"/>
                    </a:pPr>
                    <a:fld id="{89D8E6A1-3F0D-486A-9455-DD1D480C1F91}" type="VALUE">
                      <a:rPr lang="en-US" baseline="0" smtClean="0"/>
                      <a:pPr>
                        <a:defRPr sz="1200"/>
                      </a:pPr>
                      <a:t>[VALUE]</a:t>
                    </a:fld>
                    <a:r>
                      <a:rPr lang="en-US" baseline="0"/>
                      <a:t> states, </a:t>
                    </a:r>
                    <a:fld id="{F13237B8-899A-49C2-8069-3307929D797C}"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36438561287321392"/>
                      <c:h val="0.13616287760479487"/>
                    </c:manualLayout>
                  </c15:layout>
                  <c15:dlblFieldTable/>
                  <c15:showDataLabelsRange val="0"/>
                </c:ext>
                <c:ext xmlns:c16="http://schemas.microsoft.com/office/drawing/2014/chart" uri="{C3380CC4-5D6E-409C-BE32-E72D297353CC}">
                  <c16:uniqueId val="{00000007-B09D-4CEF-B4AC-0A209E057C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One-time Funding</c:v>
                </c:pt>
                <c:pt idx="1">
                  <c:v>User Fee or Recurring Revenue</c:v>
                </c:pt>
                <c:pt idx="2">
                  <c:v>Local Funding or Other Measure</c:v>
                </c:pt>
                <c:pt idx="3">
                  <c:v>Combined Measure: One-time &amp; Recurring Revenue</c:v>
                </c:pt>
              </c:strCache>
            </c:strRef>
          </c:cat>
          <c:val>
            <c:numRef>
              <c:f>Sheet1!$B$2:$B$7</c:f>
              <c:numCache>
                <c:formatCode>0</c:formatCode>
                <c:ptCount val="6"/>
                <c:pt idx="0">
                  <c:v>11</c:v>
                </c:pt>
                <c:pt idx="1">
                  <c:v>10</c:v>
                </c:pt>
                <c:pt idx="2">
                  <c:v>5</c:v>
                </c:pt>
                <c:pt idx="3">
                  <c:v>3</c:v>
                </c:pt>
              </c:numCache>
            </c:numRef>
          </c:val>
          <c:extLst>
            <c:ext xmlns:c16="http://schemas.microsoft.com/office/drawing/2014/chart" uri="{C3380CC4-5D6E-409C-BE32-E72D297353CC}">
              <c16:uniqueId val="{0000000C-B09D-4CEF-B4AC-0A209E057C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r>
              <a:rPr lang="en-US" sz="1800" b="1" u="sng">
                <a:solidFill>
                  <a:schemeClr val="tx2"/>
                </a:solidFill>
              </a:rPr>
              <a:t>Type</a:t>
            </a:r>
            <a:r>
              <a:rPr lang="en-US" sz="1800" b="1" u="sng" baseline="0">
                <a:solidFill>
                  <a:schemeClr val="tx2"/>
                </a:solidFill>
              </a:rPr>
              <a:t> of Revenue Increase Approved</a:t>
            </a:r>
            <a:endParaRPr lang="en-US" sz="1800" b="1">
              <a:solidFill>
                <a:schemeClr val="tx2"/>
              </a:solidFill>
            </a:endParaRPr>
          </a:p>
        </c:rich>
      </c:tx>
      <c:layout>
        <c:manualLayout>
          <c:xMode val="edge"/>
          <c:yMode val="edge"/>
          <c:x val="0.1557958649512152"/>
          <c:y val="1.7309860767678386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2"/>
              </a:solidFill>
              <a:latin typeface="+mn-lt"/>
              <a:ea typeface="+mn-ea"/>
              <a:cs typeface="+mn-cs"/>
            </a:defRPr>
          </a:pPr>
          <a:endParaRPr lang="en-US"/>
        </a:p>
      </c:txPr>
    </c:title>
    <c:autoTitleDeleted val="0"/>
    <c:plotArea>
      <c:layout>
        <c:manualLayout>
          <c:layoutTarget val="inner"/>
          <c:xMode val="edge"/>
          <c:yMode val="edge"/>
          <c:x val="0.23814934897843651"/>
          <c:y val="0.27627340655299237"/>
          <c:w val="0.59447166790034611"/>
          <c:h val="0.65823317938490611"/>
        </c:manualLayout>
      </c:layout>
      <c:pieChart>
        <c:varyColors val="1"/>
        <c:ser>
          <c:idx val="0"/>
          <c:order val="0"/>
          <c:tx>
            <c:strRef>
              <c:f>Sheet1!$B$1</c:f>
              <c:strCache>
                <c:ptCount val="1"/>
                <c:pt idx="0">
                  <c:v>Series 1</c:v>
                </c:pt>
              </c:strCache>
            </c:strRef>
          </c:tx>
          <c:dPt>
            <c:idx val="0"/>
            <c:bubble3D val="0"/>
            <c:spPr>
              <a:solidFill>
                <a:schemeClr val="accent3">
                  <a:lumMod val="50000"/>
                </a:schemeClr>
              </a:solidFill>
              <a:ln>
                <a:noFill/>
              </a:ln>
              <a:effectLst/>
            </c:spPr>
            <c:extLst>
              <c:ext xmlns:c16="http://schemas.microsoft.com/office/drawing/2014/chart" uri="{C3380CC4-5D6E-409C-BE32-E72D297353CC}">
                <c16:uniqueId val="{00000001-B09D-4CEF-B4AC-0A209E057C68}"/>
              </c:ext>
            </c:extLst>
          </c:dPt>
          <c:dPt>
            <c:idx val="1"/>
            <c:bubble3D val="0"/>
            <c:spPr>
              <a:solidFill>
                <a:schemeClr val="accent3"/>
              </a:solidFill>
              <a:ln>
                <a:noFill/>
              </a:ln>
              <a:effectLst/>
            </c:spPr>
            <c:extLst>
              <c:ext xmlns:c16="http://schemas.microsoft.com/office/drawing/2014/chart" uri="{C3380CC4-5D6E-409C-BE32-E72D297353CC}">
                <c16:uniqueId val="{00000003-B09D-4CEF-B4AC-0A209E057C68}"/>
              </c:ext>
            </c:extLst>
          </c:dPt>
          <c:dPt>
            <c:idx val="2"/>
            <c:bubble3D val="0"/>
            <c:spPr>
              <a:solidFill>
                <a:schemeClr val="tx2"/>
              </a:solidFill>
              <a:ln>
                <a:noFill/>
              </a:ln>
              <a:effectLst/>
            </c:spPr>
            <c:extLst>
              <c:ext xmlns:c16="http://schemas.microsoft.com/office/drawing/2014/chart" uri="{C3380CC4-5D6E-409C-BE32-E72D297353CC}">
                <c16:uniqueId val="{00000005-B09D-4CEF-B4AC-0A209E057C68}"/>
              </c:ext>
            </c:extLst>
          </c:dPt>
          <c:dPt>
            <c:idx val="3"/>
            <c:bubble3D val="0"/>
            <c:spPr>
              <a:solidFill>
                <a:schemeClr val="accent1">
                  <a:lumMod val="75000"/>
                </a:schemeClr>
              </a:solidFill>
              <a:ln>
                <a:noFill/>
              </a:ln>
              <a:effectLst/>
            </c:spPr>
            <c:extLst>
              <c:ext xmlns:c16="http://schemas.microsoft.com/office/drawing/2014/chart" uri="{C3380CC4-5D6E-409C-BE32-E72D297353CC}">
                <c16:uniqueId val="{00000007-B09D-4CEF-B4AC-0A209E057C68}"/>
              </c:ext>
            </c:extLst>
          </c:dPt>
          <c:dPt>
            <c:idx val="4"/>
            <c:bubble3D val="0"/>
            <c:spPr>
              <a:solidFill>
                <a:schemeClr val="accent6">
                  <a:lumMod val="60000"/>
                  <a:lumOff val="40000"/>
                </a:schemeClr>
              </a:solidFill>
              <a:ln>
                <a:noFill/>
              </a:ln>
              <a:effectLst/>
            </c:spPr>
            <c:extLst>
              <c:ext xmlns:c16="http://schemas.microsoft.com/office/drawing/2014/chart" uri="{C3380CC4-5D6E-409C-BE32-E72D297353CC}">
                <c16:uniqueId val="{00000009-B09D-4CEF-B4AC-0A209E057C68}"/>
              </c:ext>
            </c:extLst>
          </c:dPt>
          <c:dPt>
            <c:idx val="5"/>
            <c:bubble3D val="0"/>
            <c:spPr>
              <a:solidFill>
                <a:schemeClr val="accent3">
                  <a:lumMod val="40000"/>
                  <a:lumOff val="60000"/>
                </a:schemeClr>
              </a:solidFill>
              <a:ln>
                <a:noFill/>
              </a:ln>
              <a:effectLst/>
            </c:spPr>
            <c:extLst>
              <c:ext xmlns:c16="http://schemas.microsoft.com/office/drawing/2014/chart" uri="{C3380CC4-5D6E-409C-BE32-E72D297353CC}">
                <c16:uniqueId val="{0000000B-B09D-4CEF-B4AC-0A209E057C68}"/>
              </c:ext>
            </c:extLst>
          </c:dPt>
          <c:dLbls>
            <c:dLbl>
              <c:idx val="0"/>
              <c:layout>
                <c:manualLayout>
                  <c:x val="-0.10461523216541846"/>
                  <c:y val="-0.34145941729789481"/>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5E21E6A2-84D5-445D-859A-9099642DE1CE}" type="CATEGORYNAME">
                      <a:rPr lang="en-US"/>
                      <a:pPr>
                        <a:defRPr sz="1200"/>
                      </a:pPr>
                      <a:t>[CATEGORY NAME]</a:t>
                    </a:fld>
                    <a:r>
                      <a:rPr lang="en-US" baseline="0"/>
                      <a:t>, </a:t>
                    </a:r>
                  </a:p>
                  <a:p>
                    <a:pPr>
                      <a:defRPr sz="1200"/>
                    </a:pPr>
                    <a:fld id="{67915F26-E743-4B55-A9D0-77AE387A34E6}"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86DE6A6C-D24F-4130-8D1D-13B00920A7E9}"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3717509365615461"/>
                      <c:h val="8.7061451955982028E-2"/>
                    </c:manualLayout>
                  </c15:layout>
                  <c15:dlblFieldTable/>
                  <c15:showDataLabelsRange val="0"/>
                </c:ext>
                <c:ext xmlns:c16="http://schemas.microsoft.com/office/drawing/2014/chart" uri="{C3380CC4-5D6E-409C-BE32-E72D297353CC}">
                  <c16:uniqueId val="{00000001-B09D-4CEF-B4AC-0A209E057C68}"/>
                </c:ext>
              </c:extLst>
            </c:dLbl>
            <c:dLbl>
              <c:idx val="1"/>
              <c:layout>
                <c:manualLayout>
                  <c:x val="-0.11490763755274611"/>
                  <c:y val="-2.4287895062496657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E7E751A3-C81C-4763-A14D-F087B86B8BDB}" type="CATEGORYNAME">
                      <a:rPr lang="en-US"/>
                      <a:pPr>
                        <a:defRPr sz="1200"/>
                      </a:pPr>
                      <a:t>[CATEGORY NAME]</a:t>
                    </a:fld>
                    <a:r>
                      <a:rPr lang="en-US" baseline="0"/>
                      <a:t>, </a:t>
                    </a:r>
                  </a:p>
                  <a:p>
                    <a:pPr>
                      <a:defRPr sz="1200"/>
                    </a:pPr>
                    <a:fld id="{646327BA-0BD9-411A-A6DA-5F71C063DCBE}" type="VALUE">
                      <a:rPr lang="en-US" baseline="0" smtClean="0"/>
                      <a:pPr>
                        <a:defRPr sz="1200"/>
                      </a:pPr>
                      <a:t>[VALUE]</a:t>
                    </a:fld>
                    <a:r>
                      <a:rPr lang="en-US" baseline="0"/>
                      <a:t> </a:t>
                    </a:r>
                    <a:r>
                      <a:rPr lang="en-US" sz="1000" b="0" i="0" u="none" strike="noStrike" kern="1200" baseline="0">
                        <a:solidFill>
                          <a:prstClr val="black">
                            <a:lumMod val="75000"/>
                            <a:lumOff val="25000"/>
                          </a:prstClr>
                        </a:solidFill>
                      </a:rPr>
                      <a:t>states</a:t>
                    </a:r>
                    <a:r>
                      <a:rPr lang="en-US" baseline="0"/>
                      <a:t>, </a:t>
                    </a:r>
                    <a:fld id="{B3B0F4B5-D292-4997-8DD4-3147EDF94678}" type="PERCENTAGE">
                      <a:rPr lang="en-US" baseline="0"/>
                      <a:pPr>
                        <a:defRPr sz="1200"/>
                      </a:pPr>
                      <a:t>[PERCENTAGE]</a:t>
                    </a:fld>
                    <a:endParaRPr lang="en-US" baseline="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7461058032408747"/>
                      <c:h val="0.12860760757964732"/>
                    </c:manualLayout>
                  </c15:layout>
                  <c15:dlblFieldTable/>
                  <c15:showDataLabelsRange val="0"/>
                </c:ext>
                <c:ext xmlns:c16="http://schemas.microsoft.com/office/drawing/2014/chart" uri="{C3380CC4-5D6E-409C-BE32-E72D297353CC}">
                  <c16:uniqueId val="{00000003-B09D-4CEF-B4AC-0A209E057C68}"/>
                </c:ext>
              </c:extLst>
            </c:dLbl>
            <c:dLbl>
              <c:idx val="2"/>
              <c:layout>
                <c:manualLayout>
                  <c:x val="-5.1486800056152401E-2"/>
                  <c:y val="3.5236942274046529E-2"/>
                </c:manualLayout>
              </c:layout>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fld id="{8D2CD2F7-477C-4C2E-8998-D476FEABCA87}" type="CATEGORYNAME">
                      <a:rPr lang="en-US"/>
                      <a:pPr>
                        <a:defRPr sz="1200"/>
                      </a:pPr>
                      <a:t>[CATEGORY NAME]</a:t>
                    </a:fld>
                    <a:r>
                      <a:rPr lang="en-US" baseline="0" dirty="0"/>
                      <a:t>, </a:t>
                    </a:r>
                  </a:p>
                  <a:p>
                    <a:pPr>
                      <a:defRPr sz="1200"/>
                    </a:pPr>
                    <a:fld id="{146AECD5-505A-4802-A0AF-5FAB065BF3BB}" type="VALUE">
                      <a:rPr lang="en-US" baseline="0" smtClean="0"/>
                      <a:pPr>
                        <a:defRPr sz="1200"/>
                      </a:pPr>
                      <a:t>[VALUE]</a:t>
                    </a:fld>
                    <a:r>
                      <a:rPr lang="en-US" baseline="0" dirty="0"/>
                      <a:t> </a:t>
                    </a:r>
                    <a:r>
                      <a:rPr lang="en-US" sz="1000" b="0" i="0" u="none" strike="noStrike" kern="1200" baseline="0" dirty="0">
                        <a:solidFill>
                          <a:prstClr val="black">
                            <a:lumMod val="75000"/>
                            <a:lumOff val="25000"/>
                          </a:prstClr>
                        </a:solidFill>
                      </a:rPr>
                      <a:t>state</a:t>
                    </a:r>
                    <a:r>
                      <a:rPr lang="en-US" baseline="0" dirty="0"/>
                      <a:t>, </a:t>
                    </a:r>
                    <a:fld id="{BED5ACBB-51A4-41DB-A55F-1731106AA486}" type="PERCENTAGE">
                      <a:rPr lang="en-US" baseline="0"/>
                      <a:pPr>
                        <a:defRPr sz="1200"/>
                      </a:pPr>
                      <a:t>[PERCENTAGE]</a:t>
                    </a:fld>
                    <a:endParaRPr lang="en-US" baseline="0" dirty="0"/>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1"/>
              <c:showVal val="1"/>
              <c:showCatName val="1"/>
              <c:showSerName val="0"/>
              <c:showPercent val="1"/>
              <c:showBubbleSize val="0"/>
              <c:extLst>
                <c:ext xmlns:c15="http://schemas.microsoft.com/office/drawing/2012/chart" uri="{CE6537A1-D6FC-4f65-9D91-7224C49458BB}">
                  <c15:layout>
                    <c:manualLayout>
                      <c:w val="0.21416471922421601"/>
                      <c:h val="0.13774316991231789"/>
                    </c:manualLayout>
                  </c15:layout>
                  <c15:dlblFieldTable/>
                  <c15:showDataLabelsRange val="0"/>
                </c:ext>
                <c:ext xmlns:c16="http://schemas.microsoft.com/office/drawing/2014/chart" uri="{C3380CC4-5D6E-409C-BE32-E72D297353CC}">
                  <c16:uniqueId val="{00000005-B09D-4CEF-B4AC-0A209E057C68}"/>
                </c:ext>
              </c:extLst>
            </c:dLbl>
            <c:dLbl>
              <c:idx val="3"/>
              <c:delete val="1"/>
              <c:extLst>
                <c:ext xmlns:c15="http://schemas.microsoft.com/office/drawing/2012/chart" uri="{CE6537A1-D6FC-4f65-9D91-7224C49458BB}">
                  <c15:layout>
                    <c:manualLayout>
                      <c:w val="0.36438561287321392"/>
                      <c:h val="0.13616287760479487"/>
                    </c:manualLayout>
                  </c15:layout>
                </c:ext>
                <c:ext xmlns:c16="http://schemas.microsoft.com/office/drawing/2014/chart" uri="{C3380CC4-5D6E-409C-BE32-E72D297353CC}">
                  <c16:uniqueId val="{00000007-B09D-4CEF-B4AC-0A209E057C68}"/>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4"/>
                <c:pt idx="0">
                  <c:v>One-time Funding</c:v>
                </c:pt>
                <c:pt idx="1">
                  <c:v>User Fee or Recurring Revenue</c:v>
                </c:pt>
                <c:pt idx="2">
                  <c:v>Local Funding or Other Measure</c:v>
                </c:pt>
                <c:pt idx="3">
                  <c:v>Combined Measure: One-time &amp; Recurring Revenue</c:v>
                </c:pt>
              </c:strCache>
            </c:strRef>
          </c:cat>
          <c:val>
            <c:numRef>
              <c:f>Sheet1!$B$2:$B$7</c:f>
              <c:numCache>
                <c:formatCode>0</c:formatCode>
                <c:ptCount val="6"/>
                <c:pt idx="0">
                  <c:v>5</c:v>
                </c:pt>
                <c:pt idx="1">
                  <c:v>4</c:v>
                </c:pt>
                <c:pt idx="2">
                  <c:v>1</c:v>
                </c:pt>
                <c:pt idx="3">
                  <c:v>0</c:v>
                </c:pt>
              </c:numCache>
            </c:numRef>
          </c:val>
          <c:extLst>
            <c:ext xmlns:c16="http://schemas.microsoft.com/office/drawing/2014/chart" uri="{C3380CC4-5D6E-409C-BE32-E72D297353CC}">
              <c16:uniqueId val="{0000000C-B09D-4CEF-B4AC-0A209E057C6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a:solidFill>
                  <a:schemeClr val="tx2"/>
                </a:solidFill>
              </a:rPr>
              <a:t>State DOT Budgets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427185553109568"/>
          <c:y val="0.11187587258459482"/>
          <c:w val="0.88251678561302882"/>
          <c:h val="0.72509136694634058"/>
        </c:manualLayout>
      </c:layout>
      <c:barChart>
        <c:barDir val="col"/>
        <c:grouping val="clustered"/>
        <c:varyColors val="0"/>
        <c:ser>
          <c:idx val="0"/>
          <c:order val="0"/>
          <c:tx>
            <c:strRef>
              <c:f>Sheet1!$B$1</c:f>
              <c:strCache>
                <c:ptCount val="1"/>
                <c:pt idx="0">
                  <c:v>Total Program Spending</c:v>
                </c:pt>
              </c:strCache>
            </c:strRef>
          </c:tx>
          <c:spPr>
            <a:solidFill>
              <a:schemeClr val="accent3"/>
            </a:solidFill>
            <a:ln>
              <a:noFill/>
            </a:ln>
            <a:effectLst/>
          </c:spPr>
          <c:invertIfNegative val="0"/>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 (p)</c:v>
                </c:pt>
              </c:strCache>
            </c:strRef>
          </c:cat>
          <c:val>
            <c:numRef>
              <c:f>Sheet1!$B$2:$B$10</c:f>
              <c:numCache>
                <c:formatCode>"$"#,##0.0</c:formatCode>
                <c:ptCount val="9"/>
                <c:pt idx="0">
                  <c:v>133.010815545116</c:v>
                </c:pt>
                <c:pt idx="1">
                  <c:v>140.40024988652601</c:v>
                </c:pt>
                <c:pt idx="2">
                  <c:v>145.67763552089599</c:v>
                </c:pt>
                <c:pt idx="3">
                  <c:v>156.16744600889999</c:v>
                </c:pt>
                <c:pt idx="4">
                  <c:v>162.15058247016901</c:v>
                </c:pt>
                <c:pt idx="5">
                  <c:v>171.255469713016</c:v>
                </c:pt>
                <c:pt idx="6">
                  <c:v>192.01517396854598</c:v>
                </c:pt>
                <c:pt idx="7">
                  <c:v>215.07018187842999</c:v>
                </c:pt>
                <c:pt idx="8">
                  <c:v>208.28530362816599</c:v>
                </c:pt>
              </c:numCache>
            </c:numRef>
          </c:val>
          <c:extLst>
            <c:ext xmlns:c16="http://schemas.microsoft.com/office/drawing/2014/chart" uri="{C3380CC4-5D6E-409C-BE32-E72D297353CC}">
              <c16:uniqueId val="{00000000-2CD5-4A2D-8D18-142D70060EB9}"/>
            </c:ext>
          </c:extLst>
        </c:ser>
        <c:dLbls>
          <c:showLegendKey val="0"/>
          <c:showVal val="0"/>
          <c:showCatName val="0"/>
          <c:showSerName val="0"/>
          <c:showPercent val="0"/>
          <c:showBubbleSize val="0"/>
        </c:dLbls>
        <c:gapWidth val="25"/>
        <c:axId val="39465040"/>
        <c:axId val="39444656"/>
      </c:barChart>
      <c:lineChart>
        <c:grouping val="standard"/>
        <c:varyColors val="0"/>
        <c:ser>
          <c:idx val="1"/>
          <c:order val="1"/>
          <c:tx>
            <c:strRef>
              <c:f>Sheet1!$C$1</c:f>
              <c:strCache>
                <c:ptCount val="1"/>
                <c:pt idx="0">
                  <c:v>Highway &amp; Bridge Capital Spending</c:v>
                </c:pt>
              </c:strCache>
            </c:strRef>
          </c:tx>
          <c:spPr>
            <a:ln w="44450" cap="rnd">
              <a:solidFill>
                <a:schemeClr val="tx2"/>
              </a:solidFill>
              <a:round/>
            </a:ln>
            <a:effectLst/>
          </c:spPr>
          <c:marker>
            <c:symbol val="square"/>
            <c:size val="5"/>
            <c:spPr>
              <a:solidFill>
                <a:schemeClr val="tx2"/>
              </a:solidFill>
              <a:ln w="9525">
                <a:solidFill>
                  <a:schemeClr val="tx2"/>
                </a:solidFill>
              </a:ln>
              <a:effectLst/>
            </c:spPr>
          </c:marker>
          <c:dLbls>
            <c:numFmt formatCode="&quot;$&quot;#,##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2017</c:v>
                </c:pt>
                <c:pt idx="1">
                  <c:v>2018</c:v>
                </c:pt>
                <c:pt idx="2">
                  <c:v>2019</c:v>
                </c:pt>
                <c:pt idx="3">
                  <c:v>2020</c:v>
                </c:pt>
                <c:pt idx="4">
                  <c:v>2021</c:v>
                </c:pt>
                <c:pt idx="5">
                  <c:v>2022</c:v>
                </c:pt>
                <c:pt idx="6">
                  <c:v>2023</c:v>
                </c:pt>
                <c:pt idx="7">
                  <c:v>2024</c:v>
                </c:pt>
                <c:pt idx="8">
                  <c:v>2025 (p)</c:v>
                </c:pt>
              </c:strCache>
            </c:strRef>
          </c:cat>
          <c:val>
            <c:numRef>
              <c:f>Sheet1!$C$2:$C$10</c:f>
              <c:numCache>
                <c:formatCode>"$"#,##0.0</c:formatCode>
                <c:ptCount val="9"/>
                <c:pt idx="0">
                  <c:v>76.918334031166594</c:v>
                </c:pt>
                <c:pt idx="1">
                  <c:v>81.619629582896607</c:v>
                </c:pt>
                <c:pt idx="2">
                  <c:v>85.552985971906594</c:v>
                </c:pt>
                <c:pt idx="3">
                  <c:v>93.690574106673296</c:v>
                </c:pt>
                <c:pt idx="4">
                  <c:v>94.772865051733305</c:v>
                </c:pt>
                <c:pt idx="5">
                  <c:v>102.08457603992301</c:v>
                </c:pt>
                <c:pt idx="6">
                  <c:v>115.77018428925901</c:v>
                </c:pt>
                <c:pt idx="7">
                  <c:v>131.350918082286</c:v>
                </c:pt>
                <c:pt idx="8">
                  <c:v>123.71134747383299</c:v>
                </c:pt>
              </c:numCache>
            </c:numRef>
          </c:val>
          <c:smooth val="0"/>
          <c:extLst>
            <c:ext xmlns:c16="http://schemas.microsoft.com/office/drawing/2014/chart" uri="{C3380CC4-5D6E-409C-BE32-E72D297353CC}">
              <c16:uniqueId val="{00000001-2CD5-4A2D-8D18-142D70060EB9}"/>
            </c:ext>
          </c:extLst>
        </c:ser>
        <c:dLbls>
          <c:showLegendKey val="0"/>
          <c:showVal val="0"/>
          <c:showCatName val="0"/>
          <c:showSerName val="0"/>
          <c:showPercent val="0"/>
          <c:showBubbleSize val="0"/>
        </c:dLbls>
        <c:marker val="1"/>
        <c:smooth val="0"/>
        <c:axId val="39465040"/>
        <c:axId val="39444656"/>
      </c:lineChart>
      <c:catAx>
        <c:axId val="3946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44656"/>
        <c:crosses val="autoZero"/>
        <c:auto val="1"/>
        <c:lblAlgn val="ctr"/>
        <c:lblOffset val="100"/>
        <c:noMultiLvlLbl val="0"/>
      </c:catAx>
      <c:valAx>
        <c:axId val="394446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 billions $</a:t>
                </a:r>
              </a:p>
            </c:rich>
          </c:tx>
          <c:layout>
            <c:manualLayout>
              <c:xMode val="edge"/>
              <c:yMode val="edge"/>
              <c:x val="2.8542493007058477E-2"/>
              <c:y val="0.41933472420075307"/>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46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Highways - YTD</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Sheet1!$B$2:$B$12</c:f>
              <c:numCache>
                <c:formatCode>"$"#,##0.0</c:formatCode>
                <c:ptCount val="11"/>
                <c:pt idx="0">
                  <c:v>44.484694591999997</c:v>
                </c:pt>
                <c:pt idx="1">
                  <c:v>46.686609967999999</c:v>
                </c:pt>
                <c:pt idx="2">
                  <c:v>58.055355800000001</c:v>
                </c:pt>
                <c:pt idx="3">
                  <c:v>66.410665343999995</c:v>
                </c:pt>
                <c:pt idx="4">
                  <c:v>65.320549536000001</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Highways Annual</c:v>
                </c:pt>
              </c:strCache>
            </c:strRef>
          </c:tx>
          <c:spPr>
            <a:solidFill>
              <a:schemeClr val="tx2">
                <a:lumMod val="50000"/>
                <a:alpha val="2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Sheet1!$C$2:$C$12</c:f>
              <c:numCache>
                <c:formatCode>"$"#,##0.0</c:formatCode>
                <c:ptCount val="11"/>
                <c:pt idx="0">
                  <c:v>61.472866000000003</c:v>
                </c:pt>
                <c:pt idx="1">
                  <c:v>64.639117999999996</c:v>
                </c:pt>
                <c:pt idx="2">
                  <c:v>81.935422000000003</c:v>
                </c:pt>
                <c:pt idx="3">
                  <c:v>89.783120999999994</c:v>
                </c:pt>
              </c:numCache>
            </c:numRef>
          </c:val>
          <c:extLst>
            <c:ext xmlns:c16="http://schemas.microsoft.com/office/drawing/2014/chart" uri="{C3380CC4-5D6E-409C-BE32-E72D297353CC}">
              <c16:uniqueId val="{00000001-0C66-4567-8159-BEB4A7649FA2}"/>
            </c:ext>
          </c:extLst>
        </c:ser>
        <c:ser>
          <c:idx val="2"/>
          <c:order val="2"/>
          <c:tx>
            <c:strRef>
              <c:f>Sheet1!$D$1</c:f>
              <c:strCache>
                <c:ptCount val="1"/>
                <c:pt idx="0">
                  <c:v>Bridges - YTD</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Sheet1!$D$2:$D$12</c:f>
              <c:numCache>
                <c:formatCode>General</c:formatCode>
                <c:ptCount val="11"/>
                <c:pt idx="6" formatCode="&quot;$&quot;#,##0.0">
                  <c:v>13.041266031999999</c:v>
                </c:pt>
                <c:pt idx="7" formatCode="&quot;$&quot;#,##0.0">
                  <c:v>12.482025896</c:v>
                </c:pt>
                <c:pt idx="8" formatCode="&quot;$&quot;#,##0.0">
                  <c:v>15.784171152000001</c:v>
                </c:pt>
                <c:pt idx="9" formatCode="&quot;$&quot;#,##0.0">
                  <c:v>17.733134104000001</c:v>
                </c:pt>
                <c:pt idx="10" formatCode="&quot;$&quot;#,##0.0">
                  <c:v>19.279342031999999</c:v>
                </c:pt>
              </c:numCache>
            </c:numRef>
          </c:val>
          <c:extLst>
            <c:ext xmlns:c16="http://schemas.microsoft.com/office/drawing/2014/chart" uri="{C3380CC4-5D6E-409C-BE32-E72D297353CC}">
              <c16:uniqueId val="{00000000-11E0-44A8-975B-15BEABC0A921}"/>
            </c:ext>
          </c:extLst>
        </c:ser>
        <c:ser>
          <c:idx val="3"/>
          <c:order val="3"/>
          <c:tx>
            <c:strRef>
              <c:f>Sheet1!$E$1</c:f>
              <c:strCache>
                <c:ptCount val="1"/>
                <c:pt idx="0">
                  <c:v>Bridges Annual</c:v>
                </c:pt>
              </c:strCache>
            </c:strRef>
          </c:tx>
          <c:spPr>
            <a:solidFill>
              <a:schemeClr val="accent2">
                <a:lumMod val="50000"/>
                <a:alpha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Sheet1!$E$2:$E$12</c:f>
              <c:numCache>
                <c:formatCode>General</c:formatCode>
                <c:ptCount val="11"/>
                <c:pt idx="6" formatCode="&quot;$&quot;#,##0.0">
                  <c:v>18.054288</c:v>
                </c:pt>
                <c:pt idx="7" formatCode="&quot;$&quot;#,##0.0">
                  <c:v>22.153592</c:v>
                </c:pt>
                <c:pt idx="8" formatCode="&quot;$&quot;#,##0.0">
                  <c:v>22.813110000000002</c:v>
                </c:pt>
                <c:pt idx="9" formatCode="&quot;$&quot;#,##0.0">
                  <c:v>24.705888000000002</c:v>
                </c:pt>
              </c:numCache>
            </c:numRef>
          </c:val>
          <c:extLst>
            <c:ext xmlns:c16="http://schemas.microsoft.com/office/drawing/2014/chart" uri="{C3380CC4-5D6E-409C-BE32-E72D297353CC}">
              <c16:uniqueId val="{00000001-11E0-44A8-975B-15BEABC0A921}"/>
            </c:ext>
          </c:extLst>
        </c:ser>
        <c:dLbls>
          <c:showLegendKey val="0"/>
          <c:showVal val="0"/>
          <c:showCatName val="0"/>
          <c:showSerName val="0"/>
          <c:showPercent val="0"/>
          <c:showBubbleSize val="0"/>
        </c:dLbls>
        <c:gapWidth val="15"/>
        <c:overlap val="100"/>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quot;$&quot;#,##0" sourceLinked="0"/>
        <c:majorTickMark val="out"/>
        <c:minorTickMark val="none"/>
        <c:tickLblPos val="nextTo"/>
        <c:crossAx val="170494208"/>
        <c:crosses val="autoZero"/>
        <c:crossBetween val="between"/>
      </c:valAx>
    </c:plotArea>
    <c:legend>
      <c:legendPos val="b"/>
      <c:layout>
        <c:manualLayout>
          <c:xMode val="edge"/>
          <c:yMode val="edge"/>
          <c:x val="0.21821991763508147"/>
          <c:y val="0.92506487060549547"/>
          <c:w val="0.52446561546648351"/>
          <c:h val="5.9581451312130239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Highways - YTD</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Sheet1!$B$2:$B$12</c:f>
              <c:numCache>
                <c:formatCode>"$"#,##0.0</c:formatCode>
                <c:ptCount val="11"/>
                <c:pt idx="0">
                  <c:v>52.185000000000002</c:v>
                </c:pt>
                <c:pt idx="1">
                  <c:v>51.570999999999998</c:v>
                </c:pt>
                <c:pt idx="2">
                  <c:v>58.637999999999998</c:v>
                </c:pt>
                <c:pt idx="3">
                  <c:v>69.331000000000003</c:v>
                </c:pt>
                <c:pt idx="4">
                  <c:v>76.076999999999998</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Highways Annual</c:v>
                </c:pt>
              </c:strCache>
            </c:strRef>
          </c:tx>
          <c:spPr>
            <a:solidFill>
              <a:schemeClr val="tx2">
                <a:lumMod val="50000"/>
                <a:alpha val="25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Sheet1!$C$2:$C$12</c:f>
              <c:numCache>
                <c:formatCode>"$"#,##0.0</c:formatCode>
                <c:ptCount val="11"/>
                <c:pt idx="0">
                  <c:v>80.3</c:v>
                </c:pt>
                <c:pt idx="1">
                  <c:v>80.7</c:v>
                </c:pt>
                <c:pt idx="2">
                  <c:v>93.3</c:v>
                </c:pt>
                <c:pt idx="3">
                  <c:v>111.2</c:v>
                </c:pt>
              </c:numCache>
            </c:numRef>
          </c:val>
          <c:extLst>
            <c:ext xmlns:c16="http://schemas.microsoft.com/office/drawing/2014/chart" uri="{C3380CC4-5D6E-409C-BE32-E72D297353CC}">
              <c16:uniqueId val="{00000001-0C66-4567-8159-BEB4A7649FA2}"/>
            </c:ext>
          </c:extLst>
        </c:ser>
        <c:ser>
          <c:idx val="2"/>
          <c:order val="2"/>
          <c:tx>
            <c:strRef>
              <c:f>Sheet1!$D$1</c:f>
              <c:strCache>
                <c:ptCount val="1"/>
                <c:pt idx="0">
                  <c:v>Bridges - YTD</c:v>
                </c:pt>
              </c:strCache>
            </c:strRef>
          </c:tx>
          <c:spPr>
            <a:solidFill>
              <a:schemeClr val="accent2">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Sheet1!$D$2:$D$12</c:f>
              <c:numCache>
                <c:formatCode>General</c:formatCode>
                <c:ptCount val="11"/>
                <c:pt idx="6" formatCode="&quot;$&quot;#,##0.0">
                  <c:v>14.492000000000001</c:v>
                </c:pt>
                <c:pt idx="7" formatCode="&quot;$&quot;#,##0.0">
                  <c:v>14.98</c:v>
                </c:pt>
                <c:pt idx="8" formatCode="&quot;$&quot;#,##0.0">
                  <c:v>13.634</c:v>
                </c:pt>
                <c:pt idx="9" formatCode="&quot;$&quot;#,##0.0">
                  <c:v>14.936999999999999</c:v>
                </c:pt>
                <c:pt idx="10" formatCode="&quot;$&quot;#,##0.0">
                  <c:v>17.364000000000001</c:v>
                </c:pt>
              </c:numCache>
            </c:numRef>
          </c:val>
          <c:extLst>
            <c:ext xmlns:c16="http://schemas.microsoft.com/office/drawing/2014/chart" uri="{C3380CC4-5D6E-409C-BE32-E72D297353CC}">
              <c16:uniqueId val="{00000000-11E0-44A8-975B-15BEABC0A921}"/>
            </c:ext>
          </c:extLst>
        </c:ser>
        <c:ser>
          <c:idx val="3"/>
          <c:order val="3"/>
          <c:tx>
            <c:strRef>
              <c:f>Sheet1!$E$1</c:f>
              <c:strCache>
                <c:ptCount val="1"/>
                <c:pt idx="0">
                  <c:v>Bridges Annual</c:v>
                </c:pt>
              </c:strCache>
            </c:strRef>
          </c:tx>
          <c:spPr>
            <a:solidFill>
              <a:schemeClr val="accent2">
                <a:lumMod val="50000"/>
                <a:alpha val="50000"/>
              </a:scheme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2020</c:v>
                </c:pt>
                <c:pt idx="1">
                  <c:v>2021</c:v>
                </c:pt>
                <c:pt idx="2">
                  <c:v>2022</c:v>
                </c:pt>
                <c:pt idx="3">
                  <c:v>2023</c:v>
                </c:pt>
                <c:pt idx="4">
                  <c:v>2024</c:v>
                </c:pt>
                <c:pt idx="6">
                  <c:v>2020</c:v>
                </c:pt>
                <c:pt idx="7">
                  <c:v>2021</c:v>
                </c:pt>
                <c:pt idx="8">
                  <c:v>2022</c:v>
                </c:pt>
                <c:pt idx="9">
                  <c:v>2023</c:v>
                </c:pt>
                <c:pt idx="10">
                  <c:v>2024</c:v>
                </c:pt>
              </c:numCache>
            </c:numRef>
          </c:cat>
          <c:val>
            <c:numRef>
              <c:f>Sheet1!$E$2:$E$12</c:f>
              <c:numCache>
                <c:formatCode>General</c:formatCode>
                <c:ptCount val="11"/>
                <c:pt idx="6" formatCode="&quot;$&quot;#,##0.0">
                  <c:v>22</c:v>
                </c:pt>
                <c:pt idx="7" formatCode="&quot;$&quot;#,##0.0">
                  <c:v>22.7</c:v>
                </c:pt>
                <c:pt idx="8" formatCode="&quot;$&quot;#,##0.0">
                  <c:v>20.8</c:v>
                </c:pt>
                <c:pt idx="9" formatCode="&quot;$&quot;#,##0.0">
                  <c:v>23.5</c:v>
                </c:pt>
              </c:numCache>
            </c:numRef>
          </c:val>
          <c:extLst>
            <c:ext xmlns:c16="http://schemas.microsoft.com/office/drawing/2014/chart" uri="{C3380CC4-5D6E-409C-BE32-E72D297353CC}">
              <c16:uniqueId val="{00000001-11E0-44A8-975B-15BEABC0A921}"/>
            </c:ext>
          </c:extLst>
        </c:ser>
        <c:dLbls>
          <c:showLegendKey val="0"/>
          <c:showVal val="0"/>
          <c:showCatName val="0"/>
          <c:showSerName val="0"/>
          <c:showPercent val="0"/>
          <c:showBubbleSize val="0"/>
        </c:dLbls>
        <c:gapWidth val="15"/>
        <c:overlap val="100"/>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quot;$&quot;#,##0" sourceLinked="0"/>
        <c:majorTickMark val="out"/>
        <c:minorTickMark val="none"/>
        <c:tickLblPos val="nextTo"/>
        <c:crossAx val="170494208"/>
        <c:crosses val="autoZero"/>
        <c:crossBetween val="between"/>
      </c:valAx>
    </c:plotArea>
    <c:legend>
      <c:legendPos val="b"/>
      <c:layout>
        <c:manualLayout>
          <c:xMode val="edge"/>
          <c:yMode val="edge"/>
          <c:x val="0.21821991763508147"/>
          <c:y val="0.92506487060549547"/>
          <c:w val="0.52446561546648351"/>
          <c:h val="5.9581451312130239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275871621467245E-2"/>
          <c:y val="2.7574862252709203E-2"/>
          <c:w val="0.90242880234869438"/>
          <c:h val="0.78648624605948847"/>
        </c:manualLayout>
      </c:layout>
      <c:barChart>
        <c:barDir val="col"/>
        <c:grouping val="clustered"/>
        <c:varyColors val="0"/>
        <c:ser>
          <c:idx val="0"/>
          <c:order val="1"/>
          <c:tx>
            <c:strRef>
              <c:f>Sheet1!$C$1</c:f>
              <c:strCache>
                <c:ptCount val="1"/>
                <c:pt idx="0">
                  <c:v>Highway &amp; Bridge Construction Workers on Jobsite</c:v>
                </c:pt>
              </c:strCache>
            </c:strRef>
          </c:tx>
          <c:spPr>
            <a:solidFill>
              <a:schemeClr val="accent2"/>
            </a:solidFill>
            <a:ln w="63500">
              <a:noFill/>
            </a:ln>
          </c:spPr>
          <c:invertIfNegative val="0"/>
          <c:dLbls>
            <c:spPr>
              <a:noFill/>
              <a:ln>
                <a:noFill/>
              </a:ln>
              <a:effectLst/>
            </c:spPr>
            <c:txPr>
              <a:bodyPr wrap="square" lIns="38100" tIns="19050" rIns="38100" bIns="19050" anchor="ctr">
                <a:spAutoFit/>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Sheet1!$C$2:$C$12</c:f>
              <c:numCache>
                <c:formatCode>#0.0</c:formatCode>
                <c:ptCount val="11"/>
                <c:pt idx="0">
                  <c:v>273.39999999999998</c:v>
                </c:pt>
                <c:pt idx="1">
                  <c:v>286</c:v>
                </c:pt>
                <c:pt idx="2">
                  <c:v>295.3</c:v>
                </c:pt>
                <c:pt idx="3">
                  <c:v>303.8</c:v>
                </c:pt>
                <c:pt idx="4">
                  <c:v>319.3</c:v>
                </c:pt>
                <c:pt idx="5">
                  <c:v>319.10000000000002</c:v>
                </c:pt>
                <c:pt idx="6">
                  <c:v>308.39999999999998</c:v>
                </c:pt>
                <c:pt idx="7">
                  <c:v>303.39999999999998</c:v>
                </c:pt>
                <c:pt idx="8">
                  <c:v>305.60000000000002</c:v>
                </c:pt>
                <c:pt idx="9">
                  <c:v>320.8</c:v>
                </c:pt>
                <c:pt idx="10">
                  <c:v>333.6</c:v>
                </c:pt>
              </c:numCache>
            </c:numRef>
          </c:val>
          <c:extLst>
            <c:ext xmlns:c16="http://schemas.microsoft.com/office/drawing/2014/chart" uri="{C3380CC4-5D6E-409C-BE32-E72D297353CC}">
              <c16:uniqueId val="{00000000-1386-40CD-B348-587A61288AD5}"/>
            </c:ext>
          </c:extLst>
        </c:ser>
        <c:dLbls>
          <c:showLegendKey val="0"/>
          <c:showVal val="0"/>
          <c:showCatName val="0"/>
          <c:showSerName val="0"/>
          <c:showPercent val="0"/>
          <c:showBubbleSize val="0"/>
        </c:dLbls>
        <c:gapWidth val="25"/>
        <c:axId val="170494208"/>
        <c:axId val="170500096"/>
      </c:barChart>
      <c:lineChart>
        <c:grouping val="stacked"/>
        <c:varyColors val="0"/>
        <c:ser>
          <c:idx val="1"/>
          <c:order val="0"/>
          <c:tx>
            <c:strRef>
              <c:f>Sheet1!$B$1</c:f>
              <c:strCache>
                <c:ptCount val="1"/>
                <c:pt idx="0">
                  <c:v>Total Employment by Highway &amp; Bridge Contractors</c:v>
                </c:pt>
              </c:strCache>
            </c:strRef>
          </c:tx>
          <c:spPr>
            <a:ln w="50800">
              <a:solidFill>
                <a:schemeClr val="tx2"/>
              </a:solidFill>
            </a:ln>
          </c:spPr>
          <c:marker>
            <c:spPr>
              <a:solidFill>
                <a:schemeClr val="tx2"/>
              </a:solidFill>
              <a:ln>
                <a:noFill/>
              </a:ln>
            </c:spPr>
          </c:marker>
          <c:dPt>
            <c:idx val="13"/>
            <c:bubble3D val="0"/>
            <c:spPr>
              <a:ln w="50800">
                <a:solidFill>
                  <a:schemeClr val="tx2"/>
                </a:solidFill>
                <a:prstDash val="dash"/>
              </a:ln>
            </c:spPr>
            <c:extLst>
              <c:ext xmlns:c16="http://schemas.microsoft.com/office/drawing/2014/chart" uri="{C3380CC4-5D6E-409C-BE32-E72D297353CC}">
                <c16:uniqueId val="{00000002-FE98-4F42-A1D9-89D1C46286F8}"/>
              </c:ext>
            </c:extLst>
          </c:dPt>
          <c:dLbls>
            <c:spPr>
              <a:noFill/>
              <a:ln>
                <a:noFill/>
              </a:ln>
              <a:effectLst/>
            </c:spPr>
            <c:txPr>
              <a:bodyPr wrap="square" lIns="38100" tIns="19050" rIns="38100" bIns="19050" anchor="ctr">
                <a:spAutoFit/>
              </a:bodyPr>
              <a:lstStyle/>
              <a:p>
                <a:pPr>
                  <a:defRPr sz="16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Sheet1!$A$2:$A$12</c:f>
              <c:numCache>
                <c:formatCode>General</c:formatCode>
                <c:ptCount val="11"/>
                <c:pt idx="0">
                  <c:v>2014</c:v>
                </c:pt>
                <c:pt idx="1">
                  <c:v>2015</c:v>
                </c:pt>
                <c:pt idx="2">
                  <c:v>2016</c:v>
                </c:pt>
                <c:pt idx="3">
                  <c:v>2017</c:v>
                </c:pt>
                <c:pt idx="4">
                  <c:v>2018</c:v>
                </c:pt>
                <c:pt idx="5">
                  <c:v>2019</c:v>
                </c:pt>
                <c:pt idx="6">
                  <c:v>2020</c:v>
                </c:pt>
                <c:pt idx="7">
                  <c:v>2021</c:v>
                </c:pt>
                <c:pt idx="8">
                  <c:v>2022</c:v>
                </c:pt>
                <c:pt idx="9">
                  <c:v>2023</c:v>
                </c:pt>
                <c:pt idx="10">
                  <c:v>2024</c:v>
                </c:pt>
              </c:numCache>
            </c:numRef>
          </c:cat>
          <c:val>
            <c:numRef>
              <c:f>Sheet1!$B$2:$B$12</c:f>
              <c:numCache>
                <c:formatCode>#0.0</c:formatCode>
                <c:ptCount val="11"/>
                <c:pt idx="0">
                  <c:v>331.5</c:v>
                </c:pt>
                <c:pt idx="1">
                  <c:v>349</c:v>
                </c:pt>
                <c:pt idx="2">
                  <c:v>358.2</c:v>
                </c:pt>
                <c:pt idx="3">
                  <c:v>367.8</c:v>
                </c:pt>
                <c:pt idx="4">
                  <c:v>387.2</c:v>
                </c:pt>
                <c:pt idx="5">
                  <c:v>387.1</c:v>
                </c:pt>
                <c:pt idx="6">
                  <c:v>379.5</c:v>
                </c:pt>
                <c:pt idx="7">
                  <c:v>375.5</c:v>
                </c:pt>
                <c:pt idx="8">
                  <c:v>385.3</c:v>
                </c:pt>
                <c:pt idx="9">
                  <c:v>405</c:v>
                </c:pt>
                <c:pt idx="10">
                  <c:v>416</c:v>
                </c:pt>
              </c:numCache>
            </c:numRef>
          </c:val>
          <c:smooth val="0"/>
          <c:extLst>
            <c:ext xmlns:c16="http://schemas.microsoft.com/office/drawing/2014/chart" uri="{C3380CC4-5D6E-409C-BE32-E72D297353CC}">
              <c16:uniqueId val="{00000001-FE98-4F42-A1D9-89D1C46286F8}"/>
            </c:ext>
          </c:extLst>
        </c:ser>
        <c:dLbls>
          <c:showLegendKey val="0"/>
          <c:showVal val="0"/>
          <c:showCatName val="0"/>
          <c:showSerName val="0"/>
          <c:showPercent val="0"/>
          <c:showBubbleSize val="0"/>
        </c:dLbls>
        <c:marker val="1"/>
        <c:smooth val="0"/>
        <c:axId val="170494208"/>
        <c:axId val="170500096"/>
      </c:lineChart>
      <c:catAx>
        <c:axId val="170494208"/>
        <c:scaling>
          <c:orientation val="minMax"/>
        </c:scaling>
        <c:delete val="0"/>
        <c:axPos val="b"/>
        <c:numFmt formatCode="General" sourceLinked="0"/>
        <c:majorTickMark val="out"/>
        <c:minorTickMark val="none"/>
        <c:tickLblPos val="nextTo"/>
        <c:txPr>
          <a:bodyPr/>
          <a:lstStyle/>
          <a:p>
            <a:pPr>
              <a:defRPr sz="1100"/>
            </a:pPr>
            <a:endParaRPr lang="en-US"/>
          </a:p>
        </c:txPr>
        <c:crossAx val="170500096"/>
        <c:crosses val="autoZero"/>
        <c:auto val="1"/>
        <c:lblAlgn val="ctr"/>
        <c:lblOffset val="100"/>
        <c:noMultiLvlLbl val="0"/>
      </c:catAx>
      <c:valAx>
        <c:axId val="170500096"/>
        <c:scaling>
          <c:orientation val="minMax"/>
          <c:min val="7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sz="1200"/>
            </a:pPr>
            <a:endParaRPr lang="en-US"/>
          </a:p>
        </c:txPr>
        <c:crossAx val="170494208"/>
        <c:crosses val="autoZero"/>
        <c:crossBetween val="between"/>
      </c:valAx>
    </c:plotArea>
    <c:legend>
      <c:legendPos val="b"/>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800" dirty="0">
                <a:solidFill>
                  <a:schemeClr val="tx2"/>
                </a:solidFill>
                <a:latin typeface="+mj-lt"/>
              </a:rPr>
              <a:t>Federal-Aid Highway Program Total</a:t>
            </a:r>
            <a:r>
              <a:rPr lang="en-US" sz="1800" baseline="0" dirty="0">
                <a:solidFill>
                  <a:schemeClr val="tx2"/>
                </a:solidFill>
                <a:latin typeface="+mj-lt"/>
              </a:rPr>
              <a:t> Investment</a:t>
            </a:r>
            <a:endParaRPr lang="en-US" sz="1800" dirty="0">
              <a:solidFill>
                <a:schemeClr val="tx2"/>
              </a:solidFill>
              <a:latin typeface="+mj-lt"/>
            </a:endParaRPr>
          </a:p>
        </c:rich>
      </c:tx>
      <c:layout>
        <c:manualLayout>
          <c:xMode val="edge"/>
          <c:yMode val="edge"/>
          <c:x val="0.32223191119295658"/>
          <c:y val="2.7414765981513382E-2"/>
        </c:manualLayout>
      </c:layout>
      <c:overlay val="0"/>
    </c:title>
    <c:autoTitleDeleted val="0"/>
    <c:plotArea>
      <c:layout>
        <c:manualLayout>
          <c:layoutTarget val="inner"/>
          <c:xMode val="edge"/>
          <c:yMode val="edge"/>
          <c:x val="8.2521662262437873E-2"/>
          <c:y val="0.11353402433457867"/>
          <c:w val="0.89189443707198834"/>
          <c:h val="0.71965958592517687"/>
        </c:manualLayout>
      </c:layout>
      <c:barChart>
        <c:barDir val="col"/>
        <c:grouping val="stacked"/>
        <c:varyColors val="1"/>
        <c:ser>
          <c:idx val="0"/>
          <c:order val="0"/>
          <c:tx>
            <c:strRef>
              <c:f>Sheet1!$A$2</c:f>
              <c:strCache>
                <c:ptCount val="1"/>
                <c:pt idx="0">
                  <c:v>Funding Under Infrastructure Investment &amp; Jobs Act</c:v>
                </c:pt>
              </c:strCache>
            </c:strRef>
          </c:tx>
          <c:spPr>
            <a:solidFill>
              <a:schemeClr val="accent1">
                <a:lumMod val="75000"/>
              </a:schemeClr>
            </a:solidFill>
          </c:spPr>
          <c:invertIfNegative val="0"/>
          <c:dPt>
            <c:idx val="0"/>
            <c:invertIfNegative val="0"/>
            <c:bubble3D val="0"/>
            <c:extLst>
              <c:ext xmlns:c16="http://schemas.microsoft.com/office/drawing/2014/chart" uri="{C3380CC4-5D6E-409C-BE32-E72D297353CC}">
                <c16:uniqueId val="{00000001-8C63-48B3-BDC1-4D19A53F431F}"/>
              </c:ext>
            </c:extLst>
          </c:dPt>
          <c:dPt>
            <c:idx val="1"/>
            <c:invertIfNegative val="0"/>
            <c:bubble3D val="0"/>
            <c:extLst>
              <c:ext xmlns:c16="http://schemas.microsoft.com/office/drawing/2014/chart" uri="{C3380CC4-5D6E-409C-BE32-E72D297353CC}">
                <c16:uniqueId val="{00000003-8C63-48B3-BDC1-4D19A53F431F}"/>
              </c:ext>
            </c:extLst>
          </c:dPt>
          <c:dPt>
            <c:idx val="2"/>
            <c:invertIfNegative val="0"/>
            <c:bubble3D val="0"/>
            <c:extLst>
              <c:ext xmlns:c16="http://schemas.microsoft.com/office/drawing/2014/chart" uri="{C3380CC4-5D6E-409C-BE32-E72D297353CC}">
                <c16:uniqueId val="{00000005-8C63-48B3-BDC1-4D19A53F431F}"/>
              </c:ext>
            </c:extLst>
          </c:dPt>
          <c:dPt>
            <c:idx val="3"/>
            <c:invertIfNegative val="0"/>
            <c:bubble3D val="0"/>
            <c:extLst>
              <c:ext xmlns:c16="http://schemas.microsoft.com/office/drawing/2014/chart" uri="{C3380CC4-5D6E-409C-BE32-E72D297353CC}">
                <c16:uniqueId val="{00000007-8C63-48B3-BDC1-4D19A53F431F}"/>
              </c:ext>
            </c:extLst>
          </c:dPt>
          <c:dPt>
            <c:idx val="4"/>
            <c:invertIfNegative val="0"/>
            <c:bubble3D val="0"/>
            <c:extLst>
              <c:ext xmlns:c16="http://schemas.microsoft.com/office/drawing/2014/chart" uri="{C3380CC4-5D6E-409C-BE32-E72D297353CC}">
                <c16:uniqueId val="{00000009-8C63-48B3-BDC1-4D19A53F431F}"/>
              </c:ext>
            </c:extLst>
          </c:dPt>
          <c:dPt>
            <c:idx val="5"/>
            <c:invertIfNegative val="0"/>
            <c:bubble3D val="0"/>
            <c:extLst>
              <c:ext xmlns:c16="http://schemas.microsoft.com/office/drawing/2014/chart" uri="{C3380CC4-5D6E-409C-BE32-E72D297353CC}">
                <c16:uniqueId val="{0000000B-8C63-48B3-BDC1-4D19A53F431F}"/>
              </c:ext>
            </c:extLst>
          </c:dPt>
          <c:dPt>
            <c:idx val="6"/>
            <c:invertIfNegative val="0"/>
            <c:bubble3D val="0"/>
            <c:extLst>
              <c:ext xmlns:c16="http://schemas.microsoft.com/office/drawing/2014/chart" uri="{C3380CC4-5D6E-409C-BE32-E72D297353CC}">
                <c16:uniqueId val="{0000000C-8C63-48B3-BDC1-4D19A53F431F}"/>
              </c:ext>
            </c:extLst>
          </c:dPt>
          <c:dPt>
            <c:idx val="7"/>
            <c:invertIfNegative val="0"/>
            <c:bubble3D val="0"/>
            <c:extLst>
              <c:ext xmlns:c16="http://schemas.microsoft.com/office/drawing/2014/chart" uri="{C3380CC4-5D6E-409C-BE32-E72D297353CC}">
                <c16:uniqueId val="{0000000E-8C63-48B3-BDC1-4D19A53F431F}"/>
              </c:ext>
            </c:extLst>
          </c:dPt>
          <c:dPt>
            <c:idx val="8"/>
            <c:invertIfNegative val="0"/>
            <c:bubble3D val="0"/>
            <c:extLst>
              <c:ext xmlns:c16="http://schemas.microsoft.com/office/drawing/2014/chart" uri="{C3380CC4-5D6E-409C-BE32-E72D297353CC}">
                <c16:uniqueId val="{00000010-8C63-48B3-BDC1-4D19A53F431F}"/>
              </c:ext>
            </c:extLst>
          </c:dPt>
          <c:dPt>
            <c:idx val="9"/>
            <c:invertIfNegative val="0"/>
            <c:bubble3D val="0"/>
            <c:extLst>
              <c:ext xmlns:c16="http://schemas.microsoft.com/office/drawing/2014/chart" uri="{C3380CC4-5D6E-409C-BE32-E72D297353CC}">
                <c16:uniqueId val="{00000012-8C63-48B3-BDC1-4D19A53F431F}"/>
              </c:ext>
            </c:extLst>
          </c:dPt>
          <c:dPt>
            <c:idx val="10"/>
            <c:invertIfNegative val="0"/>
            <c:bubble3D val="0"/>
            <c:extLst>
              <c:ext xmlns:c16="http://schemas.microsoft.com/office/drawing/2014/chart" uri="{C3380CC4-5D6E-409C-BE32-E72D297353CC}">
                <c16:uniqueId val="{00000014-8C63-48B3-BDC1-4D19A53F431F}"/>
              </c:ext>
            </c:extLst>
          </c:dPt>
          <c:dPt>
            <c:idx val="11"/>
            <c:invertIfNegative val="0"/>
            <c:bubble3D val="0"/>
            <c:extLst>
              <c:ext xmlns:c16="http://schemas.microsoft.com/office/drawing/2014/chart" uri="{C3380CC4-5D6E-409C-BE32-E72D297353CC}">
                <c16:uniqueId val="{00000016-8C63-48B3-BDC1-4D19A53F431F}"/>
              </c:ext>
            </c:extLst>
          </c:dPt>
          <c:dPt>
            <c:idx val="12"/>
            <c:invertIfNegative val="0"/>
            <c:bubble3D val="0"/>
            <c:extLst>
              <c:ext xmlns:c16="http://schemas.microsoft.com/office/drawing/2014/chart" uri="{C3380CC4-5D6E-409C-BE32-E72D297353CC}">
                <c16:uniqueId val="{00000018-8C63-48B3-BDC1-4D19A53F431F}"/>
              </c:ext>
            </c:extLst>
          </c:dPt>
          <c:dPt>
            <c:idx val="14"/>
            <c:invertIfNegative val="0"/>
            <c:bubble3D val="0"/>
            <c:extLst>
              <c:ext xmlns:c16="http://schemas.microsoft.com/office/drawing/2014/chart" uri="{C3380CC4-5D6E-409C-BE32-E72D297353CC}">
                <c16:uniqueId val="{0000001A-8C63-48B3-BDC1-4D19A53F431F}"/>
              </c:ext>
            </c:extLst>
          </c:dPt>
          <c:dPt>
            <c:idx val="15"/>
            <c:invertIfNegative val="0"/>
            <c:bubble3D val="0"/>
            <c:extLst>
              <c:ext xmlns:c16="http://schemas.microsoft.com/office/drawing/2014/chart" uri="{C3380CC4-5D6E-409C-BE32-E72D297353CC}">
                <c16:uniqueId val="{0000001C-8C63-48B3-BDC1-4D19A53F431F}"/>
              </c:ext>
            </c:extLst>
          </c:dPt>
          <c:dPt>
            <c:idx val="16"/>
            <c:invertIfNegative val="0"/>
            <c:bubble3D val="0"/>
            <c:extLst>
              <c:ext xmlns:c16="http://schemas.microsoft.com/office/drawing/2014/chart" uri="{C3380CC4-5D6E-409C-BE32-E72D297353CC}">
                <c16:uniqueId val="{0000001E-8C63-48B3-BDC1-4D19A53F431F}"/>
              </c:ext>
            </c:extLst>
          </c:dPt>
          <c:dPt>
            <c:idx val="17"/>
            <c:invertIfNegative val="0"/>
            <c:bubble3D val="0"/>
            <c:extLst>
              <c:ext xmlns:c16="http://schemas.microsoft.com/office/drawing/2014/chart" uri="{C3380CC4-5D6E-409C-BE32-E72D297353CC}">
                <c16:uniqueId val="{00000020-8C63-48B3-BDC1-4D19A53F431F}"/>
              </c:ext>
            </c:extLst>
          </c:dPt>
          <c:dPt>
            <c:idx val="18"/>
            <c:invertIfNegative val="0"/>
            <c:bubble3D val="0"/>
            <c:extLst>
              <c:ext xmlns:c16="http://schemas.microsoft.com/office/drawing/2014/chart" uri="{C3380CC4-5D6E-409C-BE32-E72D297353CC}">
                <c16:uniqueId val="{00000022-8C63-48B3-BDC1-4D19A53F431F}"/>
              </c:ext>
            </c:extLst>
          </c:dPt>
          <c:dPt>
            <c:idx val="20"/>
            <c:invertIfNegative val="0"/>
            <c:bubble3D val="0"/>
            <c:extLst>
              <c:ext xmlns:c16="http://schemas.microsoft.com/office/drawing/2014/chart" uri="{C3380CC4-5D6E-409C-BE32-E72D297353CC}">
                <c16:uniqueId val="{00000024-8C63-48B3-BDC1-4D19A53F431F}"/>
              </c:ext>
            </c:extLst>
          </c:dPt>
          <c:dPt>
            <c:idx val="21"/>
            <c:invertIfNegative val="0"/>
            <c:bubble3D val="0"/>
            <c:extLst>
              <c:ext xmlns:c16="http://schemas.microsoft.com/office/drawing/2014/chart" uri="{C3380CC4-5D6E-409C-BE32-E72D297353CC}">
                <c16:uniqueId val="{00000026-8C63-48B3-BDC1-4D19A53F431F}"/>
              </c:ext>
            </c:extLst>
          </c:dPt>
          <c:dPt>
            <c:idx val="22"/>
            <c:invertIfNegative val="0"/>
            <c:bubble3D val="0"/>
            <c:extLst>
              <c:ext xmlns:c16="http://schemas.microsoft.com/office/drawing/2014/chart" uri="{C3380CC4-5D6E-409C-BE32-E72D297353CC}">
                <c16:uniqueId val="{00000028-8C63-48B3-BDC1-4D19A53F431F}"/>
              </c:ext>
            </c:extLst>
          </c:dPt>
          <c:dPt>
            <c:idx val="23"/>
            <c:invertIfNegative val="0"/>
            <c:bubble3D val="0"/>
            <c:extLst>
              <c:ext xmlns:c16="http://schemas.microsoft.com/office/drawing/2014/chart" uri="{C3380CC4-5D6E-409C-BE32-E72D297353CC}">
                <c16:uniqueId val="{0000002A-8C63-48B3-BDC1-4D19A53F431F}"/>
              </c:ext>
            </c:extLst>
          </c:dPt>
          <c:dPt>
            <c:idx val="24"/>
            <c:invertIfNegative val="0"/>
            <c:bubble3D val="0"/>
            <c:extLst>
              <c:ext xmlns:c16="http://schemas.microsoft.com/office/drawing/2014/chart" uri="{C3380CC4-5D6E-409C-BE32-E72D297353CC}">
                <c16:uniqueId val="{0000002C-8C63-48B3-BDC1-4D19A53F431F}"/>
              </c:ext>
            </c:extLst>
          </c:dPt>
          <c:dPt>
            <c:idx val="25"/>
            <c:invertIfNegative val="0"/>
            <c:bubble3D val="0"/>
            <c:extLst>
              <c:ext xmlns:c16="http://schemas.microsoft.com/office/drawing/2014/chart" uri="{C3380CC4-5D6E-409C-BE32-E72D297353CC}">
                <c16:uniqueId val="{0000002E-8C63-48B3-BDC1-4D19A53F431F}"/>
              </c:ext>
            </c:extLst>
          </c:dPt>
          <c:dPt>
            <c:idx val="27"/>
            <c:invertIfNegative val="0"/>
            <c:bubble3D val="0"/>
            <c:extLst>
              <c:ext xmlns:c16="http://schemas.microsoft.com/office/drawing/2014/chart" uri="{C3380CC4-5D6E-409C-BE32-E72D297353CC}">
                <c16:uniqueId val="{00000032-5A16-4E99-AA80-EB431BA27753}"/>
              </c:ext>
            </c:extLst>
          </c:dPt>
          <c:dPt>
            <c:idx val="28"/>
            <c:invertIfNegative val="0"/>
            <c:bubble3D val="0"/>
            <c:extLst>
              <c:ext xmlns:c16="http://schemas.microsoft.com/office/drawing/2014/chart" uri="{C3380CC4-5D6E-409C-BE32-E72D297353CC}">
                <c16:uniqueId val="{00000033-5A16-4E99-AA80-EB431BA27753}"/>
              </c:ext>
            </c:extLst>
          </c:dPt>
          <c:dPt>
            <c:idx val="29"/>
            <c:invertIfNegative val="0"/>
            <c:bubble3D val="0"/>
            <c:extLst>
              <c:ext xmlns:c16="http://schemas.microsoft.com/office/drawing/2014/chart" uri="{C3380CC4-5D6E-409C-BE32-E72D297353CC}">
                <c16:uniqueId val="{00000034-5A16-4E99-AA80-EB431BA27753}"/>
              </c:ext>
            </c:extLst>
          </c:dPt>
          <c:dPt>
            <c:idx val="30"/>
            <c:invertIfNegative val="0"/>
            <c:bubble3D val="0"/>
            <c:extLst>
              <c:ext xmlns:c16="http://schemas.microsoft.com/office/drawing/2014/chart" uri="{C3380CC4-5D6E-409C-BE32-E72D297353CC}">
                <c16:uniqueId val="{00000035-5A16-4E99-AA80-EB431BA27753}"/>
              </c:ext>
            </c:extLst>
          </c:dPt>
          <c:dPt>
            <c:idx val="31"/>
            <c:invertIfNegative val="0"/>
            <c:bubble3D val="0"/>
            <c:extLst>
              <c:ext xmlns:c16="http://schemas.microsoft.com/office/drawing/2014/chart" uri="{C3380CC4-5D6E-409C-BE32-E72D297353CC}">
                <c16:uniqueId val="{00000036-5A16-4E99-AA80-EB431BA27753}"/>
              </c:ext>
            </c:extLst>
          </c:dPt>
          <c:dLbls>
            <c:spPr>
              <a:noFill/>
              <a:ln>
                <a:noFill/>
              </a:ln>
              <a:effectLst/>
            </c:spPr>
            <c:txPr>
              <a:bodyPr wrap="square" lIns="38100" tIns="19050" rIns="38100" bIns="19050" anchor="ctr">
                <a:spAutoFit/>
              </a:bodyPr>
              <a:lstStyle/>
              <a:p>
                <a:pPr>
                  <a:defRPr sz="1800" b="1">
                    <a:solidFill>
                      <a:schemeClr val="bg1"/>
                    </a:solidFill>
                    <a:latin typeface="+mn-lt"/>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Sheet1!$B$1:$G$1</c:f>
              <c:strCache>
                <c:ptCount val="6"/>
                <c:pt idx="0">
                  <c:v>FY 2021</c:v>
                </c:pt>
                <c:pt idx="1">
                  <c:v>FY 2022</c:v>
                </c:pt>
                <c:pt idx="2">
                  <c:v>FY 2023</c:v>
                </c:pt>
                <c:pt idx="3">
                  <c:v>FY 2024</c:v>
                </c:pt>
                <c:pt idx="4">
                  <c:v>FY 2025</c:v>
                </c:pt>
                <c:pt idx="5">
                  <c:v>FY 2026</c:v>
                </c:pt>
              </c:strCache>
            </c:strRef>
          </c:cat>
          <c:val>
            <c:numRef>
              <c:f>Sheet1!$B$2:$G$2</c:f>
              <c:numCache>
                <c:formatCode>"$"#,##0.0</c:formatCode>
                <c:ptCount val="6"/>
                <c:pt idx="0">
                  <c:v>46.4</c:v>
                </c:pt>
                <c:pt idx="1">
                  <c:v>66.927000000000007</c:v>
                </c:pt>
                <c:pt idx="2">
                  <c:v>68.2</c:v>
                </c:pt>
                <c:pt idx="3">
                  <c:v>69.5</c:v>
                </c:pt>
                <c:pt idx="4">
                  <c:v>70.8</c:v>
                </c:pt>
                <c:pt idx="5">
                  <c:v>72.099999999999994</c:v>
                </c:pt>
              </c:numCache>
            </c:numRef>
          </c:val>
          <c:extLst>
            <c:ext xmlns:c16="http://schemas.microsoft.com/office/drawing/2014/chart" uri="{C3380CC4-5D6E-409C-BE32-E72D297353CC}">
              <c16:uniqueId val="{0000002F-8C63-48B3-BDC1-4D19A53F431F}"/>
            </c:ext>
          </c:extLst>
        </c:ser>
        <c:dLbls>
          <c:showLegendKey val="0"/>
          <c:showVal val="0"/>
          <c:showCatName val="0"/>
          <c:showSerName val="0"/>
          <c:showPercent val="0"/>
          <c:showBubbleSize val="0"/>
        </c:dLbls>
        <c:gapWidth val="20"/>
        <c:overlap val="100"/>
        <c:axId val="412100671"/>
        <c:axId val="89460335"/>
      </c:barChart>
      <c:barChart>
        <c:barDir val="col"/>
        <c:grouping val="stacked"/>
        <c:varyColors val="1"/>
        <c:ser>
          <c:idx val="3"/>
          <c:order val="1"/>
          <c:tx>
            <c:strRef>
              <c:f>Sheet1!$A$3</c:f>
              <c:strCache>
                <c:ptCount val="1"/>
                <c:pt idx="0">
                  <c:v>Total</c:v>
                </c:pt>
              </c:strCache>
            </c:strRef>
          </c:tx>
          <c:spPr>
            <a:noFill/>
          </c:spPr>
          <c:invertIfNegative val="0"/>
          <c:val>
            <c:numRef>
              <c:f>Sheet1!$B$3:$G$3</c:f>
              <c:numCache>
                <c:formatCode>"$"#,##0.0</c:formatCode>
                <c:ptCount val="6"/>
                <c:pt idx="0">
                  <c:v>46.4</c:v>
                </c:pt>
                <c:pt idx="1">
                  <c:v>66.927000000000007</c:v>
                </c:pt>
                <c:pt idx="2">
                  <c:v>68.2</c:v>
                </c:pt>
                <c:pt idx="3">
                  <c:v>69.5</c:v>
                </c:pt>
                <c:pt idx="4">
                  <c:v>70.8</c:v>
                </c:pt>
                <c:pt idx="5">
                  <c:v>72.099999999999994</c:v>
                </c:pt>
              </c:numCache>
            </c:numRef>
          </c:val>
          <c:extLst>
            <c:ext xmlns:c16="http://schemas.microsoft.com/office/drawing/2014/chart" uri="{C3380CC4-5D6E-409C-BE32-E72D297353CC}">
              <c16:uniqueId val="{00000020-4284-4DB7-AF68-02CE2D8BD93E}"/>
            </c:ext>
          </c:extLst>
        </c:ser>
        <c:dLbls>
          <c:showLegendKey val="0"/>
          <c:showVal val="0"/>
          <c:showCatName val="0"/>
          <c:showSerName val="0"/>
          <c:showPercent val="0"/>
          <c:showBubbleSize val="0"/>
        </c:dLbls>
        <c:gapWidth val="80"/>
        <c:overlap val="50"/>
        <c:axId val="1964979343"/>
        <c:axId val="1805476303"/>
      </c:barChart>
      <c:valAx>
        <c:axId val="89460335"/>
        <c:scaling>
          <c:orientation val="minMax"/>
          <c:max val="70"/>
          <c:min val="0"/>
        </c:scaling>
        <c:delete val="1"/>
        <c:axPos val="r"/>
        <c:majorGridlines>
          <c:spPr>
            <a:ln>
              <a:solidFill>
                <a:schemeClr val="bg1">
                  <a:lumMod val="75000"/>
                </a:schemeClr>
              </a:solidFill>
            </a:ln>
          </c:spPr>
        </c:majorGridlines>
        <c:numFmt formatCode="&quot;$&quot;#,##0.0" sourceLinked="1"/>
        <c:majorTickMark val="out"/>
        <c:minorTickMark val="none"/>
        <c:tickLblPos val="nextTo"/>
        <c:crossAx val="412100671"/>
        <c:crosses val="max"/>
        <c:crossBetween val="between"/>
      </c:valAx>
      <c:catAx>
        <c:axId val="412100671"/>
        <c:scaling>
          <c:orientation val="minMax"/>
        </c:scaling>
        <c:delete val="0"/>
        <c:axPos val="b"/>
        <c:numFmt formatCode="General" sourceLinked="1"/>
        <c:majorTickMark val="out"/>
        <c:minorTickMark val="none"/>
        <c:tickLblPos val="nextTo"/>
        <c:txPr>
          <a:bodyPr/>
          <a:lstStyle/>
          <a:p>
            <a:pPr>
              <a:defRPr sz="1200" b="0">
                <a:latin typeface="+mn-lt"/>
              </a:defRPr>
            </a:pPr>
            <a:endParaRPr lang="en-US"/>
          </a:p>
        </c:txPr>
        <c:crossAx val="89460335"/>
        <c:crosses val="autoZero"/>
        <c:auto val="1"/>
        <c:lblAlgn val="ctr"/>
        <c:lblOffset val="100"/>
        <c:noMultiLvlLbl val="0"/>
      </c:catAx>
      <c:valAx>
        <c:axId val="1805476303"/>
        <c:scaling>
          <c:orientation val="minMax"/>
        </c:scaling>
        <c:delete val="0"/>
        <c:axPos val="l"/>
        <c:title>
          <c:tx>
            <c:rich>
              <a:bodyPr/>
              <a:lstStyle/>
              <a:p>
                <a:pPr>
                  <a:defRPr/>
                </a:pPr>
                <a:r>
                  <a:rPr lang="en-US" sz="1200" b="0">
                    <a:latin typeface="+mn-lt"/>
                  </a:rPr>
                  <a:t>In billions $</a:t>
                </a:r>
              </a:p>
            </c:rich>
          </c:tx>
          <c:layout>
            <c:manualLayout>
              <c:xMode val="edge"/>
              <c:yMode val="edge"/>
              <c:x val="1.6888980546574364E-2"/>
              <c:y val="0.38925651233154246"/>
            </c:manualLayout>
          </c:layout>
          <c:overlay val="0"/>
        </c:title>
        <c:numFmt formatCode="&quot;$&quot;#,##0" sourceLinked="0"/>
        <c:majorTickMark val="out"/>
        <c:minorTickMark val="none"/>
        <c:tickLblPos val="nextTo"/>
        <c:txPr>
          <a:bodyPr/>
          <a:lstStyle/>
          <a:p>
            <a:pPr>
              <a:defRPr sz="1200" b="0">
                <a:latin typeface="+mn-lt"/>
              </a:defRPr>
            </a:pPr>
            <a:endParaRPr lang="en-US"/>
          </a:p>
        </c:txPr>
        <c:crossAx val="1964979343"/>
        <c:crosses val="autoZero"/>
        <c:crossBetween val="between"/>
      </c:valAx>
      <c:catAx>
        <c:axId val="1964979343"/>
        <c:scaling>
          <c:orientation val="minMax"/>
        </c:scaling>
        <c:delete val="1"/>
        <c:axPos val="b"/>
        <c:majorTickMark val="out"/>
        <c:minorTickMark val="none"/>
        <c:tickLblPos val="nextTo"/>
        <c:crossAx val="1805476303"/>
        <c:crosses val="autoZero"/>
        <c:auto val="1"/>
        <c:lblAlgn val="ctr"/>
        <c:lblOffset val="100"/>
        <c:noMultiLvlLbl val="0"/>
      </c:catAx>
      <c:spPr>
        <a:noFill/>
        <a:ln w="12700">
          <a:solidFill>
            <a:schemeClr val="bg1">
              <a:lumMod val="75000"/>
            </a:schemeClr>
          </a:solidFill>
          <a:prstDash val="solid"/>
        </a:ln>
      </c:spPr>
    </c:plotArea>
    <c:plotVisOnly val="1"/>
    <c:dispBlanksAs val="gap"/>
    <c:showDLblsOverMax val="0"/>
  </c:chart>
  <c:spPr>
    <a:noFill/>
    <a:ln>
      <a:noFill/>
    </a:ln>
  </c:spPr>
  <c:txPr>
    <a:bodyPr/>
    <a:lstStyle/>
    <a:p>
      <a:pPr>
        <a:defRPr sz="211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Value of Federal-Aid</a:t>
            </a:r>
            <a:r>
              <a:rPr lang="en-US" sz="1800" baseline="0" dirty="0"/>
              <a:t> Highway Projects by </a:t>
            </a:r>
          </a:p>
          <a:p>
            <a:pPr>
              <a:defRPr/>
            </a:pPr>
            <a:r>
              <a:rPr lang="en-US" sz="1800" baseline="0" dirty="0"/>
              <a:t>Type of Work, </a:t>
            </a:r>
            <a:r>
              <a:rPr lang="en-US" sz="1800" u="sng" baseline="0" dirty="0"/>
              <a:t>Utah</a:t>
            </a:r>
            <a:endParaRPr lang="en-US" sz="1800" u="sng"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85212905615392"/>
          <c:y val="0.30332278049644906"/>
          <c:w val="0.59447166790034611"/>
          <c:h val="0.65823317938490611"/>
        </c:manualLayout>
      </c:layout>
      <c:pieChart>
        <c:varyColors val="1"/>
        <c:ser>
          <c:idx val="0"/>
          <c:order val="0"/>
          <c:tx>
            <c:strRef>
              <c:f>Sheet1!$B$1</c:f>
              <c:strCache>
                <c:ptCount val="1"/>
                <c:pt idx="0">
                  <c:v>FAST Act</c:v>
                </c:pt>
              </c:strCache>
            </c:strRef>
          </c:tx>
          <c:dPt>
            <c:idx val="0"/>
            <c:bubble3D val="0"/>
            <c:spPr>
              <a:solidFill>
                <a:schemeClr val="accent1"/>
              </a:solidFill>
              <a:ln>
                <a:noFill/>
              </a:ln>
              <a:effectLst/>
            </c:spPr>
            <c:extLst>
              <c:ext xmlns:c16="http://schemas.microsoft.com/office/drawing/2014/chart" uri="{C3380CC4-5D6E-409C-BE32-E72D297353CC}">
                <c16:uniqueId val="{00000001-1D58-429F-A1D0-B0FEC904CF52}"/>
              </c:ext>
            </c:extLst>
          </c:dPt>
          <c:dPt>
            <c:idx val="1"/>
            <c:bubble3D val="0"/>
            <c:spPr>
              <a:solidFill>
                <a:schemeClr val="accent2"/>
              </a:solidFill>
              <a:ln>
                <a:noFill/>
              </a:ln>
              <a:effectLst/>
            </c:spPr>
            <c:extLst>
              <c:ext xmlns:c16="http://schemas.microsoft.com/office/drawing/2014/chart" uri="{C3380CC4-5D6E-409C-BE32-E72D297353CC}">
                <c16:uniqueId val="{00000005-1D58-429F-A1D0-B0FEC904CF52}"/>
              </c:ext>
            </c:extLst>
          </c:dPt>
          <c:dPt>
            <c:idx val="2"/>
            <c:bubble3D val="0"/>
            <c:spPr>
              <a:solidFill>
                <a:schemeClr val="accent3"/>
              </a:solidFill>
              <a:ln>
                <a:noFill/>
              </a:ln>
              <a:effectLst/>
            </c:spPr>
            <c:extLst>
              <c:ext xmlns:c16="http://schemas.microsoft.com/office/drawing/2014/chart" uri="{C3380CC4-5D6E-409C-BE32-E72D297353CC}">
                <c16:uniqueId val="{00000004-1D58-429F-A1D0-B0FEC904CF52}"/>
              </c:ext>
            </c:extLst>
          </c:dPt>
          <c:dPt>
            <c:idx val="3"/>
            <c:bubble3D val="0"/>
            <c:spPr>
              <a:solidFill>
                <a:schemeClr val="tx2"/>
              </a:solidFill>
              <a:ln>
                <a:noFill/>
              </a:ln>
              <a:effectLst/>
            </c:spPr>
            <c:extLst>
              <c:ext xmlns:c16="http://schemas.microsoft.com/office/drawing/2014/chart" uri="{C3380CC4-5D6E-409C-BE32-E72D297353CC}">
                <c16:uniqueId val="{00000003-1D58-429F-A1D0-B0FEC904CF52}"/>
              </c:ext>
            </c:extLst>
          </c:dPt>
          <c:dPt>
            <c:idx val="4"/>
            <c:bubble3D val="0"/>
            <c:spPr>
              <a:solidFill>
                <a:schemeClr val="accent6"/>
              </a:solidFill>
              <a:ln>
                <a:noFill/>
              </a:ln>
              <a:effectLst/>
            </c:spPr>
            <c:extLst>
              <c:ext xmlns:c16="http://schemas.microsoft.com/office/drawing/2014/chart" uri="{C3380CC4-5D6E-409C-BE32-E72D297353CC}">
                <c16:uniqueId val="{00000002-1D58-429F-A1D0-B0FEC904CF52}"/>
              </c:ext>
            </c:extLst>
          </c:dPt>
          <c:dPt>
            <c:idx val="5"/>
            <c:bubble3D val="0"/>
            <c:spPr>
              <a:solidFill>
                <a:schemeClr val="bg2">
                  <a:lumMod val="75000"/>
                </a:schemeClr>
              </a:solidFill>
              <a:ln>
                <a:noFill/>
              </a:ln>
              <a:effectLst/>
            </c:spPr>
            <c:extLst>
              <c:ext xmlns:c16="http://schemas.microsoft.com/office/drawing/2014/chart" uri="{C3380CC4-5D6E-409C-BE32-E72D297353CC}">
                <c16:uniqueId val="{0000000B-6103-4D7F-892B-8B99D5A4E299}"/>
              </c:ext>
            </c:extLst>
          </c:dPt>
          <c:dPt>
            <c:idx val="6"/>
            <c:bubble3D val="0"/>
            <c:spPr>
              <a:solidFill>
                <a:schemeClr val="accent3">
                  <a:lumMod val="40000"/>
                  <a:lumOff val="60000"/>
                </a:schemeClr>
              </a:solidFill>
              <a:ln>
                <a:noFill/>
              </a:ln>
              <a:effectLst/>
            </c:spPr>
            <c:extLst>
              <c:ext xmlns:c16="http://schemas.microsoft.com/office/drawing/2014/chart" uri="{C3380CC4-5D6E-409C-BE32-E72D297353CC}">
                <c16:uniqueId val="{0000000C-A34B-4960-953F-6C51DCA76D22}"/>
              </c:ext>
            </c:extLst>
          </c:dPt>
          <c:dLbls>
            <c:dLbl>
              <c:idx val="0"/>
              <c:layout>
                <c:manualLayout>
                  <c:x val="-5.5982527449762433E-2"/>
                  <c:y val="-3.253154775698259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D58-429F-A1D0-B0FEC904CF52}"/>
                </c:ext>
              </c:extLst>
            </c:dLbl>
            <c:dLbl>
              <c:idx val="1"/>
              <c:layout>
                <c:manualLayout>
                  <c:x val="9.6030026592554898E-2"/>
                  <c:y val="-5.3408827578686195E-2"/>
                </c:manualLayout>
              </c:layout>
              <c:tx>
                <c:rich>
                  <a:bodyPr/>
                  <a:lstStyle/>
                  <a:p>
                    <a:fld id="{4B38AE8A-2B25-4993-AF25-287785ABFDB5}" type="CATEGORYNAME">
                      <a:rPr lang="en-US"/>
                      <a:pPr/>
                      <a:t>[CATEGORY NAME]</a:t>
                    </a:fld>
                    <a:r>
                      <a:rPr lang="en-US" baseline="0"/>
                      <a:t>
&lt;</a:t>
                    </a:r>
                    <a:fld id="{D6C09D5E-9F26-4825-9085-80873B1E0E7B}" type="PERCENTAGE">
                      <a:rPr lang="en-US" baseline="0" smtClean="0"/>
                      <a:pPr/>
                      <a:t>[PERCENTAGE]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58-429F-A1D0-B0FEC904CF52}"/>
                </c:ext>
              </c:extLst>
            </c:dLbl>
            <c:dLbl>
              <c:idx val="2"/>
              <c:layout>
                <c:manualLayout>
                  <c:x val="4.4385693430039251E-2"/>
                  <c:y val="3.2231980377857399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03461849097951"/>
                      <c:h val="0.17896600373495453"/>
                    </c:manualLayout>
                  </c15:layout>
                </c:ext>
                <c:ext xmlns:c16="http://schemas.microsoft.com/office/drawing/2014/chart" uri="{C3380CC4-5D6E-409C-BE32-E72D297353CC}">
                  <c16:uniqueId val="{00000004-1D58-429F-A1D0-B0FEC904CF52}"/>
                </c:ext>
              </c:extLst>
            </c:dLbl>
            <c:dLbl>
              <c:idx val="3"/>
              <c:layout>
                <c:manualLayout>
                  <c:x val="-0.30726459583987054"/>
                  <c:y val="-5.9508905447035888E-2"/>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259656176377587"/>
                      <c:h val="0.18109609499597873"/>
                    </c:manualLayout>
                  </c15:layout>
                </c:ext>
                <c:ext xmlns:c16="http://schemas.microsoft.com/office/drawing/2014/chart" uri="{C3380CC4-5D6E-409C-BE32-E72D297353CC}">
                  <c16:uniqueId val="{00000003-1D58-429F-A1D0-B0FEC904CF52}"/>
                </c:ext>
              </c:extLst>
            </c:dLbl>
            <c:dLbl>
              <c:idx val="4"/>
              <c:layout>
                <c:manualLayout>
                  <c:x val="-5.5440619317999686E-2"/>
                  <c:y val="6.221374436008233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D58-429F-A1D0-B0FEC904CF52}"/>
                </c:ext>
              </c:extLst>
            </c:dLbl>
            <c:dLbl>
              <c:idx val="5"/>
              <c:layout>
                <c:manualLayout>
                  <c:x val="1.2400420312409224E-2"/>
                  <c:y val="1.6229672441760559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103-4D7F-892B-8B99D5A4E299}"/>
                </c:ext>
              </c:extLst>
            </c:dLbl>
            <c:dLbl>
              <c:idx val="6"/>
              <c:layout>
                <c:manualLayout>
                  <c:x val="3.3067787499757896E-2"/>
                  <c:y val="-2.70494540696012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A34B-4960-953F-6C51DCA76D2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Added Capacity</c:v>
                </c:pt>
                <c:pt idx="1">
                  <c:v>New Construction</c:v>
                </c:pt>
                <c:pt idx="2">
                  <c:v>Planning, Design &amp; Admin</c:v>
                </c:pt>
                <c:pt idx="3">
                  <c:v>Reconstruction &amp; Repair</c:v>
                </c:pt>
                <c:pt idx="4">
                  <c:v>Right of Way Purchases</c:v>
                </c:pt>
                <c:pt idx="5">
                  <c:v>Inspections, Debt Service, Other</c:v>
                </c:pt>
              </c:strCache>
            </c:strRef>
          </c:cat>
          <c:val>
            <c:numRef>
              <c:f>Sheet1!$B$2:$B$7</c:f>
              <c:numCache>
                <c:formatCode>0%</c:formatCode>
                <c:ptCount val="6"/>
                <c:pt idx="0">
                  <c:v>0.08</c:v>
                </c:pt>
                <c:pt idx="1">
                  <c:v>0.01</c:v>
                </c:pt>
                <c:pt idx="2">
                  <c:v>0.13</c:v>
                </c:pt>
                <c:pt idx="3">
                  <c:v>0.57999999999999996</c:v>
                </c:pt>
                <c:pt idx="4">
                  <c:v>0.03</c:v>
                </c:pt>
                <c:pt idx="5">
                  <c:v>0.17</c:v>
                </c:pt>
              </c:numCache>
            </c:numRef>
          </c:val>
          <c:extLst>
            <c:ext xmlns:c16="http://schemas.microsoft.com/office/drawing/2014/chart" uri="{C3380CC4-5D6E-409C-BE32-E72D297353CC}">
              <c16:uniqueId val="{00000000-88C6-4EF6-8ED1-4EAFD757A5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a:t>Value of Federal-Aid</a:t>
            </a:r>
            <a:r>
              <a:rPr lang="en-US" sz="1800" baseline="0"/>
              <a:t> Highway Projects by </a:t>
            </a:r>
          </a:p>
          <a:p>
            <a:pPr>
              <a:defRPr/>
            </a:pPr>
            <a:r>
              <a:rPr lang="en-US" sz="1800" baseline="0"/>
              <a:t>Type of Work, </a:t>
            </a:r>
            <a:r>
              <a:rPr lang="en-US" sz="1800" u="sng" baseline="0"/>
              <a:t>Texas</a:t>
            </a:r>
            <a:endParaRPr lang="en-US" sz="1800" u="sng"/>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1985212905615392"/>
          <c:y val="0.30332278049644906"/>
          <c:w val="0.59447166790034611"/>
          <c:h val="0.65823317938490611"/>
        </c:manualLayout>
      </c:layout>
      <c:pieChart>
        <c:varyColors val="1"/>
        <c:ser>
          <c:idx val="0"/>
          <c:order val="0"/>
          <c:tx>
            <c:strRef>
              <c:f>Sheet1!$B$1</c:f>
              <c:strCache>
                <c:ptCount val="1"/>
                <c:pt idx="0">
                  <c:v>IIJA</c:v>
                </c:pt>
              </c:strCache>
            </c:strRef>
          </c:tx>
          <c:dPt>
            <c:idx val="0"/>
            <c:bubble3D val="0"/>
            <c:spPr>
              <a:solidFill>
                <a:schemeClr val="accent1"/>
              </a:solidFill>
              <a:ln>
                <a:noFill/>
              </a:ln>
              <a:effectLst/>
            </c:spPr>
            <c:extLst>
              <c:ext xmlns:c16="http://schemas.microsoft.com/office/drawing/2014/chart" uri="{C3380CC4-5D6E-409C-BE32-E72D297353CC}">
                <c16:uniqueId val="{00000001-6C60-467A-B9DB-5A374CA8C29E}"/>
              </c:ext>
            </c:extLst>
          </c:dPt>
          <c:dPt>
            <c:idx val="1"/>
            <c:bubble3D val="0"/>
            <c:spPr>
              <a:solidFill>
                <a:schemeClr val="accent2"/>
              </a:solidFill>
              <a:ln>
                <a:noFill/>
              </a:ln>
              <a:effectLst/>
            </c:spPr>
            <c:extLst>
              <c:ext xmlns:c16="http://schemas.microsoft.com/office/drawing/2014/chart" uri="{C3380CC4-5D6E-409C-BE32-E72D297353CC}">
                <c16:uniqueId val="{00000003-6C60-467A-B9DB-5A374CA8C29E}"/>
              </c:ext>
            </c:extLst>
          </c:dPt>
          <c:dPt>
            <c:idx val="2"/>
            <c:bubble3D val="0"/>
            <c:spPr>
              <a:solidFill>
                <a:schemeClr val="accent3"/>
              </a:solidFill>
              <a:ln>
                <a:noFill/>
              </a:ln>
              <a:effectLst/>
            </c:spPr>
            <c:extLst>
              <c:ext xmlns:c16="http://schemas.microsoft.com/office/drawing/2014/chart" uri="{C3380CC4-5D6E-409C-BE32-E72D297353CC}">
                <c16:uniqueId val="{00000005-6C60-467A-B9DB-5A374CA8C29E}"/>
              </c:ext>
            </c:extLst>
          </c:dPt>
          <c:dPt>
            <c:idx val="3"/>
            <c:bubble3D val="0"/>
            <c:spPr>
              <a:solidFill>
                <a:schemeClr val="tx2"/>
              </a:solidFill>
              <a:ln>
                <a:noFill/>
              </a:ln>
              <a:effectLst/>
            </c:spPr>
            <c:extLst>
              <c:ext xmlns:c16="http://schemas.microsoft.com/office/drawing/2014/chart" uri="{C3380CC4-5D6E-409C-BE32-E72D297353CC}">
                <c16:uniqueId val="{00000007-6C60-467A-B9DB-5A374CA8C29E}"/>
              </c:ext>
            </c:extLst>
          </c:dPt>
          <c:dPt>
            <c:idx val="4"/>
            <c:bubble3D val="0"/>
            <c:spPr>
              <a:solidFill>
                <a:schemeClr val="accent6"/>
              </a:solidFill>
              <a:ln>
                <a:noFill/>
              </a:ln>
              <a:effectLst/>
            </c:spPr>
            <c:extLst>
              <c:ext xmlns:c16="http://schemas.microsoft.com/office/drawing/2014/chart" uri="{C3380CC4-5D6E-409C-BE32-E72D297353CC}">
                <c16:uniqueId val="{00000009-6C60-467A-B9DB-5A374CA8C29E}"/>
              </c:ext>
            </c:extLst>
          </c:dPt>
          <c:dPt>
            <c:idx val="5"/>
            <c:bubble3D val="0"/>
            <c:spPr>
              <a:solidFill>
                <a:schemeClr val="bg2">
                  <a:lumMod val="75000"/>
                </a:schemeClr>
              </a:solidFill>
              <a:ln>
                <a:noFill/>
              </a:ln>
              <a:effectLst/>
            </c:spPr>
            <c:extLst>
              <c:ext xmlns:c16="http://schemas.microsoft.com/office/drawing/2014/chart" uri="{C3380CC4-5D6E-409C-BE32-E72D297353CC}">
                <c16:uniqueId val="{0000000B-6C60-467A-B9DB-5A374CA8C29E}"/>
              </c:ext>
            </c:extLst>
          </c:dPt>
          <c:dPt>
            <c:idx val="6"/>
            <c:bubble3D val="0"/>
            <c:spPr>
              <a:solidFill>
                <a:schemeClr val="accent3">
                  <a:lumMod val="40000"/>
                  <a:lumOff val="60000"/>
                </a:schemeClr>
              </a:solidFill>
              <a:ln>
                <a:noFill/>
              </a:ln>
              <a:effectLst/>
            </c:spPr>
            <c:extLst>
              <c:ext xmlns:c16="http://schemas.microsoft.com/office/drawing/2014/chart" uri="{C3380CC4-5D6E-409C-BE32-E72D297353CC}">
                <c16:uniqueId val="{0000000D-6C60-467A-B9DB-5A374CA8C29E}"/>
              </c:ext>
            </c:extLst>
          </c:dPt>
          <c:dLbls>
            <c:dLbl>
              <c:idx val="0"/>
              <c:layout>
                <c:manualLayout>
                  <c:x val="3.9528373935486683E-3"/>
                  <c:y val="-8.1870390943416804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6C60-467A-B9DB-5A374CA8C29E}"/>
                </c:ext>
              </c:extLst>
            </c:dLbl>
            <c:dLbl>
              <c:idx val="1"/>
              <c:layout>
                <c:manualLayout>
                  <c:x val="2.3694241436834424E-2"/>
                  <c:y val="-5.0703882171726118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6C60-467A-B9DB-5A374CA8C29E}"/>
                </c:ext>
              </c:extLst>
            </c:dLbl>
            <c:dLbl>
              <c:idx val="2"/>
              <c:layout>
                <c:manualLayout>
                  <c:x val="4.0252219992569511E-2"/>
                  <c:y val="-8.3422007265441765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0703461849097951"/>
                      <c:h val="0.17896600373495453"/>
                    </c:manualLayout>
                  </c15:layout>
                </c:ext>
                <c:ext xmlns:c16="http://schemas.microsoft.com/office/drawing/2014/chart" uri="{C3380CC4-5D6E-409C-BE32-E72D297353CC}">
                  <c16:uniqueId val="{00000005-6C60-467A-B9DB-5A374CA8C29E}"/>
                </c:ext>
              </c:extLst>
            </c:dLbl>
            <c:dLbl>
              <c:idx val="3"/>
              <c:layout>
                <c:manualLayout>
                  <c:x val="-3.6522167053189822E-2"/>
                  <c:y val="1.918274866754794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192919457642719"/>
                      <c:h val="0.18109609499597873"/>
                    </c:manualLayout>
                  </c15:layout>
                </c:ext>
                <c:ext xmlns:c16="http://schemas.microsoft.com/office/drawing/2014/chart" uri="{C3380CC4-5D6E-409C-BE32-E72D297353CC}">
                  <c16:uniqueId val="{00000007-6C60-467A-B9DB-5A374CA8C29E}"/>
                </c:ext>
              </c:extLst>
            </c:dLbl>
            <c:dLbl>
              <c:idx val="4"/>
              <c:layout>
                <c:manualLayout>
                  <c:x val="-7.4041249786613542E-2"/>
                  <c:y val="2.434450866264086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C60-467A-B9DB-5A374CA8C29E}"/>
                </c:ext>
              </c:extLst>
            </c:dLbl>
            <c:dLbl>
              <c:idx val="5"/>
              <c:layout>
                <c:manualLayout>
                  <c:x val="8.2669468749394827E-3"/>
                  <c:y val="0"/>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6C60-467A-B9DB-5A374CA8C29E}"/>
                </c:ext>
              </c:extLst>
            </c:dLbl>
            <c:dLbl>
              <c:idx val="6"/>
              <c:layout>
                <c:manualLayout>
                  <c:x val="3.3067787499757896E-2"/>
                  <c:y val="-2.704945406960126E-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6C60-467A-B9DB-5A374CA8C29E}"/>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Added Capacity</c:v>
                </c:pt>
                <c:pt idx="1">
                  <c:v>New Construction</c:v>
                </c:pt>
                <c:pt idx="2">
                  <c:v>Planning, Design &amp; Admin</c:v>
                </c:pt>
                <c:pt idx="3">
                  <c:v>Reconstruction &amp; Repair</c:v>
                </c:pt>
                <c:pt idx="4">
                  <c:v>Right of Way Purchases</c:v>
                </c:pt>
                <c:pt idx="5">
                  <c:v>Inspections, Debt Service, Other</c:v>
                </c:pt>
              </c:strCache>
            </c:strRef>
          </c:cat>
          <c:val>
            <c:numRef>
              <c:f>Sheet1!$B$2:$B$7</c:f>
              <c:numCache>
                <c:formatCode>0%</c:formatCode>
                <c:ptCount val="6"/>
                <c:pt idx="0">
                  <c:v>0.28999999999999998</c:v>
                </c:pt>
                <c:pt idx="1">
                  <c:v>0.04</c:v>
                </c:pt>
                <c:pt idx="2">
                  <c:v>0.11</c:v>
                </c:pt>
                <c:pt idx="3">
                  <c:v>0.44</c:v>
                </c:pt>
                <c:pt idx="4">
                  <c:v>0.08</c:v>
                </c:pt>
                <c:pt idx="5">
                  <c:v>0.04</c:v>
                </c:pt>
              </c:numCache>
            </c:numRef>
          </c:val>
          <c:extLst>
            <c:ext xmlns:c16="http://schemas.microsoft.com/office/drawing/2014/chart" uri="{C3380CC4-5D6E-409C-BE32-E72D297353CC}">
              <c16:uniqueId val="{0000000E-6C60-467A-B9DB-5A374CA8C29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Formula Funds</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Year 1</c:v>
                </c:pt>
                <c:pt idx="1">
                  <c:v>Year 2</c:v>
                </c:pt>
                <c:pt idx="2">
                  <c:v>Year 3</c:v>
                </c:pt>
                <c:pt idx="3">
                  <c:v>Year 4</c:v>
                </c:pt>
                <c:pt idx="4">
                  <c:v>Year 5</c:v>
                </c:pt>
                <c:pt idx="5">
                  <c:v>Year 6</c:v>
                </c:pt>
                <c:pt idx="6">
                  <c:v>Year 7+</c:v>
                </c:pt>
                <c:pt idx="8">
                  <c:v>Year 1</c:v>
                </c:pt>
                <c:pt idx="9">
                  <c:v>Year 2</c:v>
                </c:pt>
                <c:pt idx="10">
                  <c:v>Year 3</c:v>
                </c:pt>
                <c:pt idx="11">
                  <c:v>Year 4</c:v>
                </c:pt>
                <c:pt idx="12">
                  <c:v>Year 5</c:v>
                </c:pt>
                <c:pt idx="13">
                  <c:v>Year 6</c:v>
                </c:pt>
                <c:pt idx="14">
                  <c:v>Year 7+</c:v>
                </c:pt>
              </c:strCache>
            </c:strRef>
          </c:cat>
          <c:val>
            <c:numRef>
              <c:f>Sheet1!$B$2:$B$16</c:f>
              <c:numCache>
                <c:formatCode>0%</c:formatCode>
                <c:ptCount val="15"/>
                <c:pt idx="0">
                  <c:v>0.25</c:v>
                </c:pt>
                <c:pt idx="1">
                  <c:v>0.41</c:v>
                </c:pt>
                <c:pt idx="2">
                  <c:v>0.15</c:v>
                </c:pt>
                <c:pt idx="3">
                  <c:v>0.05</c:v>
                </c:pt>
                <c:pt idx="4">
                  <c:v>0.04</c:v>
                </c:pt>
                <c:pt idx="5">
                  <c:v>0.03</c:v>
                </c:pt>
                <c:pt idx="6">
                  <c:v>0.03</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Discretionary Funds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Year 1</c:v>
                </c:pt>
                <c:pt idx="1">
                  <c:v>Year 2</c:v>
                </c:pt>
                <c:pt idx="2">
                  <c:v>Year 3</c:v>
                </c:pt>
                <c:pt idx="3">
                  <c:v>Year 4</c:v>
                </c:pt>
                <c:pt idx="4">
                  <c:v>Year 5</c:v>
                </c:pt>
                <c:pt idx="5">
                  <c:v>Year 6</c:v>
                </c:pt>
                <c:pt idx="6">
                  <c:v>Year 7+</c:v>
                </c:pt>
                <c:pt idx="8">
                  <c:v>Year 1</c:v>
                </c:pt>
                <c:pt idx="9">
                  <c:v>Year 2</c:v>
                </c:pt>
                <c:pt idx="10">
                  <c:v>Year 3</c:v>
                </c:pt>
                <c:pt idx="11">
                  <c:v>Year 4</c:v>
                </c:pt>
                <c:pt idx="12">
                  <c:v>Year 5</c:v>
                </c:pt>
                <c:pt idx="13">
                  <c:v>Year 6</c:v>
                </c:pt>
                <c:pt idx="14">
                  <c:v>Year 7+</c:v>
                </c:pt>
              </c:strCache>
            </c:strRef>
          </c:cat>
          <c:val>
            <c:numRef>
              <c:f>Sheet1!$C$2:$C$16</c:f>
              <c:numCache>
                <c:formatCode>General</c:formatCode>
                <c:ptCount val="15"/>
                <c:pt idx="8" formatCode="0%">
                  <c:v>0.05</c:v>
                </c:pt>
                <c:pt idx="9" formatCode="0%">
                  <c:v>0.09</c:v>
                </c:pt>
                <c:pt idx="10" formatCode="0%">
                  <c:v>0.22</c:v>
                </c:pt>
                <c:pt idx="11" formatCode="0%">
                  <c:v>0.28000000000000003</c:v>
                </c:pt>
                <c:pt idx="12" formatCode="0%">
                  <c:v>0.2</c:v>
                </c:pt>
                <c:pt idx="13" formatCode="0%">
                  <c:v>0.08</c:v>
                </c:pt>
                <c:pt idx="14" formatCode="0%">
                  <c:v>0.05</c:v>
                </c:pt>
              </c:numCache>
            </c:numRef>
          </c:val>
          <c:extLst>
            <c:ext xmlns:c16="http://schemas.microsoft.com/office/drawing/2014/chart" uri="{C3380CC4-5D6E-409C-BE32-E72D297353CC}">
              <c16:uniqueId val="{00000001-0C66-4567-8159-BEB4A7649FA2}"/>
            </c:ext>
          </c:extLst>
        </c:ser>
        <c:dLbls>
          <c:showLegendKey val="0"/>
          <c:showVal val="0"/>
          <c:showCatName val="0"/>
          <c:showSerName val="0"/>
          <c:showPercent val="0"/>
          <c:showBubbleSize val="0"/>
        </c:dLbls>
        <c:gapWidth val="15"/>
        <c:overlap val="91"/>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layout>
        <c:manualLayout>
          <c:xMode val="edge"/>
          <c:yMode val="edge"/>
          <c:x val="0.33675588451011002"/>
          <c:y val="0.9279617131191934"/>
          <c:w val="0.32947321895815224"/>
          <c:h val="7.203828688080656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Core Highway Formula Program</c:v>
                </c:pt>
              </c:strCache>
            </c:strRef>
          </c:tx>
          <c:spPr>
            <a:solidFill>
              <a:schemeClr val="tx2"/>
            </a:solidFill>
            <a:ln>
              <a:noFill/>
            </a:ln>
            <a:effectLst/>
          </c:spPr>
          <c:invertIfNegative val="0"/>
          <c:dLbls>
            <c:dLbl>
              <c:idx val="0"/>
              <c:tx>
                <c:rich>
                  <a:bodyPr/>
                  <a:lstStyle/>
                  <a:p>
                    <a:fld id="{6F3C39E6-D2F1-4557-9B83-9785472A0CAA}" type="SERIESNAME">
                      <a:rPr lang="en-US"/>
                      <a:pPr/>
                      <a:t>[SERIES NAME]</a:t>
                    </a:fld>
                    <a:r>
                      <a:rPr lang="en-US" baseline="0"/>
                      <a:t>, </a:t>
                    </a:r>
                    <a:fld id="{5222ED9E-5DF1-48AA-95AA-D78C177AD7EB}" type="VALUE">
                      <a:rPr lang="en-US" baseline="0" smtClean="0"/>
                      <a:pPr/>
                      <a:t>[VALUE]</a:t>
                    </a:fld>
                    <a:r>
                      <a:rPr lang="en-US" baseline="0"/>
                      <a:t>B</a:t>
                    </a:r>
                  </a:p>
                </c:rich>
              </c:tx>
              <c:showLegendKey val="0"/>
              <c:showVal val="1"/>
              <c:showCatName val="0"/>
              <c:showSerName val="1"/>
              <c:showPercent val="0"/>
              <c:showBubbleSize val="0"/>
              <c:extLst>
                <c:ext xmlns:c15="http://schemas.microsoft.com/office/drawing/2012/chart" uri="{CE6537A1-D6FC-4f65-9D91-7224C49458BB}">
                  <c15:layout>
                    <c:manualLayout>
                      <c:w val="0.48666584069976476"/>
                      <c:h val="0.15785062301279359"/>
                    </c:manualLayout>
                  </c15:layout>
                  <c15:dlblFieldTable/>
                  <c15:showDataLabelsRange val="0"/>
                </c:ext>
                <c:ext xmlns:c16="http://schemas.microsoft.com/office/drawing/2014/chart" uri="{C3380CC4-5D6E-409C-BE32-E72D297353CC}">
                  <c16:uniqueId val="{00000006-9C19-4D93-AE18-7F9016DF4B4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Sheet1!$B$2</c:f>
              <c:numCache>
                <c:formatCode>"$"#,##0.0</c:formatCode>
                <c:ptCount val="1"/>
                <c:pt idx="0">
                  <c:v>9.5</c:v>
                </c:pt>
              </c:numCache>
            </c:numRef>
          </c:val>
          <c:extLst>
            <c:ext xmlns:c16="http://schemas.microsoft.com/office/drawing/2014/chart" uri="{C3380CC4-5D6E-409C-BE32-E72D297353CC}">
              <c16:uniqueId val="{00000000-267A-4A4A-94D8-A11B8C4EEC9A}"/>
            </c:ext>
          </c:extLst>
        </c:ser>
        <c:ser>
          <c:idx val="1"/>
          <c:order val="1"/>
          <c:tx>
            <c:strRef>
              <c:f>Sheet1!$A$3</c:f>
              <c:strCache>
                <c:ptCount val="1"/>
                <c:pt idx="0">
                  <c:v>New Bridge Formula Program</c:v>
                </c:pt>
              </c:strCache>
            </c:strRef>
          </c:tx>
          <c:spPr>
            <a:solidFill>
              <a:schemeClr val="accent2"/>
            </a:solidFill>
            <a:ln>
              <a:noFill/>
            </a:ln>
            <a:effectLst/>
          </c:spPr>
          <c:invertIfNegative val="0"/>
          <c:dLbls>
            <c:dLbl>
              <c:idx val="0"/>
              <c:tx>
                <c:rich>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fld id="{EACC115C-3298-42CC-A64D-4866A8335071}" type="SERIESNAME">
                      <a:rPr lang="en-US" sz="1400"/>
                      <a:pPr>
                        <a:defRPr sz="1400" b="1">
                          <a:solidFill>
                            <a:schemeClr val="bg1"/>
                          </a:solidFill>
                        </a:defRPr>
                      </a:pPr>
                      <a:t>[SERIES NAME]</a:t>
                    </a:fld>
                    <a:r>
                      <a:rPr lang="en-US" sz="1400" baseline="0"/>
                      <a:t>, </a:t>
                    </a:r>
                    <a:fld id="{E478013B-B19E-45B6-90BF-30AE7E38D618}" type="VALUE">
                      <a:rPr lang="en-US" sz="1400" baseline="0" smtClean="0"/>
                      <a:pPr>
                        <a:defRPr sz="1400" b="1">
                          <a:solidFill>
                            <a:schemeClr val="bg1"/>
                          </a:solidFill>
                        </a:defRPr>
                      </a:pPr>
                      <a:t>[VALUE]</a:t>
                    </a:fld>
                    <a:r>
                      <a:rPr lang="en-US" sz="1400" baseline="0"/>
                      <a:t>B</a:t>
                    </a: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40442199982731908"/>
                      <c:h val="0.10839417781560336"/>
                    </c:manualLayout>
                  </c15:layout>
                  <c15:dlblFieldTable/>
                  <c15:showDataLabelsRange val="0"/>
                </c:ext>
                <c:ext xmlns:c16="http://schemas.microsoft.com/office/drawing/2014/chart" uri="{C3380CC4-5D6E-409C-BE32-E72D297353CC}">
                  <c16:uniqueId val="{00000005-9C19-4D93-AE18-7F9016DF4B4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Sheet1!$B$3</c:f>
              <c:numCache>
                <c:formatCode>"$"#,##0.0</c:formatCode>
                <c:ptCount val="1"/>
                <c:pt idx="0">
                  <c:v>5.5</c:v>
                </c:pt>
              </c:numCache>
            </c:numRef>
          </c:val>
          <c:extLst>
            <c:ext xmlns:c16="http://schemas.microsoft.com/office/drawing/2014/chart" uri="{C3380CC4-5D6E-409C-BE32-E72D297353CC}">
              <c16:uniqueId val="{00000000-9C19-4D93-AE18-7F9016DF4B4E}"/>
            </c:ext>
          </c:extLst>
        </c:ser>
        <c:ser>
          <c:idx val="2"/>
          <c:order val="2"/>
          <c:tx>
            <c:strRef>
              <c:f>Sheet1!$A$4</c:f>
              <c:strCache>
                <c:ptCount val="1"/>
                <c:pt idx="0">
                  <c:v>Electric Vehicle Formula Program</c:v>
                </c:pt>
              </c:strCache>
            </c:strRef>
          </c:tx>
          <c:spPr>
            <a:solidFill>
              <a:schemeClr val="accent3"/>
            </a:solidFill>
            <a:ln>
              <a:noFill/>
            </a:ln>
            <a:effectLst/>
          </c:spPr>
          <c:invertIfNegative val="0"/>
          <c:dLbls>
            <c:dLbl>
              <c:idx val="0"/>
              <c:tx>
                <c:rich>
                  <a:bodyPr/>
                  <a:lstStyle/>
                  <a:p>
                    <a:fld id="{70FCEB38-0754-42B2-BA17-4C98A3AAA721}" type="SERIESNAME">
                      <a:rPr lang="en-US"/>
                      <a:pPr/>
                      <a:t>[SERIES NAME]</a:t>
                    </a:fld>
                    <a:r>
                      <a:rPr lang="en-US" baseline="0"/>
                      <a:t>, </a:t>
                    </a:r>
                    <a:fld id="{D74E2D90-0271-43E5-9EB1-38C072F5EDA0}" type="VALUE">
                      <a:rPr lang="en-US" baseline="0" smtClean="0"/>
                      <a:pPr/>
                      <a:t>[VALUE]</a:t>
                    </a:fld>
                    <a:r>
                      <a:rPr lang="en-US" baseline="0"/>
                      <a:t>B</a:t>
                    </a:r>
                  </a:p>
                </c:rich>
              </c:tx>
              <c:showLegendKey val="0"/>
              <c:showVal val="1"/>
              <c:showCatName val="0"/>
              <c:showSerName val="1"/>
              <c:showPercent val="0"/>
              <c:showBubbleSize val="0"/>
              <c:extLst>
                <c:ext xmlns:c15="http://schemas.microsoft.com/office/drawing/2012/chart" uri="{CE6537A1-D6FC-4f65-9D91-7224C49458BB}">
                  <c15:layout>
                    <c:manualLayout>
                      <c:w val="0.51652794213286246"/>
                      <c:h val="8.256407586805535E-2"/>
                    </c:manualLayout>
                  </c15:layout>
                  <c15:dlblFieldTable/>
                  <c15:showDataLabelsRange val="0"/>
                </c:ext>
                <c:ext xmlns:c16="http://schemas.microsoft.com/office/drawing/2014/chart" uri="{C3380CC4-5D6E-409C-BE32-E72D297353CC}">
                  <c16:uniqueId val="{00000004-9C19-4D93-AE18-7F9016DF4B4E}"/>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Sheet1!$B$4</c:f>
              <c:numCache>
                <c:formatCode>"$"#,##0.0</c:formatCode>
                <c:ptCount val="1"/>
                <c:pt idx="0">
                  <c:v>1</c:v>
                </c:pt>
              </c:numCache>
            </c:numRef>
          </c:val>
          <c:extLst>
            <c:ext xmlns:c16="http://schemas.microsoft.com/office/drawing/2014/chart" uri="{C3380CC4-5D6E-409C-BE32-E72D297353CC}">
              <c16:uniqueId val="{00000001-9C19-4D93-AE18-7F9016DF4B4E}"/>
            </c:ext>
          </c:extLst>
        </c:ser>
        <c:ser>
          <c:idx val="3"/>
          <c:order val="3"/>
          <c:tx>
            <c:strRef>
              <c:f>Sheet1!$A$5</c:f>
              <c:strCache>
                <c:ptCount val="1"/>
                <c:pt idx="0">
                  <c:v>U.S. DOT Controlled Grants</c:v>
                </c:pt>
              </c:strCache>
            </c:strRef>
          </c:tx>
          <c:spPr>
            <a:solidFill>
              <a:schemeClr val="accent4"/>
            </a:solidFill>
            <a:ln>
              <a:noFill/>
            </a:ln>
            <a:effectLst/>
          </c:spPr>
          <c:invertIfNegative val="0"/>
          <c:dLbls>
            <c:dLbl>
              <c:idx val="0"/>
              <c:tx>
                <c:rich>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fld id="{E111CFFC-B0BB-447B-BF55-C30DBA3F6C74}" type="SERIESNAME">
                      <a:rPr lang="en-US" sz="1400" b="1">
                        <a:solidFill>
                          <a:schemeClr val="bg1"/>
                        </a:solidFill>
                      </a:rPr>
                      <a:pPr>
                        <a:defRPr sz="1400" b="1">
                          <a:solidFill>
                            <a:schemeClr val="bg1"/>
                          </a:solidFill>
                        </a:defRPr>
                      </a:pPr>
                      <a:t>[SERIES NAME]</a:t>
                    </a:fld>
                    <a:r>
                      <a:rPr lang="en-US" sz="1400" b="1" baseline="0">
                        <a:solidFill>
                          <a:schemeClr val="bg1"/>
                        </a:solidFill>
                      </a:rPr>
                      <a:t>, </a:t>
                    </a:r>
                    <a:fld id="{35F03D5E-FA71-4DD1-86D7-D89F8400EEF2}" type="VALUE">
                      <a:rPr lang="en-US" sz="1400" b="1" baseline="0" smtClean="0">
                        <a:solidFill>
                          <a:schemeClr val="bg1"/>
                        </a:solidFill>
                      </a:rPr>
                      <a:pPr>
                        <a:defRPr sz="1400" b="1">
                          <a:solidFill>
                            <a:schemeClr val="bg1"/>
                          </a:solidFill>
                        </a:defRPr>
                      </a:pPr>
                      <a:t>[VALUE]</a:t>
                    </a:fld>
                    <a:r>
                      <a:rPr lang="en-US" sz="1400" b="1" baseline="0">
                        <a:solidFill>
                          <a:schemeClr val="bg1"/>
                        </a:solidFill>
                      </a:rPr>
                      <a:t>B</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15:layout>
                    <c:manualLayout>
                      <c:w val="0.31018582437240827"/>
                      <c:h val="9.527412603272184E-2"/>
                    </c:manualLayout>
                  </c15:layout>
                  <c15:dlblFieldTable/>
                  <c15:showDataLabelsRange val="0"/>
                </c:ext>
                <c:ext xmlns:c16="http://schemas.microsoft.com/office/drawing/2014/chart" uri="{C3380CC4-5D6E-409C-BE32-E72D297353CC}">
                  <c16:uniqueId val="{00000003-9C19-4D93-AE18-7F9016DF4B4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f>
              <c:strCache>
                <c:ptCount val="1"/>
                <c:pt idx="0">
                  <c:v>Average Annual Increase in New Funding Under IIJA, FY 2022 to FY 2026</c:v>
                </c:pt>
              </c:strCache>
            </c:strRef>
          </c:cat>
          <c:val>
            <c:numRef>
              <c:f>Sheet1!$B$5</c:f>
              <c:numCache>
                <c:formatCode>"$"#,##0.0</c:formatCode>
                <c:ptCount val="1"/>
                <c:pt idx="0">
                  <c:v>5.1449999999999996</c:v>
                </c:pt>
              </c:numCache>
            </c:numRef>
          </c:val>
          <c:extLst>
            <c:ext xmlns:c16="http://schemas.microsoft.com/office/drawing/2014/chart" uri="{C3380CC4-5D6E-409C-BE32-E72D297353CC}">
              <c16:uniqueId val="{00000002-9C19-4D93-AE18-7F9016DF4B4E}"/>
            </c:ext>
          </c:extLst>
        </c:ser>
        <c:dLbls>
          <c:showLegendKey val="0"/>
          <c:showVal val="0"/>
          <c:showCatName val="0"/>
          <c:showSerName val="0"/>
          <c:showPercent val="0"/>
          <c:showBubbleSize val="0"/>
        </c:dLbls>
        <c:gapWidth val="50"/>
        <c:overlap val="100"/>
        <c:axId val="293642111"/>
        <c:axId val="293663231"/>
      </c:barChart>
      <c:catAx>
        <c:axId val="29364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663231"/>
        <c:crosses val="autoZero"/>
        <c:auto val="1"/>
        <c:lblAlgn val="ctr"/>
        <c:lblOffset val="100"/>
        <c:noMultiLvlLbl val="0"/>
      </c:catAx>
      <c:valAx>
        <c:axId val="2936632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In billions $</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364211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Top States - Percent of Available Bridge Formula Funds Committed</a:t>
            </a:r>
          </a:p>
        </c:rich>
      </c:tx>
      <c:overlay val="0"/>
    </c:title>
    <c:autoTitleDeleted val="0"/>
    <c:plotArea>
      <c:layout>
        <c:manualLayout>
          <c:layoutTarget val="inner"/>
          <c:xMode val="edge"/>
          <c:yMode val="edge"/>
          <c:x val="0.15882882943856841"/>
          <c:y val="3.3494771486897473E-2"/>
          <c:w val="0.82603717045652592"/>
          <c:h val="0.78648624605948847"/>
        </c:manualLayout>
      </c:layout>
      <c:barChart>
        <c:barDir val="bar"/>
        <c:grouping val="clustered"/>
        <c:varyColors val="0"/>
        <c:ser>
          <c:idx val="0"/>
          <c:order val="0"/>
          <c:tx>
            <c:strRef>
              <c:f>Sheet1!$B$1</c:f>
              <c:strCache>
                <c:ptCount val="1"/>
                <c:pt idx="0">
                  <c:v>Percent of Available Bridge Formula Funds Committed</c:v>
                </c:pt>
              </c:strCache>
            </c:strRef>
          </c:tx>
          <c:spPr>
            <a:solidFill>
              <a:schemeClr val="accent1">
                <a:lumMod val="75000"/>
              </a:schemeClr>
            </a:solidFill>
          </c:spPr>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Sheet1!$A$2:$A$15</c:f>
              <c:strCache>
                <c:ptCount val="13"/>
                <c:pt idx="0">
                  <c:v>Vermont</c:v>
                </c:pt>
                <c:pt idx="1">
                  <c:v>Tennessee</c:v>
                </c:pt>
                <c:pt idx="2">
                  <c:v>Ohio</c:v>
                </c:pt>
                <c:pt idx="3">
                  <c:v>Alabama</c:v>
                </c:pt>
                <c:pt idx="4">
                  <c:v>Arkansas</c:v>
                </c:pt>
                <c:pt idx="5">
                  <c:v>Idaho</c:v>
                </c:pt>
                <c:pt idx="6">
                  <c:v>Nebraska</c:v>
                </c:pt>
                <c:pt idx="7">
                  <c:v>West Virginia</c:v>
                </c:pt>
                <c:pt idx="8">
                  <c:v>Oklahoma</c:v>
                </c:pt>
                <c:pt idx="9">
                  <c:v>Florida</c:v>
                </c:pt>
                <c:pt idx="10">
                  <c:v>Indiana</c:v>
                </c:pt>
                <c:pt idx="11">
                  <c:v>North Dakota</c:v>
                </c:pt>
                <c:pt idx="12">
                  <c:v>Georgia</c:v>
                </c:pt>
              </c:strCache>
            </c:strRef>
          </c:cat>
          <c:val>
            <c:numRef>
              <c:f>Sheet1!$B$2:$B$15</c:f>
              <c:numCache>
                <c:formatCode>0%</c:formatCode>
                <c:ptCount val="14"/>
                <c:pt idx="0">
                  <c:v>0.75129650000000003</c:v>
                </c:pt>
                <c:pt idx="1">
                  <c:v>0.75486739999999997</c:v>
                </c:pt>
                <c:pt idx="2">
                  <c:v>0.83023950000000002</c:v>
                </c:pt>
                <c:pt idx="3">
                  <c:v>0.84773019999999999</c:v>
                </c:pt>
                <c:pt idx="4">
                  <c:v>0.87873100000000004</c:v>
                </c:pt>
                <c:pt idx="5">
                  <c:v>0.92227599999999998</c:v>
                </c:pt>
                <c:pt idx="6">
                  <c:v>0.93143580000000004</c:v>
                </c:pt>
                <c:pt idx="7">
                  <c:v>0.9334055</c:v>
                </c:pt>
                <c:pt idx="8">
                  <c:v>0.93571059999999995</c:v>
                </c:pt>
                <c:pt idx="9">
                  <c:v>0.96585379999999998</c:v>
                </c:pt>
                <c:pt idx="10">
                  <c:v>0.98766430000000005</c:v>
                </c:pt>
                <c:pt idx="11">
                  <c:v>1</c:v>
                </c:pt>
                <c:pt idx="12">
                  <c:v>1</c:v>
                </c:pt>
              </c:numCache>
            </c:numRef>
          </c:val>
          <c:extLst>
            <c:ext xmlns:c16="http://schemas.microsoft.com/office/drawing/2014/chart" uri="{C3380CC4-5D6E-409C-BE32-E72D297353CC}">
              <c16:uniqueId val="{00000000-0C66-4567-8159-BEB4A7649FA2}"/>
            </c:ext>
          </c:extLst>
        </c:ser>
        <c:dLbls>
          <c:showLegendKey val="0"/>
          <c:showVal val="0"/>
          <c:showCatName val="0"/>
          <c:showSerName val="0"/>
          <c:showPercent val="0"/>
          <c:showBubbleSize val="0"/>
        </c:dLbls>
        <c:gapWidth val="15"/>
        <c:axId val="170494208"/>
        <c:axId val="170500096"/>
      </c:barChart>
      <c:catAx>
        <c:axId val="170494208"/>
        <c:scaling>
          <c:orientation val="minMax"/>
        </c:scaling>
        <c:delete val="0"/>
        <c:axPos val="l"/>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b"/>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00" dirty="0"/>
              <a:t>Value of Announced Grants by Program</a:t>
            </a:r>
            <a:endParaRPr lang="en-US" sz="1800" u="sng" dirty="0"/>
          </a:p>
        </c:rich>
      </c:tx>
      <c:layout>
        <c:manualLayout>
          <c:xMode val="edge"/>
          <c:yMode val="edge"/>
          <c:x val="0.23065563997745001"/>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299197867496101"/>
          <c:y val="0.2368962038156272"/>
          <c:w val="0.59447166790034611"/>
          <c:h val="0.65823317938490611"/>
        </c:manualLayout>
      </c:layout>
      <c:pieChart>
        <c:varyColors val="1"/>
        <c:ser>
          <c:idx val="0"/>
          <c:order val="0"/>
          <c:tx>
            <c:strRef>
              <c:f>Sheet1!$B$1</c:f>
              <c:strCache>
                <c:ptCount val="1"/>
                <c:pt idx="0">
                  <c:v>FAST Act</c:v>
                </c:pt>
              </c:strCache>
            </c:strRef>
          </c:tx>
          <c:dPt>
            <c:idx val="0"/>
            <c:bubble3D val="0"/>
            <c:spPr>
              <a:solidFill>
                <a:schemeClr val="accent1"/>
              </a:solidFill>
              <a:ln>
                <a:noFill/>
              </a:ln>
              <a:effectLst/>
            </c:spPr>
            <c:extLst>
              <c:ext xmlns:c16="http://schemas.microsoft.com/office/drawing/2014/chart" uri="{C3380CC4-5D6E-409C-BE32-E72D297353CC}">
                <c16:uniqueId val="{00000001-1D58-429F-A1D0-B0FEC904CF52}"/>
              </c:ext>
            </c:extLst>
          </c:dPt>
          <c:dPt>
            <c:idx val="1"/>
            <c:bubble3D val="0"/>
            <c:spPr>
              <a:solidFill>
                <a:schemeClr val="accent2"/>
              </a:solidFill>
              <a:ln>
                <a:noFill/>
              </a:ln>
              <a:effectLst/>
            </c:spPr>
            <c:extLst>
              <c:ext xmlns:c16="http://schemas.microsoft.com/office/drawing/2014/chart" uri="{C3380CC4-5D6E-409C-BE32-E72D297353CC}">
                <c16:uniqueId val="{00000005-1D58-429F-A1D0-B0FEC904CF52}"/>
              </c:ext>
            </c:extLst>
          </c:dPt>
          <c:dPt>
            <c:idx val="2"/>
            <c:bubble3D val="0"/>
            <c:spPr>
              <a:solidFill>
                <a:schemeClr val="accent3"/>
              </a:solidFill>
              <a:ln>
                <a:noFill/>
              </a:ln>
              <a:effectLst/>
            </c:spPr>
            <c:extLst>
              <c:ext xmlns:c16="http://schemas.microsoft.com/office/drawing/2014/chart" uri="{C3380CC4-5D6E-409C-BE32-E72D297353CC}">
                <c16:uniqueId val="{00000004-1D58-429F-A1D0-B0FEC904CF52}"/>
              </c:ext>
            </c:extLst>
          </c:dPt>
          <c:dPt>
            <c:idx val="3"/>
            <c:bubble3D val="0"/>
            <c:spPr>
              <a:solidFill>
                <a:schemeClr val="tx2"/>
              </a:solidFill>
              <a:ln>
                <a:noFill/>
              </a:ln>
              <a:effectLst/>
            </c:spPr>
            <c:extLst>
              <c:ext xmlns:c16="http://schemas.microsoft.com/office/drawing/2014/chart" uri="{C3380CC4-5D6E-409C-BE32-E72D297353CC}">
                <c16:uniqueId val="{00000003-1D58-429F-A1D0-B0FEC904CF52}"/>
              </c:ext>
            </c:extLst>
          </c:dPt>
          <c:dPt>
            <c:idx val="4"/>
            <c:bubble3D val="0"/>
            <c:spPr>
              <a:solidFill>
                <a:schemeClr val="accent6"/>
              </a:solidFill>
              <a:ln>
                <a:noFill/>
              </a:ln>
              <a:effectLst/>
            </c:spPr>
            <c:extLst>
              <c:ext xmlns:c16="http://schemas.microsoft.com/office/drawing/2014/chart" uri="{C3380CC4-5D6E-409C-BE32-E72D297353CC}">
                <c16:uniqueId val="{00000002-1D58-429F-A1D0-B0FEC904CF52}"/>
              </c:ext>
            </c:extLst>
          </c:dPt>
          <c:dPt>
            <c:idx val="5"/>
            <c:bubble3D val="0"/>
            <c:spPr>
              <a:solidFill>
                <a:schemeClr val="bg2">
                  <a:lumMod val="75000"/>
                </a:schemeClr>
              </a:solidFill>
              <a:ln>
                <a:noFill/>
              </a:ln>
              <a:effectLst/>
            </c:spPr>
            <c:extLst>
              <c:ext xmlns:c16="http://schemas.microsoft.com/office/drawing/2014/chart" uri="{C3380CC4-5D6E-409C-BE32-E72D297353CC}">
                <c16:uniqueId val="{0000000B-6103-4D7F-892B-8B99D5A4E299}"/>
              </c:ext>
            </c:extLst>
          </c:dPt>
          <c:dPt>
            <c:idx val="6"/>
            <c:bubble3D val="0"/>
            <c:spPr>
              <a:solidFill>
                <a:schemeClr val="accent3">
                  <a:lumMod val="40000"/>
                  <a:lumOff val="60000"/>
                </a:schemeClr>
              </a:solidFill>
              <a:ln>
                <a:noFill/>
              </a:ln>
              <a:effectLst/>
            </c:spPr>
            <c:extLst>
              <c:ext xmlns:c16="http://schemas.microsoft.com/office/drawing/2014/chart" uri="{C3380CC4-5D6E-409C-BE32-E72D297353CC}">
                <c16:uniqueId val="{0000000C-A34B-4960-953F-6C51DCA76D22}"/>
              </c:ext>
            </c:extLst>
          </c:dPt>
          <c:dLbls>
            <c:dLbl>
              <c:idx val="0"/>
              <c:layout>
                <c:manualLayout>
                  <c:x val="2.7969160472624446E-2"/>
                  <c:y val="-4.8749545041520709E-2"/>
                </c:manualLayout>
              </c:layout>
              <c:tx>
                <c:rich>
                  <a:bodyPr/>
                  <a:lstStyle/>
                  <a:p>
                    <a:fld id="{62913EB8-3836-426A-9212-52CD9B4B2CF6}" type="CATEGORYNAME">
                      <a:rPr lang="en-US"/>
                      <a:pPr/>
                      <a:t>[CATEGORY NAME]</a:t>
                    </a:fld>
                    <a:r>
                      <a:rPr lang="en-US" baseline="0" dirty="0"/>
                      <a:t>,</a:t>
                    </a:r>
                  </a:p>
                  <a:p>
                    <a:r>
                      <a:rPr lang="en-US" baseline="0" dirty="0"/>
                      <a:t> </a:t>
                    </a:r>
                    <a:fld id="{C8233BF5-54BE-40C9-9607-19FA2C91D8D2}" type="VALUE">
                      <a:rPr lang="en-US" baseline="0" smtClean="0"/>
                      <a:pPr/>
                      <a:t>[VALUE]</a:t>
                    </a:fld>
                    <a:r>
                      <a:rPr lang="en-US" baseline="0" dirty="0"/>
                      <a:t>B, </a:t>
                    </a:r>
                    <a:fld id="{D945E9DF-4D05-440E-B85F-04B79F330A84}" type="PERCENTAGE">
                      <a:rPr lang="en-US" baseline="0" dirty="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D58-429F-A1D0-B0FEC904CF52}"/>
                </c:ext>
              </c:extLst>
            </c:dLbl>
            <c:dLbl>
              <c:idx val="1"/>
              <c:layout>
                <c:manualLayout>
                  <c:x val="0.10283119793285002"/>
                  <c:y val="-2.2905739096056737E-2"/>
                </c:manualLayout>
              </c:layout>
              <c:tx>
                <c:rich>
                  <a:bodyPr/>
                  <a:lstStyle/>
                  <a:p>
                    <a:fld id="{3E59FC50-B326-4247-B9A2-CF7CDB0F39B5}" type="CATEGORYNAME">
                      <a:rPr lang="en-US"/>
                      <a:pPr/>
                      <a:t>[CATEGORY NAME]</a:t>
                    </a:fld>
                    <a:r>
                      <a:rPr lang="en-US" baseline="0"/>
                      <a:t>, </a:t>
                    </a:r>
                    <a:fld id="{0FCB77B0-7A8B-42A8-BCB6-9DF2D96A4BD1}" type="VALUE">
                      <a:rPr lang="en-US" baseline="0" smtClean="0"/>
                      <a:pPr/>
                      <a:t>[VALUE]</a:t>
                    </a:fld>
                    <a:r>
                      <a:rPr lang="en-US" baseline="0"/>
                      <a:t>B, </a:t>
                    </a:r>
                    <a:fld id="{51B6D69E-8F1D-44ED-B1BE-C3708C42AA98}"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D58-429F-A1D0-B0FEC904CF52}"/>
                </c:ext>
              </c:extLst>
            </c:dLbl>
            <c:dLbl>
              <c:idx val="2"/>
              <c:tx>
                <c:rich>
                  <a:bodyPr/>
                  <a:lstStyle/>
                  <a:p>
                    <a:fld id="{DA5E6508-B4AB-49F2-8805-CE9BDA7624C8}" type="CATEGORYNAME">
                      <a:rPr lang="en-US"/>
                      <a:pPr/>
                      <a:t>[CATEGORY NAME]</a:t>
                    </a:fld>
                    <a:r>
                      <a:rPr lang="en-US" baseline="0"/>
                      <a:t>, </a:t>
                    </a:r>
                    <a:fld id="{3E83027B-FE85-42F1-B1E0-769DBAA20C18}" type="VALUE">
                      <a:rPr lang="en-US" baseline="0" smtClean="0"/>
                      <a:pPr/>
                      <a:t>[VALUE]</a:t>
                    </a:fld>
                    <a:r>
                      <a:rPr lang="en-US" baseline="0"/>
                      <a:t>B, </a:t>
                    </a:r>
                    <a:fld id="{EC72F22B-4179-448C-BBBC-1F0E88140417}" type="PERCENTAGE">
                      <a:rPr lang="en-US" baseline="0"/>
                      <a:pPr/>
                      <a:t>[PERCENTAGE]</a:t>
                    </a:fld>
                    <a:endParaRPr lang="en-US" baseline="0"/>
                  </a:p>
                </c:rich>
              </c:tx>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D58-429F-A1D0-B0FEC904CF52}"/>
                </c:ext>
              </c:extLst>
            </c:dLbl>
            <c:dLbl>
              <c:idx val="3"/>
              <c:layout>
                <c:manualLayout>
                  <c:x val="-6.243322731637322E-2"/>
                  <c:y val="8.0170086836197987E-2"/>
                </c:manualLayout>
              </c:layout>
              <c:tx>
                <c:rich>
                  <a:bodyPr/>
                  <a:lstStyle/>
                  <a:p>
                    <a:fld id="{15C75C5D-9676-4B88-86BE-63BFA96FADD5}" type="CATEGORYNAME">
                      <a:rPr lang="en-US"/>
                      <a:pPr/>
                      <a:t>[CATEGORY NAME]</a:t>
                    </a:fld>
                    <a:r>
                      <a:rPr lang="en-US" baseline="0"/>
                      <a:t>, </a:t>
                    </a:r>
                    <a:fld id="{7A53D822-7AA5-46A7-8DBE-5A06DD3C1F9E}" type="VALUE">
                      <a:rPr lang="en-US" baseline="0" smtClean="0"/>
                      <a:pPr/>
                      <a:t>[VALUE]</a:t>
                    </a:fld>
                    <a:r>
                      <a:rPr lang="en-US" baseline="0"/>
                      <a:t>B, </a:t>
                    </a:r>
                    <a:fld id="{DAC911F2-3FAA-4A67-933D-AFCA6934F169}"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D58-429F-A1D0-B0FEC904CF52}"/>
                </c:ext>
              </c:extLst>
            </c:dLbl>
            <c:dLbl>
              <c:idx val="4"/>
              <c:layout>
                <c:manualLayout>
                  <c:x val="-8.6304755407927689E-2"/>
                  <c:y val="7.5588939016986684E-2"/>
                </c:manualLayout>
              </c:layout>
              <c:tx>
                <c:rich>
                  <a:bodyPr/>
                  <a:lstStyle/>
                  <a:p>
                    <a:fld id="{DFCF4923-4807-460A-BF46-DBCFFAE8924D}" type="CATEGORYNAME">
                      <a:rPr lang="en-US"/>
                      <a:pPr/>
                      <a:t>[CATEGORY NAME]</a:t>
                    </a:fld>
                    <a:r>
                      <a:rPr lang="en-US" baseline="0"/>
                      <a:t>, </a:t>
                    </a:r>
                    <a:fld id="{9DD84C7B-D978-483A-8E2F-05B38CE65922}" type="VALUE">
                      <a:rPr lang="en-US" baseline="0" smtClean="0"/>
                      <a:pPr/>
                      <a:t>[VALUE]</a:t>
                    </a:fld>
                    <a:r>
                      <a:rPr lang="en-US" baseline="0"/>
                      <a:t>B, </a:t>
                    </a:r>
                    <a:fld id="{AC76BD3C-A051-455A-B723-9FBB1CB50F8D}" type="PERCENTAGE">
                      <a:rPr lang="en-US" baseline="0"/>
                      <a:pPr/>
                      <a:t>[PERCENTAGE]</a:t>
                    </a:fld>
                    <a:endParaRPr lang="en-US" baseline="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D58-429F-A1D0-B0FEC904CF52}"/>
                </c:ext>
              </c:extLst>
            </c:dLbl>
            <c:dLbl>
              <c:idx val="5"/>
              <c:layout>
                <c:manualLayout>
                  <c:x val="-9.9158655149533981E-2"/>
                  <c:y val="2.290573909605657E-3"/>
                </c:manualLayout>
              </c:layout>
              <c:tx>
                <c:rich>
                  <a:bodyPr/>
                  <a:lstStyle/>
                  <a:p>
                    <a:fld id="{A3A5935D-DF4C-4930-A49F-54D7C5AB0A06}" type="CATEGORYNAME">
                      <a:rPr lang="en-US"/>
                      <a:pPr/>
                      <a:t>[CATEGORY NAME]</a:t>
                    </a:fld>
                    <a:r>
                      <a:rPr lang="en-US" baseline="0" dirty="0"/>
                      <a:t>, </a:t>
                    </a:r>
                    <a:fld id="{3F1D7769-68BB-4382-B8CF-B960C74FBF51}" type="VALUE">
                      <a:rPr lang="en-US" baseline="0" smtClean="0"/>
                      <a:pPr/>
                      <a:t>[VALUE]</a:t>
                    </a:fld>
                    <a:r>
                      <a:rPr lang="en-US" baseline="0" dirty="0"/>
                      <a:t>B, </a:t>
                    </a:r>
                    <a:fld id="{4A22B8FF-94C0-4417-90D1-FB4D139705C2}" type="PERCENTAGE">
                      <a:rPr lang="en-US" baseline="0"/>
                      <a:pPr/>
                      <a:t>[PERCENTAGE]</a:t>
                    </a:fld>
                    <a:endParaRPr lang="en-US" baseline="0" dirty="0"/>
                  </a:p>
                </c:rich>
              </c:tx>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6103-4D7F-892B-8B99D5A4E299}"/>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6"/>
                <c:pt idx="0">
                  <c:v>Bridge Investment Program</c:v>
                </c:pt>
                <c:pt idx="1">
                  <c:v>INFRA</c:v>
                </c:pt>
                <c:pt idx="2">
                  <c:v>MEGA</c:v>
                </c:pt>
                <c:pt idx="3">
                  <c:v>RAISE</c:v>
                </c:pt>
                <c:pt idx="4">
                  <c:v>Reconnecting Communities</c:v>
                </c:pt>
                <c:pt idx="5">
                  <c:v>RURAL and Other Grants</c:v>
                </c:pt>
              </c:strCache>
            </c:strRef>
          </c:cat>
          <c:val>
            <c:numRef>
              <c:f>Sheet1!$B$2:$B$8</c:f>
              <c:numCache>
                <c:formatCode>"$"#,##0.0_);[Red]\("$"#,##0.0\)</c:formatCode>
                <c:ptCount val="7"/>
                <c:pt idx="0">
                  <c:v>9.6</c:v>
                </c:pt>
                <c:pt idx="1">
                  <c:v>3.6</c:v>
                </c:pt>
                <c:pt idx="2">
                  <c:v>3.2</c:v>
                </c:pt>
                <c:pt idx="3">
                  <c:v>7.3</c:v>
                </c:pt>
                <c:pt idx="4">
                  <c:v>4.0999999999999996</c:v>
                </c:pt>
                <c:pt idx="5">
                  <c:v>1.8</c:v>
                </c:pt>
              </c:numCache>
            </c:numRef>
          </c:val>
          <c:extLst>
            <c:ext xmlns:c16="http://schemas.microsoft.com/office/drawing/2014/chart" uri="{C3380CC4-5D6E-409C-BE32-E72D297353CC}">
              <c16:uniqueId val="{00000000-88C6-4EF6-8ED1-4EAFD757A5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915986741825769E-2"/>
          <c:y val="3.3494771486897473E-2"/>
          <c:w val="0.89695006286203294"/>
          <c:h val="0.78648624605948847"/>
        </c:manualLayout>
      </c:layout>
      <c:barChart>
        <c:barDir val="col"/>
        <c:grouping val="clustered"/>
        <c:varyColors val="0"/>
        <c:ser>
          <c:idx val="0"/>
          <c:order val="0"/>
          <c:tx>
            <c:strRef>
              <c:f>Sheet1!$B$1</c:f>
              <c:strCache>
                <c:ptCount val="1"/>
                <c:pt idx="0">
                  <c:v>Formula Funds, Historic Average</c:v>
                </c:pt>
              </c:strCache>
            </c:strRef>
          </c:tx>
          <c:spPr>
            <a:solidFill>
              <a:schemeClr val="tx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Year 1</c:v>
                </c:pt>
                <c:pt idx="1">
                  <c:v>Year 2</c:v>
                </c:pt>
                <c:pt idx="2">
                  <c:v>Year 3</c:v>
                </c:pt>
                <c:pt idx="3">
                  <c:v>Year 4</c:v>
                </c:pt>
                <c:pt idx="4">
                  <c:v>Year 5</c:v>
                </c:pt>
                <c:pt idx="5">
                  <c:v>Year 6</c:v>
                </c:pt>
                <c:pt idx="6">
                  <c:v>Year 7+</c:v>
                </c:pt>
              </c:strCache>
            </c:strRef>
          </c:cat>
          <c:val>
            <c:numRef>
              <c:f>Sheet1!$B$2:$B$8</c:f>
              <c:numCache>
                <c:formatCode>0%</c:formatCode>
                <c:ptCount val="7"/>
                <c:pt idx="0">
                  <c:v>0.25</c:v>
                </c:pt>
                <c:pt idx="1">
                  <c:v>0.41</c:v>
                </c:pt>
                <c:pt idx="2">
                  <c:v>0.15</c:v>
                </c:pt>
                <c:pt idx="3">
                  <c:v>0.05</c:v>
                </c:pt>
                <c:pt idx="4">
                  <c:v>0.04</c:v>
                </c:pt>
                <c:pt idx="5">
                  <c:v>0.03</c:v>
                </c:pt>
                <c:pt idx="6">
                  <c:v>0.03</c:v>
                </c:pt>
              </c:numCache>
            </c:numRef>
          </c:val>
          <c:extLst>
            <c:ext xmlns:c16="http://schemas.microsoft.com/office/drawing/2014/chart" uri="{C3380CC4-5D6E-409C-BE32-E72D297353CC}">
              <c16:uniqueId val="{00000000-0C66-4567-8159-BEB4A7649FA2}"/>
            </c:ext>
          </c:extLst>
        </c:ser>
        <c:ser>
          <c:idx val="1"/>
          <c:order val="1"/>
          <c:tx>
            <c:strRef>
              <c:f>Sheet1!$C$1</c:f>
              <c:strCache>
                <c:ptCount val="1"/>
                <c:pt idx="0">
                  <c:v>FY 2022 Formula Funds Committed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Year 1</c:v>
                </c:pt>
                <c:pt idx="1">
                  <c:v>Year 2</c:v>
                </c:pt>
                <c:pt idx="2">
                  <c:v>Year 3</c:v>
                </c:pt>
                <c:pt idx="3">
                  <c:v>Year 4</c:v>
                </c:pt>
                <c:pt idx="4">
                  <c:v>Year 5</c:v>
                </c:pt>
                <c:pt idx="5">
                  <c:v>Year 6</c:v>
                </c:pt>
                <c:pt idx="6">
                  <c:v>Year 7+</c:v>
                </c:pt>
              </c:strCache>
            </c:strRef>
          </c:cat>
          <c:val>
            <c:numRef>
              <c:f>Sheet1!$C$2:$C$8</c:f>
              <c:numCache>
                <c:formatCode>0%</c:formatCode>
                <c:ptCount val="7"/>
                <c:pt idx="0">
                  <c:v>0.28000000000000003</c:v>
                </c:pt>
                <c:pt idx="1">
                  <c:v>0.41</c:v>
                </c:pt>
                <c:pt idx="2">
                  <c:v>0.23</c:v>
                </c:pt>
              </c:numCache>
            </c:numRef>
          </c:val>
          <c:extLst>
            <c:ext xmlns:c16="http://schemas.microsoft.com/office/drawing/2014/chart" uri="{C3380CC4-5D6E-409C-BE32-E72D297353CC}">
              <c16:uniqueId val="{00000000-434E-4953-B6F8-9702798518E4}"/>
            </c:ext>
          </c:extLst>
        </c:ser>
        <c:dLbls>
          <c:showLegendKey val="0"/>
          <c:showVal val="0"/>
          <c:showCatName val="0"/>
          <c:showSerName val="0"/>
          <c:showPercent val="0"/>
          <c:showBubbleSize val="0"/>
        </c:dLbls>
        <c:gapWidth val="25"/>
        <c:axId val="170494208"/>
        <c:axId val="170500096"/>
      </c:barChart>
      <c:catAx>
        <c:axId val="170494208"/>
        <c:scaling>
          <c:orientation val="minMax"/>
        </c:scaling>
        <c:delete val="0"/>
        <c:axPos val="b"/>
        <c:numFmt formatCode="General" sourceLinked="0"/>
        <c:majorTickMark val="out"/>
        <c:minorTickMark val="none"/>
        <c:tickLblPos val="nextTo"/>
        <c:crossAx val="170500096"/>
        <c:crosses val="autoZero"/>
        <c:auto val="1"/>
        <c:lblAlgn val="ctr"/>
        <c:lblOffset val="100"/>
        <c:noMultiLvlLbl val="0"/>
      </c:catAx>
      <c:valAx>
        <c:axId val="170500096"/>
        <c:scaling>
          <c:orientation val="minMax"/>
        </c:scaling>
        <c:delete val="0"/>
        <c:axPos val="l"/>
        <c:majorGridlines>
          <c:spPr>
            <a:ln>
              <a:solidFill>
                <a:schemeClr val="bg1">
                  <a:lumMod val="85000"/>
                </a:schemeClr>
              </a:solidFill>
            </a:ln>
          </c:spPr>
        </c:majorGridlines>
        <c:numFmt formatCode="0%" sourceLinked="0"/>
        <c:majorTickMark val="out"/>
        <c:minorTickMark val="none"/>
        <c:tickLblPos val="nextTo"/>
        <c:crossAx val="170494208"/>
        <c:crosses val="autoZero"/>
        <c:crossBetween val="between"/>
      </c:valAx>
    </c:plotArea>
    <c:legend>
      <c:legendPos val="b"/>
      <c:layout>
        <c:manualLayout>
          <c:xMode val="edge"/>
          <c:yMode val="edge"/>
          <c:x val="0.22277899393032588"/>
          <c:y val="0.9279617131191934"/>
          <c:w val="0.54430138796949512"/>
          <c:h val="6.7838486829608677E-2"/>
        </c:manualLayout>
      </c:layout>
      <c:overlay val="0"/>
    </c:legend>
    <c:plotVisOnly val="1"/>
    <c:dispBlanksAs val="gap"/>
    <c:showDLblsOverMax val="0"/>
  </c:chart>
  <c:txPr>
    <a:bodyPr/>
    <a:lstStyle/>
    <a:p>
      <a:pPr>
        <a:defRPr sz="1400">
          <a:latin typeface="+mn-lt"/>
        </a:defRPr>
      </a:pPr>
      <a:endParaRPr lang="en-US"/>
    </a:p>
  </c:txPr>
  <c:externalData r:id="rId1">
    <c:autoUpdate val="0"/>
  </c:externalData>
  <c:userShapes r:id="rId2"/>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Sheet1!$B$2:$B$51</cx:f>
        <cx:nf>Sheet1!$B$1</cx:nf>
        <cx:lvl ptCount="50" formatCode="General" name="Series1">
          <cx:pt idx="0">25</cx:pt>
          <cx:pt idx="1">0</cx:pt>
          <cx:pt idx="2">0</cx:pt>
          <cx:pt idx="3">10</cx:pt>
          <cx:pt idx="4">5</cx:pt>
          <cx:pt idx="5">5</cx:pt>
          <cx:pt idx="6">10</cx:pt>
          <cx:pt idx="7">0</cx:pt>
          <cx:pt idx="8">0</cx:pt>
          <cx:pt idx="9">0</cx:pt>
          <cx:pt idx="10">5</cx:pt>
          <cx:pt idx="11">10</cx:pt>
          <cx:pt idx="12">25</cx:pt>
          <cx:pt idx="13">10</cx:pt>
          <cx:pt idx="14">25</cx:pt>
          <cx:pt idx="15">25</cx:pt>
          <cx:pt idx="16">5</cx:pt>
          <cx:pt idx="17">25</cx:pt>
          <cx:pt idx="18">10</cx:pt>
          <cx:pt idx="19">0</cx:pt>
          <cx:pt idx="20">25</cx:pt>
          <cx:pt idx="21">10</cx:pt>
          <cx:pt idx="22">25</cx:pt>
          <cx:pt idx="23">5</cx:pt>
          <cx:pt idx="24">10</cx:pt>
          <cx:pt idx="25">10</cx:pt>
          <cx:pt idx="26">25</cx:pt>
          <cx:pt idx="27">5</cx:pt>
          <cx:pt idx="28">0</cx:pt>
          <cx:pt idx="29">0</cx:pt>
          <cx:pt idx="30">10</cx:pt>
          <cx:pt idx="31">5</cx:pt>
          <cx:pt idx="32">10</cx:pt>
          <cx:pt idx="33">25</cx:pt>
          <cx:pt idx="34">10</cx:pt>
          <cx:pt idx="35">25</cx:pt>
          <cx:pt idx="36">0</cx:pt>
          <cx:pt idx="37">10</cx:pt>
          <cx:pt idx="38">10</cx:pt>
          <cx:pt idx="39">10</cx:pt>
          <cx:pt idx="40">25</cx:pt>
          <cx:pt idx="41">10</cx:pt>
          <cx:pt idx="42">25</cx:pt>
          <cx:pt idx="43">0</cx:pt>
          <cx:pt idx="44">0</cx:pt>
          <cx:pt idx="45">5</cx:pt>
          <cx:pt idx="46">10</cx:pt>
          <cx:pt idx="47">5</cx:pt>
          <cx:pt idx="48">10</cx:pt>
          <cx:pt idx="49">10</cx:pt>
        </cx:lvl>
      </cx:numDim>
    </cx:data>
  </cx:chartData>
  <cx:chart>
    <cx:plotArea>
      <cx:plotAreaRegion>
        <cx:series layoutId="regionMap" uniqueId="{241720F9-1A7A-46E7-9498-8E7E818EE508}">
          <cx:tx>
            <cx:txData>
              <cx:f>Sheet1!$B$1</cx:f>
              <cx:v>Series1</cx:v>
            </cx:txData>
          </cx:tx>
          <cx:dataId val="0"/>
          <cx:layoutPr>
            <cx:geography cultureLanguage="en-US" cultureRegion="US" attribution="Powered by Bing">
              <cx:geoCache provider="{E9337A44-BEBE-4D9F-B70C-5C5E7DAFC167}">
                <cx:binary>7H1pb9vItu1fCfL50V3Fmg9uX+CQkjwkdgY76Zx8IRzH4TzP/PV30ZITm23Hvmi/Bwh46ka7JbLE
XbVqz7u2/utq+NdVcn1ZvRrSJKv/dTX8+TpomuJff/xRXwXX6WV9kIZXVV7nP5qDqzz9I//xI7y6
/uN7ddmHmf+HTSj/4yq4rJrr4fV//xe+zb/O3+ZXl02YZx/a62r8eF23SVP/5tqDl15dfk/DbBXW
TRVeNfTP1/+u4susvqxfv7rOmrAZL8bi+s/X9+56/eqP5Xf97bmvEpDWtN8xlvEDbYwmjApz89Kv
XyV55u8uW8Y+4MxQIYQmNy9x++yzyxTjn0PRDT2X379X13WNKd38vTvyHv248PH1q6u8zZp53Xws
4Z+vP2Vhc/391Xlz2Vxj8mGdu9sb3HyexKfzm1n/cX/l//u/Fh9gHRaf3AFnuWhPXfo7NsllHV/e
rs4/R0byA8o5V8QmW2T4fWSosA9sZbSkfInJk5Q8gshu3BKPN3uJx5uX5hR9wDVXtlFqywn0Ph5G
HzBNKFhpx0nqdi9sOeVpeh5G5XbcApU32PP7ySXfLtMXZBNmHygpuS2J2cLC7sOi5YHmhDGb2Fs2
Mvdh+Xdy+RRBD+Pyc+ACmH+/3U9gqnDKs5cEhh/Yhtm2pny78OCHu5qFUnoA4ISRQt4gB37aarVb
zfIkQY8AczuTJTBf9xIYN8+y66smvGqb2wX658qF0wOhBBWMiQeFmQJXMQ3s7IVueSY1DyNzb/AC
HfdiP9G5TMIfeZWFL8k56sAWXEpDdyINnHGfc8yBpMpWlNMta91ujC3nuM+i6RGI7oxdIvTv/UQo
T/Lq8nt+u0b/nHmYPoDJLATh9oPMQ4k4EFxpJqGL7oo09xmkPALLz5FLUN7tJSir6+Syv6yub9fn
BUAxB4RoJe1b8wt6/i7TKHHApZacUfg782sh2J5D0cPY/Bq5wGa13ktsPgZwql4d18ll9v3l8IHG
kba2jdgtv1k4mgoaiWpNZovg5rXgnedS9TBG90cvcPp4vJc4bSDXwu8vqHdsfSCMENRmC97RCAJo
xbit2U8b+65cewYlD8Pyc+ACkc1+2tBnedUEr1aXcd68ICxcHXAuGdGUbTljgQ4lBKJtNrV31gCu
30XnuVQ9DNH90QuczlZ7yTmH13nlv6jFZh9IDnNZIzxw81r4OpoBQs4UJ7so2kK4PYOgh9H5OXAB
zOF+2moX1/B16vr6Je0CAf8fqBDolpuXfd8uQHyAcQZ7+zZ+gOt3uedZJD0Mzp2hC3guzvaSb45g
s4Xh7fr8c5uNzn4MjDbC5H1QEG8+ELaa7Wt+Axq9fejWw3makIcRuR23gOPoeC/hOP5+GbygW8M5
ApiGKPvWq1xYaJTyAykMU/B77sPxJCEPo7EbtgDjeD91yqfmMrhdlX/OGcwcMJspiKxfweS73sxN
8Exp27YlWOeuvHqKjoeh2I5aIPFpP0Myx0kSZnlY367LP0eDkwMKruBw+bfqfcEZ2iBVoyUTeofW
wgJ7DkUP4/Jr5AKb4/20kI+z7+Hli0aZzQHCZEaZHTIGS3+XUaDeEcWEW2l2gU5+uy22muQZBD2C
zO1MlsDsp2p/m7dh/cLQkAOj4ZxoAWv3LiaGIudMIbz0r8zmXRH2LFoeRuXO0AUub/fTIj7O+5d0
Je0DorgUim/NKrJEhh3MbAKjbHd9oVyeouZhULajFngc7yce53kLF9+9rHIomRdEhrEDQ5jhNgXH
zK8FMpqAZ+A+QvFvVdACmefT9TBGy/ELtM7dvbSQ30CstFfxeCvz/7kpwNTsmDAbseT7Qk0LKBqU
BiBUswVooWieQ8rD0PwauQDlzX/2EpSz6/7VyXVVX78gLLOFxmADCLZjn4WXr+C6KC1QqbUFxyzQ
eR5ND+Nzd+wCobOTvUTo9DLMXjAEwwVCLHOq/zY1s4iOSXNgU5QxQTU9yDpPkvMwLrthC0hO9zMp
89eYoxTQfzlBxm0kMY205SOFf5RA0glUoMEg2KJy++yt4fwMgh6G5efABTB/7ac0O72sxpfNlM3p
5VnHCHNfwyh5oAhFTY3ZsQlMhLtm83MoeRiSXyMXmJyu9lR+1fXlVdDW101T3y7SP9f9YBlUXSCK
r3ZpMLoACClOIlBrpiHg7iPzTHoeg+fe8CVG+2lIn4ZzqP9lE2VzKN9Q1CvvQv0LfAwqag1SmMiU
LfB5Di2PYPNr6BKX/QwEnIZXQehfZrcr9AJsgxJz8IxRemd8/d1yBkMhhDMHcubXwrV5DkWPgXM7
lyU2x/sp18K6nv8tivDl4JkLaG0kYX7GLhdqB8FNVGjaCPrvqp3+Bs+ziHoMoTuDlyCd7y1IeVu9
JEKoLJcKBzD4w87NfEZDKVSb3dbWPIDQUxQ9Ds925BKb/Sw7O82z5kXDz6jNgL4X1CC1/1DYhhJw
D0dJjWQLj/MZpDyCye0clpBc7CW7vEfKvx6T7vJFS2gRD9BGwlyeA9DzC7by3RC0UgeaaT2f5djq
HOikuxbbc6l6GKL7oxc4vd9Pe+3s+lv1sgec5hp01DAzpbb1/2QRszHmAOjNFTU7c07cx+g5FD2M
z6+RC2zO9jM4MEegji7Tog7Clyyp5exAaiGpuT0ksGSi+RABKm4Rd9sy2cKsfjZZj6F0b1ZLqI72
UtydXXeXL1mzORcKCIkoDSzom9fCuKZUwnwTcEl39U/wie4KuqfpeQyc7TyWqHzeU1T6V6fXQ3j1
guU0OFmLbA7DIY2deFtwDyXyAMVPiFrrv2HyHGoew+XX2CU2p3uLzX/yKr7dty/gkCL0yYzN50OB
N68FMjgqAH+HQPLtAm0Le3qWa09R9Dg625FLbP6zl9h8DlFH+6KG25xfQ4yTzMnOB7HRBxJWm+a3
Z28WRsFzKHoYm18jF9h83lOD7aYY/f9CphqlmQxVgD81ziKbo1AMhZIPLeVO7i2559l0PYzTtiD9
17wWaJ25e8lJ74LwBXUP3B+OGlpEQ3dn1RcSDgc64PggXvDIkYGnqHkYme2oBR7v9tNOexcnKK59
0YPq4BvNUB6wK0Qj0Pp3XVIDyQdzgBCFSOjN61bjbRNuz6HoEVx+zmWJzX52dnhXXfv5SwaoUXsD
eYUCzl3pxiICSm2CVChKb9jCUHuakEcA2U1gCcfHvRRd29KhFz/1BPOZzb1NbtlhoWYQ1zmwGUG+
Ry4ia8+l52Fs7o9eIHS+n/nQi+vhRXsGUZw3Y5qDI7Y22lKSwSeFbQ0zbXcaahFce5Kch5HZDVtA
cvFlL5nm83WVIpB7K+JfwKnhKO0UNv5Z6Hq0cpAo8zASrubNa2kxP03Jw3j8nMICkc/7GYj+6xLh
s8xvXlSz4Ogm1IZQeqfTl0LsRrPg6OBtamehYJ5H08Pw3B27QOivf+8lz/x1XTevfrlp2zDWP+cc
1NugfxAwgt9581qAhNJbiTgOAjW/cgl3Q2jPJusRnO7PagnVfgbU/grrqzyrw5e00lDCCQkmGDo9
bV/37WfkqVGXi/Pr5uFD6s8i6RGIfs1mCc/xXnDS1W/b6d1lpHt3/m97CRp4MBB2iJzdhwaZHGTi
GNLXv06z3eWgRXu/x+l5GJ7F8HtT+H/UO/DxvoI/my+uLpvL9U3XxjutBX9/9Wa66CW5GLoL4D8o
+bZrd/z9z9ewm2F3/WwGOX/Hvcj/vWZMy2HXl3Xz52sLTTkUjoRSibI3yeZ2UK9f9ZBX8yWGshFg
TXBKkVNlJJymbA7t/PkadXJEzMfh0W0FROB/Xr+q53MTuDSfCULHL82EUNTGMaCfDTPf58kIt+7n
iuzev8ra9H0eZk2N0RymfrG9b54iHqIYIrnEhi2q4FfbBNevLj9Cj+N2+n+EPcLwycPuCC0t6coO
wmQdTJlxRdN8GWX8TZMucop8atZZOxg3jmTtDMMYn2gaFy5p9IXudHxiJU18OrTJ207z2lGWPLPL
ijkJsTJHRZ1xx5YPjm6zacNZSlalXzAn0KXZFMYKXSNb4ypjfyi8jqxI4GVOxHW8pqUaHJ/imZZP
OjeiGZ5JSrKK4vpLl5iLVoS5Uxa57UoRfZNWQVZJittjOnVu3qnquOiqL1QHhTuJjjnRJKx16qnP
Vk8+Rox+6yo8XoriS5KjTZXfMGfIVegiafeBBrp27AzzkcXQrElVfpE0Mk5TqczpLUwPi2i7Q5qR
VWep46rSx37WNGuvxtJ0xlv7TcqcKYp/2LE1OFJiKXNd1StS4kuTDkvAY/8TpoBlIPo4RenSyqtw
V0dAQ1dwax14du20gZ0fRbwqNnniJytZSlyN+Ydet816HhlxTzuhaSNnsmXm+COWoEhYsxYNnT74
efLBoIJgndR4ZOJP4o3gJcjvmb1uSxDEChmvyOR/imszOJ5q9crk2Y8xK/OjklW2K7wxXvXxaPuO
SfwrL7Eo1sFcIK/ZrFmWFG5NosgN0ggAN1o7Oelst4pMfeFpL35bGum5hZVMm2Ii01GvsXqsxkN7
oY41tS5uNklYjno18rJeFQr7gI7sQ9rp0K2Iueg17Vw7xn9SIj50IYjyo5gfM6syGxq19Sr30+FE
mcZed8W8ixrci6q5s7Cm8arMa3utuiBypScHLBM2VpukhZsKcYb9/GMwMXNw4k47SR9+Y1wB+wnv
Ik8MTketbNU3unZVl2NMilWqaaFXtiqmU1LWxq3q6ssN3qmvM6dLsK2aHvP1A2wZZSpAX5aB00qd
nBDq/wCTY1dL3KsD7E6tsFXymRf8shk/JQHeSh19YxSEgPO00xVxeNZiuVAqeDFOQL4vwSdK9d5J
r9PpNFDgDqPqLyrGF0oFhHWLzaTBjTeLkRVgit7CrUWcfkvz3l57RJUniV2LNfewaZO49k7GzNCP
aR0Vrl30kdNXY+eypig2U2rb6yrOySqtOJaUdKDBD+o3uraGQ1/a9C0rvdAtm8lexwpMOfbsbdhH
mZO1OXZZhotDn8Wn2gajMgJBoLsgWcejn6wJ+IQkXfihC8TZDXuxaJqOCG3t9cATvWpzPTh5G+UO
SQE3D0x84gckOxwIi9cdndkw1rl7g62VYvqWl72VnTeLEGyBrCiNy3qszc0un1Q8bfKiMoe1z+P1
mCZmI1mQrHoL2/lmA8w7HCz+IeRTdshGiDHTgb/5ZKajG5ibtmfgA2yjIbabdRdR77IIhXUkAkx1
svCsrKXWkWcYpJcIv4Uj/qen8Q8/Bn0wxCBXLHBzyhrj2hn1TkjVZm9VSIYzMYhD3UffLD8cHUv1
2VsvtuN1osAR7USsI1+AT/NJ0LejCsxGSWyyLGXZW6s2eHoG8aWiFF1eIRzolDnhwA9NkNQOsQZ8
Ge07l9dMuqohbFVVonZKu66Oe1nrlco6vRrClByRXLC1lfgQij6FcOsBnaVic+i19ocApcSHE83G
w6KBMCl417mixLS9DiT0LQUXqSI/SjUkWKoStpVNthns9Q3TdqHsXMu3LvDdwXtRYUtUgn+wx2g8
lJ6lHdHks9rpsZnKodjUMgR+eUJWQUmyt4Pkw1mr4h+GCyzNCA64WWucZo5XcYqvbClw5ZmM13xo
6pWFzIuTcFE6KrG89zad0pXMy+RQe+WPUuHjtI3WYPrC8UPIE24l4YZW1ZUmllhnFvXdvFSf05zn
69gK3lt9e6byJnJYr/2TMRz8yLGSOqEr2Y5kbcd9TpxssGS7mpLpayyStHNw0orLNc7+1pYzTVX0
zY7yYUWLyAg3JPaF8ONkVeu+iE5Hv25Pwp4AQkY833M8n/J2HZEycoI8bN4HPpee70ia+GpT1UMX
uWPckPUwmqpeTzwoqCvL0jopvPbSavL8e226Kx6SvHV8NsQ/dMmsSUJKTFPtQvz3R01W5RuTxoMp
nMoqmVtEFXg+4p218qGKVjbV3qnp88naJCzr67PYDrQ6zgyv06NmnBrry+jzzg1av0veeoFhjVNV
CZVuOcZleCY6aY9r384862PWwnwIlERM5Kcp9oBlAwtpadfMITYmUcMmNXo73bdrEmPZE8+r9kiF
43hYTcGPMIZyYZm+aKucYVuB63iInf7758JQ//tzOc7L21KT+ZjD/eeakdujaYr2iPY3wg48yML4
e9ZbsTMU8Y/fPw2Rp78/TUkq55YjBGVe95829b7Fwylrj5IRG2S2BEzsWWvfqsl2Xjuze7egW9Px
Ki/GKvSDXbv1n2//+yJP8e9NC/BfH87d2n+9Q6n5ts37b+9C06U5JVMvb5qp+fldIGZH3Wx533vz
Ny/gETt/2zX+kYvPcwK0nnMWP3fe35yAX70Lf3kA2zG3HoA4QIydo/sYV3ADbsz8Ww9AwDlQsOXR
qJQTOXeK3TkAKErC1oV3YBji9+gtj+27cwAQbOEIiQkipUA7ORuFmbcTvIcivJ7d+7sOAErRFlvI
zGUaFB2e0dYRnopcbKE4gk1EJ1MejXIMvjRRkxUrWbC+dYYpzd1BVWmzKcrxfZLbU+8mAYwqooyb
eaTYRF2YweZkE/3ihW0aOFkWSzc0pL8eGmnN2j1ytcdiWJ3N+0xbllO1yVduVWDFNiw2mW/qw5ER
f10NRo4OFjE88mCTnUcNFN4wNNNZEommhykDu1GVtcddL0qrExzBj2ESQLlbKgmcJqhKhxlZvRlK
qEGZssSxBhEd9iDOdlgli2M1hd5xblXNx8z4/KSqw6+RKq0vYZJC/5SZdHg5ZIetsf11MTsoha6L
d9MAIZEO9YdO+9+FFWOSHmZKA/sDeD3eGBMHq1Ewy4lg/R8SP/5RVCzsHWKafJURuE6iCKeNXTbF
ppzw9KCzP0g2ECdUzWmTwxBobRgZVF94XXtKPZM5wZCd9+VE3w5QAk4SZ51j637+T/o2H9O3XBdf
vLSx3Yk2wwnsp68wsI9lmXdOwtiHeIy/lgK2n8rz8yGypv/ECcyjggXBKtZFu2kJjLowzFxswYuB
eWtPRdKJPTmTUDpS4KtNObBDNSnyjsWWtWm6OD/3a5N8zuHMfaYDg000W/6l77GNpDDO4PyUTkDS
H/VUvEejyunI49ZJw8fyMue0uihM0zlB6NnMZUWy7mEGvk96ceTpSTtaNOW7sQuqLzzWF7IO88N8
qMJDWo/+W+nFaj0pQ49MKfW6SvSnZCqs0uGs/+Rzzz/haV4rmCh1+sE2XntlkbLKXFUS9qGxE3aW
hmVAV70dDHBOgnJaJ0F2ziw6rFmVVcHKztnHOmnMptZetmIskK4HznGisAtXQWJ1bpcOpTmsSlbE
x35BKQyEMXciKrTT6E7mZzYd2je+bzXtpq8s8UnxPnzDU0m+ckx8VY8NDL0wssOVwFrmG6orr3LY
MJI3/ViK5jiPiHCEiJrxh5WJyTrUVZ57P0aj+tPErljg+BlM1USFrHKg8N0ijej5jfj6/4J+G+25
F9u6TR7NoRB7Do08LucXIbJfwv5m3E7WS3lgEE9BexBI7xuZfhvtwbHH27IsBG7Q+wD2yk7WI0TE
0Ox4Fx6CDtgJeopTrGirhyNdFEXeBt2q/zeCnt2X8/MTkYU3iMPbCq0ub0JKdwM9CY2qjPaxuNbU
a1qztgsOf9wlRRdOn4Voi/gSYlnUm6wc65GvGnsQweBauUe++VnFM8vN7SFWJyYQY7uKjZWVR71J
k/o0EWlhjU4eD6L4JuImGvKVJWUSMddXitNrNUBkfEyCQSWXWovCu2IpK+WZL8MSYjalYQ1SeAHz
/11ACST/yk9EFRdO3os0fUvVWIJkP03p+MaGhxP9sOoux5g7kD6gDZGnKH4Fw9B3gqCo0aAa2My9
w3Fi6745pWgatoEM9LXX51lUHjUpT/hRwru6UkdT7Tdh705hgYbmCfFC29v8/vGzVr//fBxCQgie
w24FUiDm/vOniOlaEhl+j2jMYgQQcibA9MbYVhltqqH3q2ZVBY3PA8fi1lRk73vORgShKJ9kz04a
GWR17OTQKRU9QyvhEtd+T+R9Axe/poLMNFp1mbm0AOcN1YLGIQgtO6iY9V1aVUfslT8pX5WbRPOG
wdOpGinh5RCvQeD/J7s9jc38XJhRyrYFfodCs+Vzi3bMVW4x/d2Hp15LhMiKpP4ScM/OfKePwjZ8
l3n4UaLGCYIcXd+c3z8ewdi70ODxCiFSxGThSKLxkpqX5U6c1BddaJEhYN9hbSCy4oqeSHEJRrIg
tqdQJWehRXN6yuJybM/jmpApcJAvTbAo/1tKUIouUQWF5k9zw5uFwRaowEuikVTfuezBcpuRyonG
G1H1bc3Xofa4/Fq1WILSqSVOH3zNoesrs+7CnBT9E6jcd0CwG4SN5Ctqe+YTjsicL3YDnCgSjXHm
XXlmykR1mJdF6o1ry0trMx6OuhqwRX4/f7qQZHimIWg4OjMq2i3iJ2MWUJgpEqZorG84zKFS62ho
4AMHTjrkAX72qO0jPnE3TOvRLpzB2AwLIUIStOdpIaPRhQ9fZecmDdIqW5Uir+yPKczY+tvvybzv
gMLWp6it4QRH1/AzEeCWhSxpe09XpJyGb0PVVNgEpI0J8CFDz4TlDBXrrPPCRhQITNP0+fwnLPz2
CXz+tlg4voB+VQzt2zSHL7EkQyOi04y1zL9libAgwyNIr6l3upE0o3jDEOeIL2u/xc9mpZHIIFGr
Iq2oONJWZHWxUyIOeSP5xwCjsnBKujd8iIs8fUKs0CWDoS0TzmjaCH3Yc/5r7g50l8EG1meFySb2
rfZsaaXrqKmLpH1fTk1YZG5fjiWIs1Ta4Vo+lmk+rnQ8jdZ5XxTecW2qJPLddJrI+CYNyqzxnAze
jte4rSBW8lGmxp9SF527B4hE24pGmp2QyST41jj0+rJ8gk0p3MR7EgONQRDDNZKgfAFdP+eU3t0J
YWdmZZd1xVclchEJF965wFb0vNaYyqWTsiDavXErPZOW41p7I04K6mlcGvqGyXKDCOPTPMSXUhzH
KVEjLgxFr/KZdxe7Mx7iOvWCvPhaVOCics3qWPNTmwZsfMPqdsRyGK9Lps9pMIyjQgai6svAhcDv
5Ue/nDzrqEp5NH2urLaWZzqUs4Ew8A5R1MO4FTM8ec0MttDYKdF9LKoonj5PiYz72CFJMiutEKsP
gPLMBPiQISgxfdYpfD7PYSIa8aeeiN/oVSFqVm+kamfs4sEPYWCUN4832rdGOIf5EOErchgPoDy0
stk2aAqRxpdDLbOy2Jiuot05Z8hkva2qGHZ3kqSVnSL26KXDkc+hXP+T6czjnzuCcH+6VtqHndGV
WQ4T5feyYSk1sfoKVapzRhfuP6OLrcG8Eck2UyRfJ5rWle8MNlFF7fR5lCfHrC17CIrfP3EpjdAK
mBOE5WarFLp7+cS6InXQp6z/D5vaeTP2LZ/Fn12rGMpbdqWQX72ITdiEvd02tX96E8yonuDyOaRx
jykYfmrKVtAV6CSFnOPctvguU0wM3qVlZPo55VmKZFuTt8K6zsughDQK4jqj68pTefi+q7UPiVME
IvfXvm7sLnfQPaxPOqex/fJN4ml5PjA4gqNT91R2HxttEeQexDTkb7CJSOBEhHth4XAPARAwe0Cw
D/MugHVx7EVxM3N+h3Nh79AkVhWjw+KKDd3h7xd+Kdc0mpmQucmsffNzJojz3J9xLL0g68tafera
jMCIFVVlw4jtpnnfchhZ/Cig/YBtO8SG4Y/f3Fi2lizmLc1ahL69c2+Q85a2y3BKq6OwsNksIsup
JnRTIpNYh4eTGGNwndens01NR6SEPleKlmCj30/JXkg2DQtIQ21CqgFBlDAuRHXJsnTKo8z+pJuA
gbcaBEtAQGOxdmbdGz7G8aARtHnBMLM4ZOUsUqqihKKxAgozng5i/igvY/woYGIixY/CPpnXoRz7
XJ555YC7woDNUxx9JHU3saUqtil01bEaqaWswHSfmNrCA8DUDMXPNFCwCjLwsPfuo9UMMVVJm4+f
mN/NkqqpSmwtRO7D/KohOrYzZ0TEZvqs7GzWj6mVUwAyyDTxx/WUStr4G8Ostv8EK7XCcvQKaebs
hHUTpEkWWgZbjPdJMUu3FmLzKESWDWKtgUWCB4aNR/AOPhbFUqQ+x1I0jQqsxhVJG4ElAmNHeLdd
n1kUzr+p+DtLe8GjSD2g9hSWttBwO8nfTF3aT1yOsrQuulTlkA5b8xYR/qGLXXiWgZ89JRYW6mh+
JMcZWZtALSEutHS8SJTDai0GdVG3FDukGdGWKDyE7sf68KjguUDeycoHpOITNmLBk87LYLJA6GGV
+mpImvcKaSsv2ngN1xAGYMjuY4XjA9AAqQXGb4YMimoHm1/2GZZySHQGXgEXzXD48TADYUUhxR8z
Rqb7SHKElcJDEcfQTbFsZj/196vNFxFY/CSinJUAhAT6g8MKWno2MAdrVDcM40UQjDLxnKaNGdJY
yPlEZxJZjGpclwHil9oxtm2iAKmUMixPSNKyQTgFrB3rTeWnFj9FXFIxt+zzwb8iYUKOeq/lchWr
LE++8yiZqo9pLlP8KutEk/4d7ygZppWOMiMQxoP9WCNy1QvdnVVl4A05wqgkRVKXVNSssqwy1I2G
pq08Jx90OSEDlXUVH1x/iDswQzdV/Zg4gyUiHm2MTVt+LpNm5L5LBtr27WFh+oB6sN88vzluAgXL
zFVT0k8T3FpsxeJ4iEevdcq6iOSmM8pnK5Faw3TRy9wOP7c88b0V441N3RH+aT460m9qszKh3ceu
LxL/CJU4DdL9pJ/eIJJKyCHtEavdICeiA7Iu4jzln0bR+bH1yeRkGC6GZmDNqVU3mfURGkO130Ul
ZfVpUp2f5Sh+yWlQfzDDlMSHXojoxmbKuU5zx8Q5swNXVVNd6m80jXT2PbCLvBtW2CpjeW3apu+J
Gyd9TaOjxstKgTR2TEQiD73UiuWZocqK48NOFnadBNeBzliDVR4o0xU/nVjeYUtPtKqL4APq+hpJ
1lnGi0Idt8YLg+RtJoa49NdR5zd997YXnh+GGwvZyVB+FE1V5ccy4oGvN9grEnH4opsIzM+k1mFv
HKSPZNmsAq+aovG492srCA975D1l7sam5xCwXRG24ktutVLUx9gcveW5PYPZQs/aAlYX6mFGpgf5
LrGVwp9m+6EVhgmu4QwVx+OmvOblt6ktjd2dRLIqfPuIDpallDtGIm7V4ZBFNE0cgRwj9CIRVojp
+ExAqVwO3oiSRuTPAyP8d2Nf9IV6H3lW1CcbFTPLLo7jdjS6eycjJkLjlMbMMQlVNSKIPyvf86zp
DedJjZWyxhIi+xRSuwzEG4t5lUre0rAMafI+ivpIe+s+giDw13mIjpmVC5E1kzR2VkLsNfGDMSxX
pIgj5DCyBlnh7IuNVCael0aJMZ9aX5elW8H1xsraug2hQVwqg/lLQD9MFqcszWzT86DG7N0ioBmT
myjo5xVjqKTCn7wOGus8S9Us8nnX+Fq5pm9ybIApg71x2JgqxX3FdqpBIyYsXxkpvKBLag9PSwIK
JzOj4QwPLXhgi79oMszrnHETIZZktVYFKKws1gG/Lks4NOWmCkNYWi4KbkZVuqEORGsBQd6W7ecm
ytoww3pZwZQfBu3E6XCqIzWTHALpYjqX2Fl4AsOl8ptnDfMGkxV+J7k7EaOFzxKTzkvTdRS3QsXq
sgcNHYphMcfdfKqKsfIbAm7IK7tiKHJ5HguO1L7Le4MAkFOogGItdrvHm2qDr1SRNU/OQwoaf8oW
u6ZydzauEZOY37FaxKeMhJV1vltqa3v77SJv70OkwI5PlV2kIIBmVtB9i0NZhNVhmLERky7tCT+G
7fg280NyDgfcz40jtkDlU9dgq8Hzbiv/OKNm9IRD46Ab5TuTtjlWqbPTBLfYBWJslYswBwomnJiM
s9Hrp8LGh4nySfnNbFcwL8BBkGvbOQV2CB/NLfJM9vRobPXsnZMttNvtgYRJgvWRPMSItVDJPPkB
KT7sU59W82MCHkh8OOYlUcGnyQp525xgpmxe3u1G+h/2vqw5UlxN+xcRwSK2WyAznU7vLrvLvlHU
dhASAiEhhPj181CuM19Xny+6Z+6no6MdXeVMNi3v+2xs1lucJS5y/5ao0wafg4A1wegyM9tP/eOG
Bpvb8D9jn4wkPwRhOgh+3kBwrurU7iBSeHCdHTGnS97uyIdxeL7dksfT1yhrBwwfk6JixcVrCHay
ewMse//CeNl/kKUt8AMc1j4d5Jbu5z/YrGXuxUIS13ZgEgt8L5uSqE2uhPF5NF+Sj7HScVPO+enX
LS/5onE6a5cIfAl2gBEH56oT2OeXaNqy8AWVGy+WRk3BPHR1aFqKg6ec4TWWzdwrYJs9AANANnhM
zJ7zsd2ns8X+ij8T3ma8OAoUi6u/TkrTr+PVTMZQyrovya7/oAYk0TkqI4vfZ/Nk8ANFY9rfycni
v1464HZp6CJARROw/P5uETMFKOA0x9Ej1o7LazbQFV0A9WBv58aVWMr5cU2mGCtMoVlvi0MvscXK
wxoMtDTntMRWtb6F2cqx3rT9OApx9QtO5nPPND9a1qPf/eaJgfn/SnGG23FKfs6ZaSx63DBDnaDb
a8KK0c0vE/RULruaPy59LVuDW5SodRO4ItE6CMuyLYywys0acoyhiVa1jxrgVfsQ/8BPCyMc7gCE
Xvv1zl0X44fGAMfvTx3Qx6Dq+g24ckliMZQVIAufydtEQZczNJmP9h52Sa3BuPoAWbYo7TU92mHS
ND63dILss9o+oDeKthyo4ZQSAYiSRgKtr5TonYZ67gFMpBcpsn0+zaDvAMK3opixVCYZ9djzjMdK
w4/obPebZ7tkhwpiaFiAxfN+aPFxxJ3iKt8cyjMaXDtqtO7uyoTvICXka1h+ckGTbH4ELyo9PayU
B54dM6fS3jSALmDYq3KAQNk7aSENmCpshiUe/haQDVeVDXLfNmRK9+GmYx1h8H3cST6PQKKTLuyS
5dptKZSuj2KzLnjWKKaBKmzQwGXvWG8xvgKnNtwBDmnAPozUEGDxR3u5o1Q9ZEg7FlBCJajes9Kz
KfpK1j7r77JsUp4eSTyaOfiX6yK+0gN2tKRPK9MD/w7qoo9y/QpE0on5U9hOvG1BpvqErU8uR20z
fS+XbpniNyjTAE2ctLCLLGtIdox43YiNyVhZ7A4rmv0oGlFT5nla2shilEtexvWCPwzypYIoDvVn
8+tKPp7lpDgA4hrmbr9f1s/lpu+Xff0rfbuvJqj+98nbGbn/xvATvac83v8sjcIAv+GhoMUPmgCd
kAd07ju30fVUYSq3qBbp3Tb7SB04Juo+K0u5/82vIYuaEitRCV8m/uoDgt+X06Ct9ep1kldRrMPi
wbK8dWPlwgGAPfEbLeOzm4Z9lrfBtsOBBjwRfhCUZfN52kKMbxKCf7gDbrmfuejANL7/OlCqS2xp
E4ZK8PzRsQ0dh8ax4oOy5FF8LFjiA2ickBuF0RD00w5CGp1pQhrZymmkFZsyGzzbLlW4ZkhYOYZS
F7d7GcfIimPkS7+flv054YJRYB+paGr3Sa7inWZsBrfuYzKnWyy6KmVmkPLAeI/ZCAHfzkkAB94X
PQFLMb6XmCjgFxYn0Db+A/D1l4YeWA7WB4zgGIsbdFJ/hZXZDA4BeHX8zMYxw1nnbbtiNrgRy+wU
kH0G9QuAF1Yt3bSf+z90d7/jXfvhkdsNx/r+Wkgc/y84q7brGDiTA6r6WBo5MGCcBfoAzKS/P9Rf
AHTMphBmAhwLkBX+m+1t/Z8YKleIqaAoJf89RkKxjmM9KUrIPbJF99FdZmx/qLbjeMIj0QSP7Nfi
+Pfn8juEkIZI5MG/e4YF6HCM8/j3c6FLEgO+5e0zYv+wjHVptNfjxsCNcNhGlM7/dJ//84CwngE4
gNQvBri4J6D++eIF02HUy5A+QcCDjaKFwnc+515gqP2a2X9/gdEO2/0/qni/QmC34U8LRoyXffwV
yFx7TqD26dFkfawYjm07aO+zxKfpcSWmWI5c0U0/Wpd43kg77Ot5orE0BGYj2I/+4Yx+H+k4I7RS
+1th4BhJEWf1V1rMl2Hgcp9MT/3HpHKo6zDHVwtVz3TsiqXDI2AEqtS4KRNsDigtArafCFfJZLd6
mdDZH1OZjGlYrVhaPISjasKvY37Q6A7a5TiZavfBZ6mPZfbvL+KvjxEPjoRJiJx7QLIRtHF/eYwZ
m+Z4DZY7ZsS+Mm0/CyFl0sE++qCwBC91+p9DXSkIEGRLhniQ+z973srvx8tXVCN4yY69+7XtrS2D
rjYcsbKOFfRh7f8KWktDQP77K3oxMaAMJf+xHCSOAoleOn73sS2hSN6fRi56zIvBTPuG8fcXuK8v
fxqmGBCgn/ZsU+hRyO4p+v0Cnd/WTm+puMqHQIu0zqXMk/dMY8L80xT8z0Ph0eH9nRneFokm869L
naSx9LbN2quPUmRJgY5gHMWTxI+/v6pfUow/XRiwQhyqhEDmJzGP7InfLywMwcvkHTOQ9sYhM4c4
XXc1gkUKrx2hPxvAodejaYGtlpWkG7rFak7bOZIX7NaQ4EDHLRSQn5uYAHsIHyRN23a88qgN0vGO
rp2IVl/TGJTTm5kmiTZI85gM00H2dovnOhzDzMim0CmgtptkjcYkeyg/+DyRoRlJ7ukgo2m9FS1b
Skhm7JJ1ETARDqnGFRqNvJNNH3CFR/GrQMkDfIxV4qOsQIVeYLPIfi5jH62GcCGWbsdkjKUbreFe
BrglDlDQjvCu9HdDbPELKLEym98lpt+LueCjtlEgRzHbQ1VEW1cJM8toqwajy6FrMpX33Fb/hjwm
bJus+lXI/KygwKw53N9tKvZNPJ+WZDqjtxAZRP/FiENCLr5XCiHYiq6t+1Uit/gEPL/n/UuCsrdM
7jI/l0SdeRYGOxhgFg2c1X/0YaXzJpkaJqwE7AoEJgfLUHE2FyOtAzu2LpTVhETSNH4op1Ll7tBO
mNzTp9SXyzZ+At+wM1qoASHNvhtnAxLhU6eANrcNREiQExyZnqKI1zJC0fkvj9bTFNdptrr4PUpX
Pxd3RDqqHoey5CI+8MEEITphLBzrXMO3By79MIwez7Zxa7xpv/sogPbVKM0gAqw98dTdiNLMZqtA
R7sO3XRZaPCiHQvNiYT97L5moRSeNZSg4B4qmQ9Sfx6AvAS2Knb9MMCyjxJ8Ah/eZjeFxLrNjwPr
s9iiiv5ZZwH43utEP8z7pvMxNPqf1eCQ9wItmy6hiFHVosNMRljJ2jHHacRCxJUTwVJ+wiI+Fs9q
KIP+KLu0TSvWtu459V3KG985eurIklx1YbKdpV6XKyAZ41OuMxjeypTd5d3ch8CMF/2JYlBfkTYd
YSwhMfvKteo/t2EH8asNw6GiTJMjml1ASvGQXgoVvo8C03FwKrvJXKeanDCGpxsG+sjzlRz42Nn7
jfewMaAqnw+FDyHnFSaT35iyz3FE1EWToL3IxUBdawBBQ/vSXi2jLRtWuuIxV2wCr6+6752ZaNMz
1VaeDEOT0nK6LrZYHj0dwAIPKiX46sIPNeFDfnT4ynOBfuyrXkd7ij2j36dS9CexRv1W+ZKnR8bD
8VkRYPOQNcP8VQXJ2L64dSu+9NBtopW3En61uDuE8Rxe48W5rKvGIEhuCGC6o54Ngv15Th8BHnbQ
K81J+T0C1YN+JlLR0xJz1h2VH4JDZOT8ZBYCwAFLARSkq71OjPaiSqUrapqXlBWfuyUu/RkKBPvN
xIRHh9GqGW1OJ5mvFoRY/SjmNJdNQAN9LUvIERoSzfxxXRKBPkmOl9TM0VTTgo1fQm7UzYq05ovJ
on2E0nTnUNvFXa8oZ2/DXCxnoN/BdScSFjcFVr/vkXPJACtLEUGJDV3hm1OT+zEFwVrHXbR9MYaP
MRQFCvJB2EwwclmvINCO4NBo1ObEep3ZdmqrMFLdnY9yLMRoqerFJX1yjfSHXl3rddLHWNn4Ag/N
WgHpfU2d/xZaSu9IhOmzGDs3gBbDrmpXueRN6sfkQPJ5uFOM6DevVtRkIejtFpY6AQ2EqPOuhdMn
sAn5AmZ6rJK4HyA7hqsrDuX8uEaDeDTMz6IW89y+TMxPn/WqZFxNq11rGmnIsznOD4xrAcwNE29l
W03Wwj2UsWF9PWwL/8Kl2nYLq3zFezenSqkleixBIpxVrIva6pBek24gX0yRrTcceP8C2oFYHJTO
FbXBhI7UQgVdBGNX9ZEov+gARU1ToD7jVcrN9JC5TByx0GdZXXZbfjVHI3uATgfaDsf0SzwO6rTY
NTpxtWRfdEJfHPrkl22SW3GaFPEVn2T7w+OGnNicW3tAGeifYYFLaaXJBMZWtHMVsmU5Z6VQpwl1
KDTQuSlfymEuvyarSj5xTcevy7ZsPywGeLPABHhLICw4hdgpmmmd5mfUl0GVumG5CbQR71s4Qkfe
RxTKLMDJd8yHBHvZihUp5F0BPCgV2RVeGwb/qBn4SaRWv0DbleD8l/g6CofkyLPEvAGXmx7Kgemr
yPfls5R6u7SGT4c1x5KLNlh2dwMJ52ttiXuAKU5/0kVBviViweIQT365I15i8gDTuo+S2V5Wnbtz
59ZkBG5TDCeaSQLbWQaFJWCP8rwFmt5QLG+PW1ywlwLr9tu0FfMnbPjtFSZbfrtFwQwNU9Yd+5Km
8EL2UVLPsuybYvNDgvGuh+PWBuODAAT/0K6jmmooQ8Kjdnx6U7MlLZrrbbvRJbEXCJUE0AE5fmqT
rZRYsyX067koriJwfnAMb+S+WNoEyLwOvgc0hgbtxqdk6+DAlitq3Sa3gLSLG5EmSw7zIXJD+7nq
S0VvXKDaB6As/V1A/PDaz/oLPtMC6O2iVyNRwXCb87u15JBfpirqrstRxe82oHb3hbjwFlIf+9LF
yzKdGDT3pC5ZlF8IHXVxLEM5lNeSFaoBj0u2agHf3RTlJnO4sudyqWRCh7sxAN9/8cGU415noZs1
vMMLiJ5o1ZE7D2SS98lKgsd8KOEEzFbNxgMrlX7ibbdIOANGzy6yE2PXBHpIIUKkNApO+WLM9uSL
QVt22kuPsIG/YexHgbs2ulZcC/Tkuq+jHJVLnUpLl1ugJdzUiY3aTy7fRl+PYZ/dQK5H4SSIUCJe
ZjTi82vaofvTWEe0mtMMhVM7QFZ0tcxZfp3GazjwT1viabxUfp3C0l7HWOzCc0HACJwmuBZ1wxaT
2ucyaAUct3HblxrWO9r2og5IuT53CVQzVcxI/zj6KNhOLkNXWcO9G4c3ruTrUMcaOP5t3mM5bSCQ
25oRyNY1j2E6yKJcXM+BXw2/732QlVuC2z+Eq2yA00ixq7RUnMr7eSa8mBuf8ayPAbCbEfOhAL1Z
28jH8kAi27Mb2IthFpEDYN56m9dpqBLpQfzklouroSPpeGhBFN6KDjBpw9duvUpaeOYaWOZYDkiM
6+gsWq1AR8LQ7KvYgf3O5ni+C9JyzWvJKQzyOREJoDhgdq+RCvT3pURpkmjl4xNcEVFyaBcWW3jT
s5UFYw1uHlI0V+Use/IBGXMUZrbwXV9jJZ3xC2MYdEgwxiI0FdmBqV5VaTtFa3kQMo9ydlDxOqbp
bRQsmX0BmSvpFZ8K8qVdlvdtY+1Ly9R7W6qUV2gT5LODtuMAe7s+hdg8QiwSmQb9lW+X3sf9HUxA
9gg/S1mrSW2qyiHTVJWUqXzWQ581WsPwZIuOYH1dZvltbul2zMcezFW7Uni0sa/U0Wrc1GzYbMhD
aVjynENApJtuAdaD8YABU0EP575HoxKPahpMcTB53t6YcRif7WTm9mDXdoE3aJBtXgVyLc9y5FMT
D1N/FBNNnwcRRodyZuNF0DS4jcVKLrECaTm2BuR1ibaoiWOKFxDY3J62NY77CklavWzCcpnMQUXw
vkA/6Oaz0o5WpXHhWk+i5TXJzKKqMpIU7gEIIu3ZZLi4gwfI/bxR3X1HvEE/nTj4tUZjUrpq80Lf
YZfH5t9lsMF2HPUFToE+YdfpjhYOu9oOir3yro3egbytR4h2ytMYlvKYq5w/BDzUMOtk7HM4yJee
QwnWonE75jHlbzC9z2OVJuP4Bj+tvrZxAgsZ1Ssv6g7g6DVVMS66DYFwd+tSo9lN7jnakuvFRd03
wZL8XcCD+1lEibuB6RwCBTWN5wSQ8SvA91jsa9qqqgQW3duM0gR1KxbHfRCSb0TszbAf5L5rr7H5
Oi5F0B36rAMRCjB5zM5DOnRjbXS3zuCathFgYe54VCc91pEqCzqe3vbKxF8ZY7Oo4h7nUPE+Z0Ut
8L014C+MCeZVepaZjfNmZhByatRaor2Wapz/UOjaWC1UkoTv2HidrsoA3rKrYBZZMyseXHVTGr/s
uoFjtC3CVp0P1H2arvyrXQqF7QGd53G0FGqokabJDag7fVEeopJKtyhpblZj1Vc44teuNoAZl6pb
+vXbPHvMFUxK9GlWAcX8voC1Wiowcsth4EtyDZAaFmfXrRuKechGf+BVVQs9ypzNF+LRv1UBypG5
6ekEN3YwSWh+w21JX2fT92+5WlZ4+xPTIHdkCu+sy6NnsGtFCVUQargqmx3rTw5F1TVWv8Ed1okx
jlKuROkJFUcw3iXMRUFt6a7E80iaUAetFjgMoEjBIKoJk4wTsRzbJQOVIkXNBYo0fdjb2KWmfupi
1NRIOtg+D8YO4j4eI2cadBVUYElD1sqmah3ZtvenIIz5QO4zm8C8K6KpS770kI0GQ70ExcrpEYSZ
WMNbwcYMJnh02ytRld2YNLbOseGmvmHgr4q+slBzE98Mi6dSXHwBi11YG+RGRHDYLUCHkGsCmXdp
j9qqqfvctoKMbeMwVUCjwI2TDLpa1mnM5mOLWm04W2YDGPkmOMrTA4P+SQ6HdALX9kzDGNzLSUEo
NQ+N9iQI+QO3SuA5kAByKcSQWAsOYIHMHZf/QwZlHuI+Gj74plRsTT+nYJnY8wdYG6idcJj7codG
44iu6oL4qp26h15g50EwD7f8O1x+4ZqdoKveMN+mCBkHb1Y5FsCQWQDoCtDZUu4ybBFYjudXywAo
FDczCsr1LuRl6Elt4aafxGkDu4WnhS2Pj4jYQCzNIpu0n60fLonF5W1VN0JlYZAMYxJJn5MZFs7s
gKAA1iXXobWTH6FD6mbUOOgd2umoVMGxHsNg38Dj397GEHOhdFclVkxfdiiiCnLq5lx6r4DCLkBS
uxqSKts7cmiHlSB4RzkobkpgB8NY3Gwo/YoDDfqMggVbaKlsFZGpJIfcbwk5gfeTr6qw/UsAdc1c
xSMywStiMXcOUJvI7+EgUGVB/c60OIyZKVmzaOhU9vCTCeTjhoCCnyr767JrlweApcsVcODuZgxp
Uos4s7c88l4eVCIh1lpKEMEq6J85IgLy84QSLq+SQXlSrYMTw0nPIVSMa6Ec4k/CRXxH0gsVWFqJ
pFWGfdQ2c7L5J9MFbkWBEPQHVKDoEClXaXrSGZllQ2Wxfg02unpVRa2boqdCdCJtHN4i900jzUVX
hi9oDYYtWNCNaB6xA8oJba4sS8XyvQ3WHXFBRR0P9SZYe4RPa6HBUdqogDgnnsqhpiEZxwPxobmK
zJi/9UtPImS70LgdawCKXYoONffmThZZaJs4TO38GdIHyCYqraCyq6HpmBYUSFEMXRHArbsWnbes
yIQ6/HYF4bZWLoFlNRdZfx20ZoSU3aYwV0BbpySkG7FHhEkxpCUoqWBmJ/gW8GDytQ2qBNq6q0n1
E68tALOvGwQLGBu0fLRBOOI6NwW7rVofPB52Q0palAcObcWPAOIlgIdctTcBlmHzjubSsUdkgOi9
6kri7goVTHatSY4oEiyRiT8lC+FPo0voLWSS7fdWR7jzhdtWyNWoBTKybd1aqS50L8Wa2gen4QC/
U7CxgR3O5YjVNIcbehVp+RQBPsybko/uHAG06BoHbcwfLiHwEabCkKuBICNocjp9nmg7Hud4CD9n
2kRVmUOHyHS/QaFvNl/BcuTv4KmEVTa2BpkrVT9AIF92S7mc20xDnWYGGLOrljrESrkSDnCn0Q3X
ash9fARDBJ4VvvrONO2SLFh6A/gdumpWOeSFSWsQxdMO3twmVtmbNo6QdhKmrcqPEEKoT27NZ6iO
5wFXCTVA/k40K9pKogC/n4K94jVIdx0q1NS+qzJBS8hRkGzBGmzoHMorwCUPmwQCUG2ZUtlBLBDY
NUkou8M2rfhMm0JOB9mIVM2SqH85w4ZDTM1auzn1bzlWi+WyIohDNf20FE8m1bPF4dJ0QkPQAQWS
8Xib9DS+FKwXOWRC1MtKwzx+CQIWf/V9J67XQJkHaPV4DQ1Y/AWuGDuAZ8hLX3ep4brOHel8Y53n
yKPSxUwPlnVFj/VXJ/2FR7FPj3Pm0teAMrXeAblCSBKEHNJXvZLRW1dC8VBJCDHuRihMwkPuUo+m
oIzhaphomMqDjDj7JNJVuxr7Jqo61OcNS/RU7Pctu3eJAwydxCO9K3qZfJ6gsmirxfZviZHjZ43E
kgqxo8AeoaiEUKpdMOR7/dYiwatFbbUGdYDK41Zb2HsMcJf3obXBWXNM6kZ3Ir+f7Txez+kEr4fO
xQ1wgfwqoGHxCsS4yzEM2uyrircEKUOheVq0j88C792Ma74Ubq/WQgnpzACIJzemuDIJG7JmKwMU
TrIr19OQxkv/BLds12iAW43GUCf1lKT2gPIlugx+ZNAGuugzo379XNI5qpSxIayTyKyRRU//BVlx
2JCUzC8Fyv1TRGj0dYQC/TOi0HyKIAPcOEj+P8NzU9yuIPlPapkx6wr7BQLl+UHZ0NOqmMcwwjzY
Hso2EKhoIiJP2A/0gDbDJE2RQ5yCT9+4KdZ/cIAdTbGiUZmQHrdVK4vG16DoyTNnCZE1Aap/VmqI
QIVBaSmS5Ju3QP/1QSjgQforNighlwYcOFxMn9HRjlI9aWJGkt7PnE1Y5Q3eIAZtkp7gf4ZIYPVc
TuAaQDiO98RDSuNPLoZXI26SMVxndg7tHiF2hpDbzy+0W136LR3IKK74WMgZ0Q9Eh/OeK5ESp7F4
CahZwGlBH8HLqMuQADVP0YaysQg9csNEpsP1bP0KFLPK4jU9EjK44j0bEFUwV5MS/dpjHUtZmDao
86BTaAKftS0ELQQaK8iR96Sd4+rhhcakgYydpJCCMjX+CKfA56YBoQmh3sEo5wUDY9m1Amoh1dJd
RI4xOIEGaXm7hdPjkhQzWpguWTOtX8fC0YU3IGIL9H2wDHUrv+N8NHZsjEPYenQIVWLN9NWKbYl8
hW9Rna/dSFCSVZtiWBkQsICuuKyBWO9XQrI2LPsTa9cln/6wQbvFadXRQuDvoIXPs/USzAYN84V7
Q/usXhEqky/Hf6DnfjeIgPyDgbqEVxYkJ2R6ED78Ts4NIXoOvqryW8jhIvnFeseZSEE/6US2UHu6
YhlkHUqi47zKdQ8jUtWDRzH1nAxr/sJ/El1/f16/s8s4rRw8PeyqiEAFeQiu6PfT6lIPa1Lb5d/F
qHaiRX4IP6QoewzEYARd9g9E5e+c/H5E2LhxN3bvMCjfn+mLf9JkADQs5hB+iR/y44jLh6omSQcN
at7kjFiI4JZwDWD56DjIyo9H8X9pDv+Q3YnwnN2W9N9agP/I7fn/Zg7vORC/Pvnv9J4cIZ0QBsAy
F6UxTCr40l/pPQViwVNY0eHR+hn18Kf4HoR0AsvBky/Q0O0imPi/Ux3weh68QhkvdkEKA9gwzJP/
TaoD3iaHMfsnHny30EFUQCAmi+B3+A9jX+vhJRp4y85G5vYyoqJErmOszAU2GdL0ZAYrV/JNPiUg
AL1sAd0ABEODHLkriAACAFjUIjgMcvJnBJIFIK/68rUrZqwiO7gEDKscL+OawomaSfAgq2Dp2dAt
10fLLd3qNCAuq8oihf6PQEzZLCWyIlMFV+VEyfVQgPeutG81dM1F+xINpqTVkmqK1E/+uXTuNTI9
RfYONf5lmxewJ673x24JwgZwpH2ESi66Rup4hw1vMO4woylaEK5HpydYyLobfCRSjQ73nnQMHjuq
uGkYrAlXOpnG2835Ac1vEv6xab1ceBL6T1T55Oi1YQ9xCUSqKoHTI9hyEBASyKxrIGrs4TdNFyTx
OC+fWwZRTwyGowb23TV5OEUX7DcvoxjTCu7E5bYg/lgs/VwDeBhRc44LgPOOzM8C2r8HOkbJIyVJ
iABDaO2iI/IwcMU9Qtea0tKywiJMDjFoIbD9U9/gnEWTGGx4aAhlhX47x+6Z/AHWSl1FHbvJCVDQ
yLL7toDWvIlBmvQN4i3jmqSOVANCPsnNHEBLXZkhm6si29CNyvmqdMP8QuA7QKprt0WHYImhv+M+
QfFohhTPI7U3WxFfzTx8Q1ZN2lhcy0HQ+ZUOPrwunX7xAq106cPhHSSFv46YyivpC9akAqlu0Zw2
8GK3T4YMybBTQD0cAnK66wcmcat7mJQqBR/SfQu89gH+DdoELF/eKLS6j3Bn8EPaggbzm/oxQ13v
q8Fv2YFOXfuwOW6u1xIwEyifOimi9QaOYgpKLKONHQL6COLmM9otBBvNuTizTNP24mbkSj5CgTdO
X3TbmvfQTfZfHQcJl0mVXng7Jc8iI7yBmcPepMZMGVZliVvm4Ia/tXH47lZi7wIVB4fYhT9gXn3P
nRsNVLjDdF44sZDMJuG97/MIaI/2xVvRMvtpg3QBdSTtD9lEewtu31p5FRKYcI80G4cemnbn3lm7
IVUzQkOnDiYA5oIuTkfVhqcM7f4sD8gnWMLHZdzgWYWR9QbYE5xea+Tp46LiB5dGb7BAvCE8stII
jThocF7qqkRYYlmTnE36tIAzQzhVnP2R0uJTS9UPMKEUrB8Yg4MGxXqV9stS3LMeGNNQImOSsyy+
arHmPOEb2ipPDLszU3eBydidwYxKg8G893ZAVVx8a0qztYhRXHULRlO9yS5Q9knPcI/DfXzkgaUP
UNJCVzUJBaooQSLSkq2IoipPniTsLFDmTI8xuDR5ZWkEQXBhPb+IBMmgh86oAdYyhFHemhR5VXky
sjOTNDpManZVlgdBE6ms+INoiYp53i5DmCMiczbsJIoeJFoWB0fE2AJuDL07ohXdaeJefF4hFEa4
4eQuRZcjKXKWlaI+ghzDEFEJzdNHvOdIHBCRi+RGSG/qAtm7NdjS6ZqLBDyLtaBWiUEmL1j8W7ek
DncA2aWfpj5Mz+lc6NsVVeuraxtm+4sNRdvAHQoCvGvHAur8REIreMnQHMTwPjQjdDHndaPbAYJw
denTcLyNegBGVUqCVVfTCNanSW2a5GeRLQVWKj09QkibfCrSgtUZvIINSyOgzl5t0LgH/8XemS1H
rWRr+InUoXm4PFWlGjyUjW0M5kZhbNA8pqRU6unPl8A+Dd7dEH2uO6J3R4BNlZRKrVzDPyQt7KGq
LJ/WIpo27hJIFIAtlCqH+VNV0rnK5ilbNoiBMWLXqlfLOp+rNVVf6TYg2TUHwT7zUpASQd5NhyUR
L7CqSeXRHS03md9Yu9Y2p1NSK8YtbTJc0Uv/xMHi7+VYzcdm7RkMVElLZ22kzeVv6zofX+yG0yZG
z1Zc0SSK9nNq3aeBHx5hN5uXOaT47dCExaEKDGad63AUXQhPgAM2bgLGcfBy5qM9NObJhO+B8meZ
nXzpLjEqE+Yl3V5ENfTsUXSmfTUFVnS5NEEeU/PcJf6qtoFIg4PsIhHSpsq/TrmaWho/oUtJS+yV
FiUkELT+1DPCWNF3K2F+Lc7tYLUIIy222nq8oteAS/Iziq104KuOU3Yto50H7uFCjX2yl1N/udTM
4U0aFq/ojcCXrDsZF1XVXY2Ok27Wyc1Owxp9DqOxPqXe8NpH6RRPpfxc14h9mpay4mniuLGG7ISA
dHqcZOXs6iQ8z1ZyB57EOdMQQEp4mr131PT1fjDEOVXF3QRq/J3MituFdb1IFs/mbazOaVCv+8Uv
kZpbmPibG38W/t5bxbCDFpE2MJkmQE/uot67pVIbObGud3QHU/9iLeA1XSthpm1sc3IOGztfnG4z
mgxBso0rW4RP/SZcTdSro269r3MzMj7CrV3ULseacN3RfbC39AibgLqztKqKriZIf3XsrfS+LNug
2IEhIJURZeXCfbEYzLaeBSqjoELSU/P6i2qhkCOrsvb02G0j26FSun5wumn5UFNMXgRjYV1OTMQO
vTLkyEQIeuLWUiUgNVQoCP0VauTLnI1gTUyapjURMywN/1kVYbEDIlhczAxr0Qq1g/ouXKf8Ajos
MsaOF6MdL/fKRhGwtyfjIEbp3QoV9nsZ9tbeGeDJMSAlvCLwwgKhx7fsMzNNH8GIgXcqagRRuxL5
16h2oIAPqzvvzNWb0ICYLLnhdIOA0rqdczl06CrGoz10WktXTShBc3KZe09wtm1ClYXFVgRTvlnL
KrtQwmrS3RqKeTqZmZouq6w0Tkbf+yR+CRo0NMXc6AaejY/wxrj2+b70+oghb7QyhIbmtSsZTT8J
2E7WbinM4l3I2OWuiApJIulTVLdW5B1Eniz7ITT942plNPr7EvjlxlRDwJBjUOMHmJDRLhGRdQUt
tvY2FQ//4+rk7t4X3gEGxURff6Xjvgkb0DY9Gixb0TrzMaU9PMN4gYDpQG8Ck+EXwDOMoK+2tW+H
Jzd3zQ+gLopt2plJtk0nJyyBS7loJIpyNLf5MI4fCd5r7LBIl20EcyUoGXEjgF/DSJ0S+C1Q7ZZN
BA42luNUKOhGHt3r0Wc649I9v2kYGyGcW2ZTPHrZdedJNERkPV7JKfBOaIR14FXgHrwT1TCVMQjl
6oDK8BCDcHQuQsr2eVc1rnpdQFV9isi539vKDy4Tl+7RNgcpcSVMUrMds8Q0umbS5NATDj6OtSM+
qITujZ967r4y1nRL38I8DbZah60oCv/J6dxZbkXYoQRBI5azxI6u0YRSX2wgA9sRLusz8TRHN9iw
YtW7/kfo2UJty6EOkr1BnzLcjeZqozVRD3tQhM7dBHw19nx6960Kyrh08+gQLfUUg6udL6FCy7MS
qbyjTh/A0sgFOi5gQjC02TPD8KVnANEC88vb0d90VjfEvT2P27pd8o2TjH1s+Jm/txG2f7Ube7lC
MGI9wyHv7juJgtKWeF58bUdLPESNCXzQMqsUAFcRXbQqTS4Q2DIvTBA+EH69/tLsU/+ds45yK82u
Pdl0V2JDI9qtwO1i1QQWub/px56XTNs2GDPwW1Xd7KXfeYcCkN5pMcnFu6iSD+1QOXvDHOIRLNVN
ng4IhxT1fIayY18SJOYdLyAvSzADwJuJfOiE5NvM6DtwA4UfK9dCJ7WcVb9poUWTMbjFZZeTo0BI
6EmgxuolK30P9VLmwHHeT/7XeWzlq18vDG27KlquZ9tenL2ks/rf+v+79OIf6n/LRBf3N+X//1TP
n5//aU6pC//v/+RH3R+6/0AOFwEQHxqCRQ+PFtZfdT8CvDhv4Esd2gBnwPP/n5Sjg9YvyAcsO4ii
PmBd+kGcE9q3w8FsD2E/7HfoJmDy8h/6dryp+vkUzT+xENHRCPi3nazC6mxXOK5xjAzDLTgQ1Hqc
Ilc8/LQmt9/bCD+rA79tLuivQYKYJgbNK1Tv3jTMVguoKWA+4whhxXpAOYERxmSGN7VEhesPrTLd
E/y5kcF3oUaFyB8SXJAHtAnbzwwengUs3dlJjspqoxvTH+ZrOouAP1dzue38mur/9zfnWH+/PTyp
fMsz0XnBn0r7if78lUspvN4KhuSYK8rETdK34xWA1BS4HxA7j2GDjB5N2DT23kTJHKRHRZQ9+GBI
mkPvpdPWm2dXYs/Q0JAv8uEYtYuRAxIezM8NxAugayI6MOuKDnJFyrb2lY1w8tJcMOSo31UlYlkV
esTvrdFvLpCo6vYo5+XnBKXYs5siyLZz0iY7qJ4RRJ4KhEBGUb+z4YF+AeC9PmalOzwGXXptTiqP
ZVA12wnw4HG1nfIaB2g/3GaFM72zxVR/Raa5vVkdWby3zRynADOp9mj1NwyH6nk7tY1E6z9BWWvt
7UM4m7pSUzLmfO821eiIy8Aa2zMjTKixjAOeidDGsfI1PGkw5LGn9k2pLaLEpx1tty8iRLrTX+sF
qOuaTRuzl8zQhtDdm8IenvLSiGS5WzJyBoagSqZSPEWe7SlxlTVdsQ+agFmtTNjnWzNDvJDcpW4+
T0PQPRWoLHwootK+i+h4ZxwDInotkGsuNtCL8WepbdWWMB9y0pQ5ZFIEoSv7XGZViMR+41Y3tARC
8IN0+a8CpEkuFYiFx1DpAjvJBwBPGnhcrKnYuEBubiD63mVLbm6TpVB3GSzaWFjm8IREzrxvKe/o
/viGh3uMX78OdZ0dsiZ7UUPR7VLShMs0CsHjW6uX1bFgcbImqa77ql4/IHVovHOQ1rsyV+iwG7FY
JWit2TR2ZV4k5sZo4X36uXdKEM6hc96I2FF5eWUW6fSaCn/8XFqqqOI1Xf0mNsY8umAJaIEl/ks/
VpQxcjg3lQkcI6heTWehXC7dy8QYaTPgPxMJ5kl90lUHowuZYIARY5AmG8j3rrlFZsTfBN14WRiD
C4pkTKGFmWHxDAMt4ZeDT04yOTsgKgqkrd/fJbKyr/xM3HqLlNYmDAOXrc3bQ+0xc3i6UCus+ctS
B9TjgzFeI6q0fh6RiN3yZL3PHbjsGwaL0M7WcbzrkQDZwnO4g2Kcx5O3fjSmwTnba2bHpETibATr
GsvIl/dNE03b1IrmPb3Pd42sPwRO0trHHGza7G5G8ILqpfFz8hZUrhmz+BOklWqjws5GxRxgAclv
XXoxTAtVblXV++tVSDNyOVWRie7oNiM3NjeJwWDlsRQSWQIITpOQ1HBG2+8mNYviwUU8IB2rDcTo
cJYPgRqzOLJEoPMZsBhbI4FetvF6k67pGDbNQc5wgT4uhotMC5xFG+RWKFHwzytDUbwWIu9dmqcj
nP1SrundXHpa0KXL5/Ts9wBaSTyGRt6mIL9CVMv9XmSXUWLMgMWh63tPdgceGF4bfgvkuyit248F
pHBvD/LJC16DBdATNAQUR5ASR4RyuC9ruEsMIiNRPhleV95Hc50fBlM3Yds68I6zOVaPQaIMzZK2
KXSoEJ0LkkXsLuQ6Ix/vGVl08ChwL6AE9VfWsnhHuzbMgIpPMXWu18h6sLMWwwzR678OEj+5V2qS
Lz7OEOGmwe1pDwbUObUVDJrN5AIfKqfKPXXCbC4YDkbxWE9rs637BKQJILb2sndd0KrBHFh7bKPa
XTXk4JYQHt82wkSiHGYHc+AkiT6BHK63/Wg096tAamnjNcbEMH6W9bvFcbsvLpOkKy4kT/clhHTw
bVG97tCcqLJ4QKLsBOo/uqm83H+ualJqlFtmBM9EUL8zZBmQcaJn0WzRceNnnjHWX0FjV4+OOS63
FT5aKxDwGkX1OoNfIUgj6Lq0JT4h6Lvuvh11/50C/SEL9HDL+ykp+NsQaPuMVDMguhwa5z8Vvb//
qx+JIFOVf1gOAxZT69t6occH/kgELdv9h2t6phYso+eJeNf/JYLawM2CYRhC8kSd+VuO+FciiBC4
wwfSgcInIvgPDdzeqIx+Y7AiVsc0GK8RcidX5zg/TRhHJKK6fpqWM1U0Gr8SnMamdRDk2ZaBnN9x
JKmLYpmbMjbNcnwaW3d+X7qCek1ETf/hp9X7F/mi9eu889vVuMhW60mryfzXf5NR8YJ2ZZRNM+5v
jXVOy7VJNlPQAjddKHmizSzd6SmYO5KkoQ7HfgvlnlIX+Z7AJd0KmtdoHM0bPiMDdlVV1nuKutA6
KN9LvlioBy3f6yN8RP61/4X9hrX6jQGM/hq0cSIdOe4bBrCbA5xF3mI8o4+Vpjsfla/3swumYT8G
iuHOrBaroGtFPFoD2h8bVZrOoQYlYgFYbsfXbBHC2tLr9nYQJfBfGOuMozYYvBLhnLbIbssJ3gPw
O8HcyIweRdZfogjmLfS0Df86H7K5Pvz+Ofz9MTDpNvHLw6bOIj3VN/3TpgiUAbyuq8QZGdzosU1D
y2Y0Z7M1Olz8buUyRPddYlUff/+1b/Jp2M1MIaHwo6lMgUOF9OvXAsVO3U6kzZnen3VG72g6Qy9F
QSrJHn//Tbrw+KlY+PZNkWkzWg+Zvgbhm33W0VhZe5gfZ8iE7jOCd0N1SMZQ2Rv6EbHZI8WzZc6H
GRg0MVn/adO8Jf/r0s+0Peo5qjyiw5uvh26dM9QnUQ/60kM4efKey0pfAyJcIgaeRhfZ5NEfZNVL
qGI0NL+Ab0U/DX8gPKtAqGJEVsA9KeB/vneGziaDCmngdMbc7UwDUszWgyA2HHFzXac/VD5vCx9N
QweYYFuQwm3I4a6Wkvhpf5j+5DW0Roxra0rqZ/plIt1YRjk27sZRaNNeyCwvPyO5BBNw7ZGmAXKS
bwHJBV9Hsq12q7I0YDRZzF/ywQleZ6/LgovfP2IUC94+ZMbtbCKfTiGjbS94UxH6Q5ibA+TI68JF
xSKiZRVl60Gr9UX7kfwNOZWemRjjngnN9ywAVt0cqCy6AyMsdIKrvr7r8CZYsPqS6QdZ1O1JCWA/
ndd372FxhbsEvRUqn4JZEFhegHtJIZqz7AwBzA9EWEo2yZRkJRna2nNWH2H7VHd2kd6msLeWTTUF
/XlM+oeRzMbZ+TP+iFaubGKDO63rxpRhcVVlXvhE79W9yPzQuloB50QULBkYK/Z8fjLCAeieVPTF
LekZu7VYXjoBU25C7AVcYz0GpBX9dELr3n7AxUSiQxgYFi3frEw+R8gzArBveuPTVMPy7DqmR6gZ
dSerj6rXfO583nunLu/zKFmCzQyy6QLjkWmrWAewZnZ0A5tliUFU9XvLWiyMIr0Ao7NZImW3ne0s
iWvhDGD2o5ssgca4Q5RnPHLU2HKLJBfmYWNQfVxqM7u0h6i798BLH6aoMGzkXur1OfTbIRbmgjnk
XIbp3gDy9QzxQ36FoN95OPaN5oSbpj2n+2UsWl4OKWOVzlO4H9ok21F+1seGX6UF7Q4k7jP8zk1B
N9QAtSvJHVtvWTfuWCVbh5SuBk5cxqmL2MU76VjuLhdMPejroaG2d0aJ6dDiBMuVD7y1SpDo6Me6
3sAVgor1miWZba9PQhqLhrZGA6G8fbFVXYzOANKecZ95HssRxjvQ6X49QO4fE1jSOYlcYVftPZNH
58RM3Zm2E88ggS5k4hgJcD9EMzBJOA+poGUfM4dIze1QjVZyk1EQwHstVSDxE1qqaLzyxeiwoyTw
ASHx/POMvW9kRXIz8+r46bYPOypqyylFvW+qfIg2QMIABMcL3Bmy3IhW/UYlKAwhhZCgP5ZF6NLv
ZRVUVKEJWcHea9J63YarR8Rs7BLOaQ0qpIJMq1JxC1Yb5Z42zcOvxjTjSrgzW3uEGh5O4dmj2Zxc
NE4wBl6xbRbRr+ooTKIbVKo0CxBfEvPa7yOABfleVX6tjqYQmCV6NvDUbbB4qjoMSC8aQEFc+4PR
1avFeMUv8eQra9O4gbxjwNUdm+ZDgelmfXIG2qlxmY3+HQ6YDtRPgN7WZSYzQdEfZHY2HnBQ7Zp7
DmPnAtydXe6njiuI2xFQRAxkYGWwXKhOXtdMT5LY4FUZ0A2wpovB8bxqh51ROmkDRB5nHgjykwZn
jvULPY/Ih90zwnwCXZP1J8vMXQYWgLxxJmXSs8vbPNmtU1KC2ZRDF6FSKQt36yAttDJTLFbjkq4L
bfIugd/K8DToYgtp/faU5ZZM4zJyM0Sv+T3aGNTAbJ8UyZVF5npwuuTGpwE0qUIPjffIPmPqmCPl
EM6u4TyoStrT2e8iBfEe1OW1NzUcSSkde/4BcyZWC8lQq3mCp9NkFz0yisteSG/NL1EtHh9c0B7P
3pIA1w+xXnWQT0OFIRb+mnPx6A6gVuEg17wFuBjnSGY+VRT4NmPRYr4HVCg/d0PmwNuRaRKHeIDA
IMT7y9l7VYtoajPM1hlmlOO+E6NnPVgj/JeN9NFl3Y5ITS7xbNdFfhwgmEH0xMnJvsmNIHpszF5v
zqLoxSGoBJ2FRbljuKWfxLPJZMOFtaAbrEtOsOgR6Ce7uyZKDrvQipb2NII4sm8L5jTlnR3iUnha
3EJO1+My6uQzU8utx9xviVtZ89VtuzLzXux6XA9mGeib15cuiU9cF7Dns+s13MXUo6+2ycq2XLdR
OfPqdFVa5u8aFEWh9E1kBSk/I6baY5Pd9JarQOI6XWbyuKnCp+sag1Cxyc2ph8SGupMTq5l5Ik+d
l2nLHRFAoPDoPHls6kdIPdEFOj45ZlmQHdgXcCOfZQNDZbMMtKWccTHFZUqaW1y2Heoy9yGnxUE0
pnVmpNw/uWhj4NDlZrl90YZpNF1iAgCiWg1BD/UO+aBDZ7OsmliqXsqq9G6XSUA66PEQKT9Iv07F
ETJf/RXRQR1D8r7COgsnBCfO0UoQezq10QfDTOp9LbuUvp5LmFODzO6YDIlLGFOFx3B8sFFDqzyX
4yizo8ehMOY0ruyG1wRglxOd3Ka1+i81AVlhNc2WiuFhs0cKD/oPU9t1jjlkZH9pDZONVVdUjTMn
rcMUEjBE8WmIELkwFGn6xRqNg/XKkFwJrIasYIbTjf1vvNSWpupLNGtOHY9Fbg3gxIj7zvN4vagA
qstMZzIMxNGtgdweV6klOGBLivXQVTh4XTf+4l4ZI3SSOOuber5MUafNtqEn6uyBTES8mqiroMMR
5GLelJnQQ1Q5hz2ngOrvK+in+UerXZ1w3gBBK9X7bnSMiA+Dnh5naAOnF0bSyc9ZauJAVgVYJp+w
17PeLcJI1sMAwzOPc0bTMJbssXBul7JavXPtd5pGig2yf+1aGfoYiuxGxBLWK4IxYZNrvltQEzuE
qGJrcZZhN1c0KA4rQzku1V3SYKcSKDLbpAMi9wFgv/VQZAN7jZMuemSv1+K2iRq8Zya7i9BErDPo
t8v0lKrBM2ykuq3qzoNnKncS5R0XIYAqnO96psLw5VJ2dMyYjKdJ4aCWq9wZS3qxQ5c5t3CmK/+E
AjVsqHxZjPS6HIxO7moB+WxDNjaN11VFq3wzoDK5F1mIB59kpndi2sl7rxjO5CAKs+D6W1b6307K
HzoplqmNC/49nJZ5GjL9P3dRvv+Lv7oodoQzmk0lTXmIRp0eWH3vokDiwc8SrGxEPUURDh72Z2M0
8K3Ic0H3cTxLO6j8aKJ42jPNBGLOoUWrAWDuf4Ki1Y6eP5WT+nIohgA8Eae4TyC1v9ZDgC9VXSMd
9SUz1674Slc+ccydlNhuQcIdC1s9FmjMjnuhnAqWiUDj7WVJqg4l5NYDjbXvDAbugD0Q6ChBzyUA
EzZhVWbL+8GsMZsBStP5qw8WHzK2sZ0dsnBctasJLh8U54mzjuK6g96Wmp0h32fjRABAkinF/sSF
QAgNcp1MLzw4IoWeC2qn0IqWlVyMMNk3M6ot+VaJLMGG5acH+a+aOr9Wu9iFoCynW0z85+mK7M3q
tOjAELpX7wuivTPYS3jkUI6gATkMmaIUagzSQlbe1F97f8jVA9YC2uHGpufM/TTkNcv731/St67M
P+t/Lgl8jeUF1Iwe+OroLcEgKOwFXf4hfbVA2JXXnQvr4mJ1dTQ8ZPhpo5JRow4Gwg2tgnACTYn3
LgUDYIHyGfkJ7TwRTJ5RXDAWEWYWr0m6aofmhUcRj+OaMVsb8J8GSraWONWta2nxazUzVq9H30HA
Q/9DVf5rJ8rldNd7MGJ27FmRz7vw6yZMspL8DpvOL6aEgnIPDdxo72owc+vt71dPV/c/LR5fBELJ
haLhcSwz5dbP+6fqX9GtjlZ/SV51/Y2MQlclpYuWsckbzhlbuDdStNp3jq5bhdNEh3jjfMfMAgOL
31/Jrw0jfcuOp1kiqGPpOv+tZJwFuJe6qPBfZxEO/tnrVEF5PlBKB84Fk63V+5ONm96rv947wYSe
LMNzzHP/5rVg501VYtBuvy5WCjz7C4VIkGWnpJvYC+CD9W1Xyp8wavn9rb7pueh7jfBepFFM24go
Z75Z9QIXgRKltvoV9GMWmMdElcHXCnWOHm1kJOrT7maJ1sTE3zUfGgSqvTnDMakQQYdFRV0RORIU
cZI6egcGKIB4nM2NXV2VczqECkCg69bD8fcX/bctSXcpJPA6AVwG9syba8bs3AC9HTgv1dQPeAH0
iv4UPg/hquXl/9PvYuP7+n926HFS6G7QT7sSWXyU6IpSvEBJmkLAloFOFhLbyNkSv/+qv20CD21S
vARR97FM+qNvApoVUTthudS8NGocWFzE6UucnugvY3TQ1n7rwEOmt/sn4xzr7+up3ZaZuqNH69pY
s/16j4mB30ZHbvSZSt6yqRrg4U7wjsMuoyNoORU9EUDbbhk8I5CFGNCuHwYaKlssMOz5IUcfnQoC
I5Z1xJPTKqK90/i2uvRq5f7ZyfwNtwR4iQXF4duDj9AYBx/z6+V6qeyGGrf0z1mIJLePzpUa11uB
5g7PZ1VMROdDJMgOz9go5OwP0UCvY1rrK0WwjEo3VS88y7r46mOIyCfkiatF12eL3uHX7wEYHTyi
i7cgHflRpBHsSI3ULHnosCkET0dbSnIMN44180SAfOsQbQhcHtXOpk8SvqMRNS5Pq9IpBGIOa8Ja
ABTVEg7mmmtVdNvtPXZsnyEtAZjELeovvpys3NqARBTrLRs68j42ecMbN+BtxDVaXRE1UO7heH+E
DtoVTTz5C45o6+gE88M8aGMgUfA3KOkjXsGSZJnf8szsbEHHAjkjmqiKBnSnJR2Z7GsfsdYsCjjp
ChAgQnFCFja/6Vu5VvPL0USu/YM3L9n4boRczWGmetybR+RA3AJ/oSKN+Oq/1MAdqb/NSFXnnx20
UfqnPswh8Sfu3OfXlduEsCstsTSXGVTF6WJCRIa9tCBYw9Jha4y/UjgL7TqEXac+MxEQtgkiXQjM
xEaxpOnQOP9xA7gSf7MADGD8FTvTTLSfhWc2bD+xpDpg/hCbp3TxUaXMg46O2VZoo4y/PqPvemOI
nRxJOYokGwX5ZeNkq8caTE6ufX2WLiMQK4ZauMN+X1W3LCUr54UAYYejlID5LhpAl1jHWBmit3Xs
GAFZm+oSLVrZqaDn9ghderu00cip5dAOZdMUiV/Ud83otcDZCwfAEFBFrwBAvpkRfWTXpGjn88yc
xeQDIRFaSbCnNVKGzoVBC1y99BSCrGG7zAXf7xHvreQ+rNCWBbEcTGElTwnYDS0bvzY6dyuorfiZ
8skWuYki6ny8I3B7aDAYQT+MKw7smSgQD6sDqipu7UTv38HpXf7EPL935osIOj2f0qqWBuZuwieW
PxnpGBCNkdgYuSTF3fOXcir0tbgRHF5/6yMFpF7AJaMFvXNWyJHHGawXl1fUeajztmQ2y/wsNGny
Yz65/GEbOUqzdQs30mvcIxRVfJ0Wqb291jDQe64iBXSPxbjgloNciK+3qE6t54cubPj/3gorXuCg
GIkNpI4rWYYrc95zCvJVBw/dNXkuekc7ZGX4+PChA7NUnoQnyBth1neWMz8EYDVYhawNOqGOM92N
or7WYg18YD8IGpVbEDqT3tVOzhxjx/hxxb1yCSsY57vCfMCtOI/mHRS6QEemrMpoQvsm0BNg7h1T
PrzTXYhm2UojI53Nbr31FEJZ9jYUDDjdOKoBgOBD8M2UzPdw7h42GeCH3tz6CNvlN7gD5Qn0+WLS
T7jJsda0oPMGYjZOuTCrXNGc6eHhbZdKCEOisiQCrjExBM+md8O89Z4bcNvcTAPvOW3vIwANLlpo
oo0gFfh0GWUVE4gJN/HopAVE+LSb2ijaTOTtwK+xzByzY+IwiUrTTVgSZv2XlWEC0uwEW8U9oxFW
riARhmzJsvSqbLPJCs7jAkKNzZOjz8pOHKXCzw0LJr0vTewW2UMJ3csyvWzXduVnoHqngT6eh3vG
o+gbVmlXlzwPiASmYU39Ge6yTcgtmn7iKTXMFzgL8KyXfFYEOY5Fmlh8dq6ZY6Ux700YIfwmJUzP
z8Yh0XGpNGcNHBsLnRFCk00JT527+KzfmBlEh5lV5F2gtybYUHM/OKo98fS1kWBIX8w9hpVYufBs
MSa+2rUQowVfB4yHs151Aac8rPCONy90K33IjuOkzfIW38tbxgpMZYgP0NoM92YB2Y5IICHKc48d
zThuKWyHdkCh2tbZCtrbpXqpw55q5EcdQtTXi4MMt9PiiQluDpx9mhXSMU6aHYReHACBdNcnskli
Fx3L/v67qVvecvireFYy4IqDQhqsUgttjhe7mCBJe8cQWiYr+GNb17nUP1MuFGYbh+pFJ84YBupw
L6D0r4+Wwa50YicYokFCI0C3lPfTAGw/bt0wYdyzwZkr6M52TtjdiQgSu7EJVkvhE9HIarg366V6
+MWAzG+6uWQ2OE/dy99dyOiq5/0nAGz+uv93BmSIKFTAhYxqBF7DoLaDwfJHM7KKYxXVtXG2mH8M
IDd/a0bmBgp0/KYbDDU+gdSY3L8syQo6RYtmfdoqweXr3zuTRZiPmMM+sVfwRd/9yfyxvJYmYqX7
nz3K0gI4EwefPwYXAiBTuPkXTmXMKwIt3BfAu/ydXxleE1YzbhisraDNE8czbr97l0EtGIr2YHaB
6vr47xZmruGK9XFs2NUbb/D/aWRWIUfIcBQZl3RdNuYcdP4u+v+4mhWew/R1Cro22NiO8Ebz8B94
m7UQgu12Z3nYLiGp5NDwTM+wG0Df3/7Ivk0FIdi6k2ndQl+WLdOOfNvVDmTN91J5XefuukQOCCO1
ppmSo0CnwOKP5qDkhcFlQ+eaCJ6DnDsMeHrqYyUikPBy96FOHwcOcF6HDH06QkMN+IdQkhsqsZJ9
wSAFmjQ31snwcu1TbWDpZf3M0QN6s+CUGRsvtdeDCgI+cz95iL6sGwbKunIICmvlapU7ayvcqa9z
/6PXCNytDqgYBmV0wPuHXkPH+IAw6QlBZq9pR519cG2Yrx+lSe7GSIxWMrGsCIGJSNCaElP6HWIu
nhkj+eavzhE7HDxsjw0IcWJKPdUmN0pewnRLy/oOOiDCDeGMlqDJSU2kikYWCI0cfXLiu7VwpQOj
Or57CtagXe9n19NGy6i5LHyYNmYkzAhYa1y/wDOMiFK6gXZNtgsr4ooa2sPW8BwNqKrnh++mwfY4
Df5niZtJu/dtMA5XAGFmjsWx63Qu1XSBTlky6G6sEdRuf7S+ToZQEOdQSEX8ZcN5SN8A4GmysLaR
OXgsPzFcC56339o9Pg7GnFI/TjDXalnHEoFOIhoEVX31lpNoy+sudYuoPagc3cOv1WSwsISZQl/B
hOEd2+evlVh7XAA3U0dTmv5Qk/GJLbBLiPSl1SgtswbznCXLTfKAO5AFifexQq6mRMxcP0YOTMt6
pPybxoewTxbu2CkarOaOiBgFiOQ0aTnLTNOYzSR6mksGp+URSaa0lieXdHR+WJEj4K6stdPNp2GY
5jw7dSbUa4uDEsy3RB5U6Zo4REnR/1jTr7OWbS4Rchvh7tn4haZIsHNczm3H6PpodqmYw9t1zOw2
v/ITmMHDUa0w68ERg0ThVmdml/NDJVz9isBr1Q2vpuj5hWRGfOW5sCpK47wH8MwAK8HSzj70doDU
6g43FX26ZvOccmhOLUBbf+s4MJQeGATrfHP09X7Es74gszZZgeIr6gENf+Dv9W+TlSBZIysGLeHO
yrguxDCyQKeGwCFTncw7nb7a769HOYIjfqgm2fJQB4EbT436vjOnn5DrSQHhe6idBrzVPXuhgmpF
TlDs3cHVe7dq7Ki5rqWVwppPcUFk6ssHoEm8q+At8mwnY675rmZFtvDB7GZQ9oUASVPsorml5EuD
KB+e5wHrpxq+2dSNBBclXcS9pTWWyJ17NvusNm1dBBadR8VmohXLAxEubEiEmieeM3p9K1bb0qZ+
gkiicIVdbKarz3NmLSxK8j3zEak5k2uINhy423xh2qHiHxVxuDYRicGSpibVV5P2Dn9KqVmYrhhI
b78489SvtwyOTOBGWZdRjiBHipvQMfQ7Z3rw18rB2s+QFusPWlcX3UDldBY2LJYu8uED60Q+7WDm
PSQiSXlqY01Dt90taBdEcO1mD5QuUtAtiGiSEGLAavXUvKc+6BopdP3AdvJBCPFBQ7LqUNkRk/1j
F3hI/sDkXdj6RwvtcEoVbNPUy/dXr5mxMENi/X/ZO5PluJEsi/5L71GGwTEtetExR5AUZ1LiBiaK
JGbAMTmGr+8DMrNLDKpJy173piplmQpEAA4f3rv3XC33iQIADEB+46pVqpkHBvB4viatwteeKsq+
vjjXxTAUNAfDaT5x277WciNxl82vOL6HUJ45CN/ZvI59Em7JZR66S2dwJ4DvHXT3nYd4CL1a52qC
yFJrgLrnbhwafXyML9qauSqpinknioWNWXzZv50ah5S2b7SvAAowSbHh7xzYiz2z8xpc1XwKfDtY
ZME0f+mSILIR8UaFnBDXrDdx4hVgwxjoHJLwRiz7qCh4pDGAB746bXhWwvUQdUHbrrWhECSISYoj
/IfTyIgiqXCesFoeo4bSkiC7+JUU2kx0BiKLCFyrHOYT+vg2c/h0l7mHuZHOo/Lz2tpxSZeaEeYn
gjlmGahtHJcMvWHGGvlZ/zgE7XzOVJGG/mkFUbrKyPjran7vF5c8rqrNl+R4KuZynkkypfm+TDWS
o+CRjNo+2kSoMcO/DQ3YGnOt8vNf9/FSs/TP9JH8IerFE/X+UmYUyklRnXgE2jvPT/APLMWmkMma
uevza71WA3+vVeNjp/Bq4S5GzPOxK9XQZ85m7tbjYOUdBxnQWCYj0W5FxGtIJ3aObZtgUqY/u0LY
tKo7cFNetpStybmbKsTc2fA58s5zz9vM/Ffvo4BkOG+RXLthTcC10fOnz7/+h1tlUe1Gt2cgSzYw
qs3//rd67lBDGwkha/2EHk4Y+5oFaj4WsrhyhPr8Uh/GnEW9G8AMKl7qqt5x6ZhtVEwatyN/+pFn
dSOldS+BKjO58yviBGH/5ZA7bqHgFjPQ1iIIpz5OPPzROKirxvJCegU/CVWd5yikOVQRu5iZ/So0
AY2Qw+6TTMxmYuTPz5np6vU5s11u7z//7ce3ma6pbc/VedqktkHq1vvbDM1lUL0fWg/UJDg3jxHZ
iL88nFPMgJ9f6fgum7al82vRFXM1imNHxeuUjSFp8InxAMPDTc9amc1H8zgRGNgRccy7xs8v+F7F
TIOGdCbKzjR5CWVnVjkaQW3iTUwmY43miT4RpgsrmKc5JsWR5xrUFXmnoAHDMfKXuIIjVsbPv8Ar
nuv3N5CtlmX6OoGmkJz46ccziwijzJBu8VBFJLMWa3pZE17vqoj8BIjsvG1RdTRvjR0h5vn7r6K4
ZrdzySt3iA+N9v3bzcmx83GPKP2PvMUlMCdOC9NbAjkBmKUHDxTtIu662EjJUFq7vT0vlliOS1Xi
CtF58RcWsxN7kdbtKB4ZqIj6mO0bJbo1MXdIQPYxrWWUpCUpL1ymwZDEZKFBWeMUM8t1eGY4Utjb
EMA3L/FS1lBdQWG8FugbtvbMmuTEzJsmWPCvOz7TmDfLQQLEkKoNNnDuvxcmNZVJU5EKT5GlSCnL
fn77Pww4Fz+D7th4JEzwW8dDu+NkEWn6NP4oo8pizxoS0s6Bw5/aeQfwV8n680vOb8u7B85UC1qY
Hg26cnCIR2OcnhPIjsbrf/ghxmBr3cW+k57Z0ORS7Zve6HNMvMj8jkPUYJDhSRE2y+dv8/nXOP7l
SByFzsw5O2J5545NCYVTFT3PMvqRArbID3Fet/mtmfaQtc2m/SI38HgGwd6LtppKkYMrBaPL0SAH
YBfGyNCaBzUnZ97ZiTsPiySR887q899lHr3SfDrCc1hCjkvnDb74UUcpRKKTZYUyb4um1ZFfU75s
w01IGZWTbowmj+0RDe+c/3Mp2DAuB9vy7zis2bW3kJR1KcFw5Jn795JsGPahxiTmjXocckKJ4BSN
vyKU93NZa9DmMoDXOiUvofKcuUyMr43/WmmGxY/TABKi3wy1uVNkqHyerzkQpEO1h6Eaj9mmKPVQ
vEmI/lfLydH95h4QUWjpvKdALz82gm2kUD5k9uG2y4n8BpBc0qrAvdaX1Ok+v98zne738Tw/UyYv
B8EFDiHm0aPx3JfoyKUhghtPlK/X6mxKp6mq5q1+x1TPFPTWe88Q6XAXiqGYq6R//alW3Vwh0HqC
ir7bwp3rmZwFJTOdiRSLioKWEiU5nTa8quRexDJP++0ItJJ3J0XozKGRWESOJX81/ugWzU0kLUtM
3p3J0+G9bVQJecVaTHbCVWBGsR1GjThfWBlUQEkpn/GctB/fYqtdxcRfrto6ngvLf7XQeCMZuwk9
D9a9AN4EHzgaeU8J5PNb6r1/fLOzCdWATuYjiZ4kFepHQ7jiFygPEsUvsOru94SIEXDDtEd3TupJ
QY0/gqAuBh8IO4GxKymCYpebaXanyAkHGQ1snKZpaAHdH3H7OlFb3QacX5uLbGhUtIw8hWPVTy7z
wtV/KSkauSA+PYJW5IbOubKD8iTS4+aMFSmaOK1HKl1pTWLdT/SR1SGAyWYvoEroYkXVML3TJq3l
cJBh8lyivLsQrErpRmSadeaOtYL4P1ZreuLZXdRk4pBlJl2CRLa2xyLS08JrjewBHYB9MkKnjuHP
VzoqbVm7Nybr808ZlYYNP8mJKGGETbMFal/c9K7V3cWWBRLV0zVRgFW15Q+sUM1Tpsn62hFNw7Yo
6HbJ0BFvRpNCYvOluYza2Y+1RSdydSCMeo1aX1GwiZLkvvMcvAxe0KWrtq/Lmwns9Yrt54yAB4Sw
1B39UrSj/kj6aPNguJO4jTq7W0aDk5+kLlJJcMfxyecj4sOAYPs1q9PYqdAP+iAe6+zGL7Hh509V
MUs9rUzC+sktAz3Y5xd61SX8e3Vi6HGeMk2EGLMhxvKPz1YoklMTfHL0ZPQlQ8kymUUXJeeAGBd9
5l4VZh5cxU2g4ZQn712uLCXjbAt01FkNeAySBRo257x2av9QkLBzyzLUsH3osvYuz1nT0SnncmG2
hrjUVVK85KB1TguqlpfKHM17P+H4tjBKQ5ekYofnVo5Pb6G5uUNRI6VFZfQ+9abaH5+SMmxBpHX1
xght/SdsXwuXh2/9oy3C6x15vfts0+bQyWMpU0npzQXEUDzxrgwXvhngc3Sysk14ZXTn9vP7/34y
fbuYi0hx3mKxfz7eDQaTYFtd+8WTo7s5+qxBv8GhbCIqztMzJayOs3dY5pe0Z7Fffn7to7xZLj5v
A9gGMQAs1ujjLYGhuc0gwBM8iW4eZVFsRVurTLLdMA0/odGDy9b8YdWZIWnZVa05O8yY8CM+/xr2
PLu9G4LuLNbE/2gCWWMZP1pQjDTIaR9EpDF0E9lEWVGnUKghoqwauiTtSqGU3rl5OxAagp3jigJ+
viupW51hQwLYDyJCO5+MUOyIAqBwVmPEhgRXgMZPtbN4LNzTESo9knbrhhpodl5qjM6FQ2NsXE7t
QNsFQnKwdKXvXrFtVOUG3NnL6CTxN8uV8TalUrwDqyfPc7vN2lUZNN3jmEXdrW6b6aVWgIFYOIPR
byyzxaVu1XF402c+OCkMOPyAaCCiU7UhLQA3qZJo6bImXgtsqKdxNIp7Y87oXtB0sIcv3u/53h3f
W0yzHPcdTrPusWuzoyTMc3fJGyRC6ZtWWckd+ugRz3tV6N+Mfvbef/44j9zDjCrYerPqFj2ShQTv
OB6W8Keszlk6nxOZiANlM7AuQTdqJxQqkw2NiJaZ3g7rJ2np2V0cDu1pjPz8kgRJa/PFd/nD0GIn
iqYXSZbpfqgcWWaPyHLo02e8ztAAYK8kj+gIRgT5RfHMrt19mppuDjLSHkeVQKoaHSW/wtD86ZaQ
qs7GDJO2Lzh98pR+q1ugxWnyZnKz5wBaS7dySP+7wIIZZSANCUfRJ3wFVV10m9HBPCSx1P2IPBxH
u6iZjJsv7skfhoQnINMgjTMRxh1rQqe861UJg/w5dHXnunKM5srMIF3OTuQTlpjuW5dV7UGKIt9n
g2WctYXLmuBm7XAxO5uRvBa9Oo0JOHxBm13ZC6+K0+vPv+VrSvL7gcshgcnX9HhujnEs46z73G68
kIcUDrSGqLiUwUNZT0Q6VTOLsyJshdpUXgbZAuNPNK4gi9rcrzBeUeHy/SWt6jxa1aXjfidWVM1F
e5ofhdZEZ6kTN7vKsoZvTheFwBHdUCxKrM/9ohkNkxQHqedATw28vvAWbLnVGNCbJG21M9g/iv+g
dzWcdDzGcejZiCTkWW7Cnn0XKDswKjkNes4CVg7MI6syIi8VVNs1uRjZna0oKrCLbK5bcyjgjWY4
AGs3dwEmDjT6lg712gvLjwua5Ug8wfsOdARbJ8tCcHauPOuhS8JJjaWDItojDWePrAh0ve6E5j0Z
rPF3uDPti4hNEqAalcCx+PzpGB+WLay+yOd5xdFMc6g8GtAqJxjCr0T3TNW7Cm9Z3WywtSaBj12j
49R3VEpPqZmItfVqu3yJJiI+F1Ngyn5ruWVzZ/tZeKq7fXpr4mqlQ8IqsKmTOuNlCBN8wFWu/fWt
/99ncTPK5//8j59PeVxgOuWQ8qt955pgL2n+9oA/ICs2+Mjjp/dOi7e/8ze5TP8XH4GGHKkxDbFX
b/zf5DIXLLnpzNvH+fxiudQd4J++4skMyGWGPxPEdc6myIf/x2sB5QLyObPD63pvOr79T7wW70cj
+naH+i5bcg5P/COD8v30OlcAJk+W3c4kA7FdZqmPLZXUYP9UdJYPPNKui1Paftw+n4PWV/uXd0us
beuUhykpzjpsijsf6raki02ERQ/ttu9MtXbH3FkbsZmtRqK4d789lou36e8TdtrbpShKA4QTc8Xj
6LWrLbpBBnuQLao2grBNqJ4AlOWa1kL1f/hV3EqfMjghszQL3t/TyRhS8JeiJW57iDE2T9UKBGa6
bAe3++L4+77w/XYDmUtwydCXQLx/9KugeHQp0rp268dQy9Vo4naEZ0g7bxUiXltSUNAIfgnSJWCG
8otNMGPwtw3S3xdHuj+PYqzLR7+zHSJ0abJtiWoQzoxXonloiOr0nz44ZJtMlrSTHHZFx1vcBsll
o6qg29a+YNIWr6cse6hctU5kDgjg88u9L4nNP8qmlcTiadG8AiUz/+jf9ht2pUwrMtpuG45w2qO0
fnYt88XjILEwsvwEjaH8YkX4eBvnlgV+K8GRlfriUQUDo0mCHoRw6wQZA5JDn46R7pfrz3/X+63L
2+/iUIafBUUwOL+5xvnb7xIQvElESruthSJyYWnaaQhVgSWbAHEdIOznV/vTXfz9akdDg3Iq6dF2
1m0hbhmU1GB7Kxi7MknB4fg+nec0ffz8kuZ719jbL6Qt4NiobSnpHU9lI1BPr+957YzIEeeiFNkd
nXg2qOXk7UisT1dddeWq0VtWmWieHCqeB2lbuy6sS6KYfbXuBrYxde/KX8OAgmd0hL8wKV5dz+Hy
GFPCpZFW0xcT05EL4fV7z90ittlz4frDiPOa0EEyzGsU9x2EczHTqhbQudSaiHJ9ETdEgUu02SuL
u7c2s0E86CSTXRCgJr+5EIcQn4YwhBEvfvEu2H8YmjRV6a7xhuPsOj4CJX4GkcHOWigfEXFYNI7B
45Al6jktbZewuR1iC/Fc7xCgTLm0OAxFUlN9zKmB5fTrF4qMTPBGZDoS27Sw8NmvArrDC/r140nY
mTX7nUnbT/RbVpVq2xUdSom7uvbvOkz2dy25qgig42pZC83dUASgPkKfZN2Vw6FNa9RoGhj/NrD9
xZDZJ5FIb7vea76lYqTiSHtoU1sdyWdae1767rSrYhDXoyA8Cr9gcAqTWb/X6kptkyLVloE9vqSj
ddUSDEQIWpjuWgqC53xysfl8tH58QTye/Ly5m51fH5rkQxPCi+/nhw7FX0upVcSevjfi4aabArnu
utz4x68kV6Qo7Ni67c7zzfsJwK8HBVQ6bbd1EOwN4m4yI/zlF+K0tuBR4LT+/vkvnCeUf59C5mE9
1xnQ5LPL9dn6HE1reEcU/bWu3SLgo4gFmHMfEmxH064eV59f6uMwhaNvOiYNGrqDVMne/7Swszl/
YhDa+p6yT0qtMvYlXOgvbuAfr4I5lW3K7Ng71jXkWCzytucGahSzoP67vraDB+FdfP5jjk68bzcO
ByzCBmS+dF2PHlQKW8IAGwESZTDKFaiRZOMMOSyshrAGUllcthQMfLrCcGO8e6z721Kk8VfTkvWH
58cWZi6k2rT7jqubVVUSU67cZiuGzF33cFM2wDPajejb2FtaYhJ7oyCsudbL56zs3au0Tfot1UV1
lk8T7MG0/Kriav7xO4FzwiWJfY9u/9GDFuiogshqtmTKFXtKS2tf7wAlFG31LWgklWW3kz8y6BHL
DI/NeTcHdHEmNElFK0oYItlzZgzqW+oNq2nqH7qEoKcqbuX1WIBsl21s7yin9YdiJHVdb7/aXPz5
B7xyddnS8/7Pa9hvq3BgIMscgUluRTRehfA1N+iSwtuIWWwpKzD7ARTTZY5kmRWrzg+0Z34Sg3HT
1I6/72QQYBeq1RpkhX9ZIhClkTQ9T3ZQHCwv8jcgHsZVnyYaa0WbbWC5yC+WhKPC59vo5MACGfjt
FxyNTuIj+MLl2GxHLQkPweQXh9YeOMbP8UBxzSTfEaOdJPreKke1bCQxnJ+/INYfRwHlTppM1D1p
YL6/iR4qRVTHXTPHVLcE8MKQfWRbdeGKpljQaHkqMzXcu6YR/UI+1nYqXCalGa1SkgIXKmw2pg6J
EjGkS7Sx0ec4fjrUr1xwO9gkYuLtMp7HwjCYKt1r10rXNsLblaP596TK1jtD2fqpZqNQm8ryp6v0
a2fkQiFp7EsJy8j+4p5/3LrNAVWGwBBvO9gCjm457kyXJF0mhCrJ7otg66okW2kTOdolvo8v9ol/
mLapbHEwfLXkUup6f3ObjLDhmklnK8PixYcVx6qtEjjC01cW3PmTjhaI2VxKuVOIuYR49DKDYe5I
/7QZSXV4Q3x3eJ9kEzUpzJMOEs4UYobuaIRkOMZXhdY/rL4OaV/IlGA06my83//IFss+4eN6g8p6
/AGo7mJwqytdBC+Z2z5y5HVWnw/Z173nh99KrwKdGgduPMfvL+grrRliXGVbjuHFVWex7xkDazUW
EdQBNT0DaLkp42xYhaNkc4MJaamasF7p7FY+/yp/HEy2I1hZXlENR8ty3LXKjhTvb++V7QrXArlX
ELZIeChDZPVfWcr/sGg6IKZ4zAZn7w8KDgcLcZijw96OYz1sQ2kEy6nzoi/OiH+8v0jzBCOJ24ts
4v39TRojLA0hmy1n5JpAoIFw5SKhkhl42r5HWbMMAQLR9KyydR+EORlQRgaWSzuZJuerOfLjoRy1
CqdCDuX04D/IlPoRKnLUpHwZ1ZK5EroQUeqJiCVUpiEqwaVs8mIbue2c19DpX7zAR8721xmaeZGm
Fz5xB3nD0VgDqwyYqNDr7WiI6BGGBRjsvg7b8yY2bMB2Tumgd+r4AOi7Ph1k5VSZvdITCYg5r5Dn
LiEe9Gcqsgh/N7FhGUs7tJunzwfiHyYazwe+z3kUTCWF6vePLNI8RCZIa7agD8iuExCERIMli718
/MUt+cOlaKkIl54EZbgPgsQ4MRpZgVTatlOQvwj8lJcT4Wf1QnP0/8PPmhVqs1CKd/nDrCYLObXS
E9WWxKH60rcNh3A5NzjBp0IV8X+ILn+oaP1hEuNKlEXYItI4Oq5UmDAykrLjSgSdhaugLeR1HlZQ
uPUGA9yQiwUik/GL6eOPt5LzNUEMjoF05uipoW0vWjyc1RYalsKpA7w8TnJzVes0Xj//fcSAMgSO
Zs1ZceXT3nU9ixnr/RDxUjJvQ+TrW0fgi9hgY2/Bl0ain1agvghrc+rGXNHrhqpeWarXNpwcu2E9
Da6VX+aezcsVW9QY92QZZnfk+WEqrYvUw+6TZQ7x00EV/SzxZZ6lQOGbDfrCGX9dEOmHz50a0dJ1
ShiBvrJ7Y9NbuoW5f+Zok1DgThhf6ogmfhoZN05nwsrLxID8JDHywVlbvoxM8vug+T87CcWScCE5
wUQnEPatYI5CrqPbJiuNcZ/RMLa3IOdysdZ0aRzyCcjStulS1Xyz86LzzkTbkS3nNKDiNvxZ6+F5
1U06oMvw02JVpEqEZ55b2O6qs2lE44Kqsmul+U5wqAut3Bk1AqAFsY9mvfCj+C4ngJyo+A7n/94N
EeOT7laW6QbPxRiucwl58TRRHCdj7Duyz7ZN0/vEAyh7HEjVhmJ4kms4vKg75NJcydyeN1exR661
CyxrBB/eDssJoVN9LW3AcVugNcl40Qeuui5iUbe4IkjNu9JLYijXoNrDjl5MNGwqb/Bjgt9CtCVC
htO0bJrE3xY1S9Q6C2aRha6Z5JxVje3dEmyMKi3LS2vZiIjAxgQs5S73ukvqvJtO2fI+kGb2PdM8
/aotHJiieTLstJnQb1X+eUdHk3ChzRC5xVUARUaJCPAfJL+tKdJ+lfppvgk7dbDwfy5N2fxMUkcs
7M4k4TAhJQaQ35OwtH6tAJrxHWp36zS9TvBQ7GyFP5ULdswI+Ao/PGmEHB7dFgKXIEoPvbf6OVX0
3pQ1ICwdxoUdZ3cArteO5lQXtp/XawPGO6GM/bTs9Ng48fIsOrN6ngenBXDycXA3TJa9BWBxGaMb
XEDPC/aBL0gGTdKOTUXjLjNWiVXTuNMl+cr7qhXohMEz8D/peUp1iT5cfUiHwVxNelqtB6wViyQK
FMzqND/prWimE3gXgSeuQOQN6Eq8aINjdlqOWtutAsQoW/Tr+lUQZvIBD7J+WkSut0K8idJFb+sX
R6tAr7fAdD0K1lu3LO09/g0cLcRv7C09NvcNQW9rihQHE6o0ubwGSVjj91zvKkAQwc61xXXcjd8B
IhaI130KdV3wPQexD6Mpzb296txio7QK4KOt3aS+FxwavNIrJyy9tZ4IjedQwSRNfKLtOTdcxbWm
Lqqw9q6abmBdtJrTdgzcRTbAcBy14rmpehLIrDbe0YOGd5p76kU05L6PMUj9dJWquJ1GTFZVAfZ7
wU6zhrRYxn6L8c1DDGYyeO5z7IDDyq04R7CYMkkQE9H/IOwz/VahIaA8EmCzTY09mSYj9MsWj54x
eSf8Q7keeCHWOJhsQji8t0gOMgvcplqMZiCI65jwyPxAPrkhfQL2qAYtUG7dOe4DIw3hpFaamd0q
92pXLUhoc71TjagxOEz4qemvjsrWDpRn9YYibQXsseZOLbBNkXnq5eoGZNNwYSIPvAnyIo33fUKk
lg1lFf2D6W1wgvYkxlUU4yK89Y+OHrCfpL4r1+6kZyeSRfYXhvDQWWcY6ZdJb8fW6TA0zrVQafDi
U9wntaUgToaQR6Uj2PaGW/pM+UstawdJQd4YD2AvCQDppH1OCoX8AYezX4GdHLctO5YbbxTJD9Xw
OaOWwYxszeowlZynY5w5e1OQ30UVjjZI0kTTDCpmJESWX32PoOn+qqRIN/iOq+9uZca7pA7abI/V
KN3Eo97cAxODBeyWfb9yAjuH9TA1vByZqdmAB0W6Ch3HXiZsuPb4R9OVSwl5zamU3MaUc1O+yyUc
6kUbh+oOY/kMPLVjw1v4YR8Q3aaLyl/mtAb3EhTCPAa1/hD6SYS9O8roq9cdyF5up3YHJpOf6M48
9xPMrnxV8i/vlDl0/VkYBOF57FUoBAEmnJWt552KSPCphFJshR4716o17WnOEqsOjoyi86Rv5AOl
O3NN4cw+D2te1XVRkkI4oTHdgDIhqx69SnhOLKJyl9KO7HNeooqXiqdLEb46pOC3ztG/ycca6NGl
mGrjpom53zEa9y16onHrRdxUgkrGE42heSntWj7a8wkTKM0kyffAK7LlzsY7e8j5WA0culGL6iCh
6ZxOqpGP7Sjr78iAzPXkutUvNGb1zF6LuK0gHoNDSDUCuHHbPPl9Y58LTKMQbUo/PB9ipAXsd/N8
fIIYK4ibkGaP83Zh9UYwnhosy3KFriVcapFXVQuyfZKCGaqDH1GVunEjjZGoGbsMbqUTEe5hd+WD
EzrIHcnhjEjBmwJjgfyUHMnOMtdh61VECenBKgTPe1Ln/Hjkq8OtpyXMi2EQ7yzJ35a6Fp53PnEm
wINsduCF7tGxsKpsX6PoChatTxFnFad9cIjylv8gUOQMhmGPgiqZZNktJt5zylhFcz+OFK1B5jVP
SDHsZRCM2d6o23mUd5Hs6LmY9nWMLPVOlG3nklfPlyTDNL3y2lr+tBB/XGt4MjNg9H10Pjp5YWCN
LOrvWTUNF57TdHe6HNKreH7cZh14p3ZCymUlFBdKtXEDHW5my2pldC5wSd14CeIOPdTGF30q4602
wGdF2OUFVwBlxb7So+LUsXo+sZzSK7bswy3q2OZp6gHnHqaakvgaAcr44pJ9UiyDLgIIQL2lgV4H
cKJYOloJXZg0oFyD9O8EV7h+GN2ya6pxnyuF9DnqGEmTVtVMvY5gpDFnRefkfJTGMjem8kKzEoq4
Cmc7pdTGi9TesYjrXvpN+1LiVSNqQEdsW+V99aKViXEnQoCXqm+MZ0cl+O159apLZovppTQTWS8J
SSGkpk7s7tn0YEPzzFzGvpTcFoeVvNnqPcGZi9lkcDMhG7ryW53ZzHUI35FedYlnn8J/ZcpvrRrl
jyEJqkuj9cJzkl3jbQuFCwWDB8i6iWZgJ0KlfQFz5r7CXqhf1prXMMeXKZYmuDTcPARmZ5yJg42E
XcgkhsqLumlrdTSELe9harz2W5DLcKsyImEFtup9xbJ5atUiJS7GDeML9KizPV00t7UkuhoN0UuL
lm8jGynlKlDSerQhDm6EhAgsBaRj0xrIelaWszW4Xws6mpi1kV1grLTy8Qrv9XDBJqRfEPgb3JlZ
KJaZVl63vjhTLlMizNCYs0xdr3qA5d8q6j96F6lDksuay6bOud5D/I1gpW4J5aS9rsfaGRwSeY6+
Mrh2ArPc+0PchUy6ZMQaeHIXlUFgox23BzWOGVyBTp3pYV+fFqFbHMKoGBds9dkCziomSqg/ffAC
eyAZw1VaKusJwM2hinWDKY3si8lqqnXhGDBuWnEyDIm4Z7+tkzAwlI9+P/eZynYTUVneV+T80i2L
2JAq7Ej3HsbRK72I+o07yJ1TZtXK7zXYr3FV7rx++kn9L/+R5lj/WXO4SSSLhUz0nHCW7jiKaJmk
abNPNd1aqEAjmCMXctNANj7Jg25YiczML/kHl6J8oN10leYw1fnhVddwkc4O3IsOAC6YKGskfjMQ
P30MNXdO02a7OHbvyBfNt5RLI/aBbOUWeTySvRb30VkMVwl5lrkPrMl4jPSg3yhPgzNhGuTmxARO
9YqXscFVvOhTSoXhODonbC7EfSLsbWEP5YbXiQm4TDidhk7lb30ySV8U8In7QeIC9nMoiKswFzeS
sHhISL7YAIOaf1qT3Rm2616OiqdkK9JSNi77wkXd1mR6DIN8nmg1mZAFyGmrEoYBXMEwXuDNJdRZ
ypEU3DwB+EMkLRh2GPJTa+IrdtjQE+v2MxmH9BD2xa5Nq4zkIaGddtNgQQv3sEtqpEETdAkalxBZ
emxsyNzuWy7s4BYvMtsMoSCquDoJ7l4bX3l6Pa3S3PJOmjFm9sIUEdnwOVOrts8hZpTlMup9wsSL
bNqPY6nI1dNYdnJPS3nhCJ6T4ZCAWreicgGnfGZX47hLMF4nvEb00NQZVLbk++w+3cKunNPrBrgc
1SQpaXSxhvI6sKrTkWI2pzpXoWQjbiolKz7Wr6B4HurEHXYBcaDKa9LZIF2eNAXU/kaUpG/R4Fng
FG9PqfuOYDSSnTFo/nefninnnJ817C6g9Pa0rJAQz4kZkbdQqjW+gwGv9+BUHo3JeQZqVj2wY80e
soaghwTU0q2bQczHBR+u8cvll6PDjiUjeo+mt99Oy3CAHMd2aNjBZVTxQbPKXqyUqzfuzoVpxBoj
nPJc6xG7L4rRLc8p35BvZXoJGYFdljEJ4X1IHvI8KS7NyssvnZg6MpwgJlDMPe1T1phEATZJ9FQF
sGWXpsYHVqgADjYQl+tRmF7/vWbHw3OLOeSAUM5YJTTH2mfSY0XxB/mD1ZLa2ZQZ0KdDCpL7MojN
G/bHnEzTPBKHMCVZOk9Jo2mAJ3AwHYn7S8UsGG6mNngAm2WQfTezm0sB7byphuDBTGsO4SKINX8p
YeY9kfOF/NdE4Oqup9QurjNYejwkcHblxg1btNbC76lodEPE8IgAH6F3LMg7iAhSI5ohRPeJUYK/
48shq0Gh+Km9EgWcp0VhjW26Ug3fEoY3cimAfoidOcQQ8rtIYlE0J/Fkt5wb9UIZJPrJnuQtNq98
8qThK98LIEfkmgt/1LbaOG8BWjqkBAwNuX+aRDraTqfO2bQCj+EpaRNL3TIbuuBB1QqjQoibb1gA
3ieJq+u4aldZpPj0WC0e3m6mrbQQSTjtyXhJKBjKNNeYhnLBeaLcWr4NFKAC87KkFsStR6xfXNvo
x4ptFiMWnZUFMQfMdEh3MFMn/9ys7AHoiT3hnanb8truUVTwCOm3kmtYzclirk09pJZ6mpw0qBjU
Np+JpGe+atWLIl6dV8mEnXDmaEZ0k47K3BYdaQi54buXqetXwVKSiX7T4+AbdwNl+OBcdPzonal0
viO7cr51XAQ8PPLlC43+X2kDGtMxFS6o/aPGpS7DXVQatkomCbN5ijm9kDXfsyMeG9U8xwRtZFu/
w/bMxjePE7D4sTksMyjH7Hd5nNOuoP536EHV6AvGITs6OxIy2ZPjSRGlprdCbHcV2/hHCsiY/F2A
VMMyR/QOLxlPFPkqEyyi80hZOqlQbCEztzAxDKANvDUS3VxXWakf6EnDAMSXcpmH3nCKlim+m6ao
v+1NeMqv9cD/16B+pUFFrvVb5fSDBPW/6hjJ/XsJ6utf+Rv2rfv/QiBoWxw1eAfQfv0N+9Zo6/8L
0RmYV7JrPZ9MtX8rUF0UqPwtj23i67/hOzTlW3YutG8TiRwfhzaAxs4/EaCiPHlf5dURZfK90LMi
8+PrHcsl6Tg0zZA6/akRS5hwWER7OETzUsu0QW6C8kz6NRVKp26bmjkpzvctti8DR6PMmxszF+1U
L5A/MSgzdNCyR/eoikp61zFMNAI5l11SAO+gOTuIYiOsnuFNOOW4S7S+B9GBZ5AFZ193mIdVs5ja
rmjlWZGNLMuKyhchAZ4sTu0gGQ5I45W+T2JnPBtFENyANZW4t5zvWlOqbV8qN1zqg7/yWXxPk5nB
xLan4/0jnvsmcmIiCOOo6+cEkDkug26+v+4xvPZEI04sY07mDFdTquyfujTnl7Ft1FmsR1BkCFPp
kdarOV3At0I92xaDyrbwtDJvRTxVvHdoALjfqL8oSJ+jToyophF+5cix3bZ1qjqsnlRGolwwJeJM
3CQTdWy8vQUfPO/ImQJUoM5NFAU/2n40roAjF4rSbdKuoqZBkh/KkakGVOIEbSeH6Yhi8nvLCf8u
mEom+Dqs5LAHOzJgpa1tfqgga8n8DnCoOu1pmm8bkxqSMFK1dkJZcdY06tMeHLNc4Y7p13QTmcU4
+xLrjtjl7r/ZO6/dyLE0W7/KeQEm6A0wOMCQ4SMUkkI+bzZkMunNpief/nxUZfbJrJk2dV9AX3R3
lUwogtusf631eZzOTmSDmH9TbgAvKGoWdlDPR32lGAtRSMIW0j8pQ8YCHLI/2UN90jp45xYikfVJ
J8KpC6lI7UzSmPCKdnIBGdH+DtNIH8AbDQvoKA91mEeT3sI/YjuGhbSUfnznZqK+zpbGBmHxNG4W
JO1ahXr2ysLv6SB1cgBL5VjdaUUdHVOoVM9Uy9q+UMnMBhXXtF3WA41Y6bVzjR4BvGnBOIFMczD3
0WrAh0YbIT2Rc5IbtPAR2kTtXY8WSCi5wKG6BRMVEW9x4AkCj7Izw6pY1TsQskB39q1I9H2bA5wi
wS++8jRAoSroBHvDjQebamraPt2GrUTKy+JuP9S5s9Ez8ou+V4jmzjX7d5VJyAqD5LwSnwwsnoB4
T2rCyIPpk5IVLsCs3OY+lC4QrQXFvKWx1ha+RdpGW1kLcKv5ZG81Qt5bFDmeJanit6zNkctlOD12
hJJ34pPgpSgqNK9qAXv1C+JrKsfiLHFgADT+ZIBRxCoCawGDaUgAD3YouV0oXrEvvDh8asH1juTJ
RXZJTQBjtEtW277NKTBz+RxyveEWa6bqLbc5xMF2hFNWstsRXrUoljuyUSdcitrqmoOYt2lsNfsG
PWPaQ4kugzGSySLJe34h2veEzs+VMQ1DYLkwhhKuLlRG6K80Bz1ZWY1tNw2J+3m97tTpSpLRCjPA
QVz9OvtmgA0S8mNTy+6m+o8p2d+74r/ZFampXzzM/xiY/o9t8fytf/09mPHjS35ui+x9DOg5TZLM
IMD7C1JeW8yKP5IYJuhQ1TEIfALzhEajsX393AcXvDweJBV1DlMgo9y/shES8fvTRohpYPkxJFrJ
Yuj/wysRtSZg0LoiB76se3SYWfvJ0JTat+ZMXQHKlXI1VuUBLz7LJjyefk3iB4qM7WbbTm8kO9Sy
1FoRs4XSyViJ5NjTTK9XcrRW3bJIG73Jcr0s3ICjkR8/V3Ovd1nZq2WRHz/X+25Z+jujKV+KZTuY
a9YdIOLLLpF+7hgsScMmXrYRp07yoPvcW5xlm7G5IVHfGVFvGyDNmlRyTMZ4Y06TY2+ikUo4ehI1
CheJ0alvlPQ2WKunNP2QjiKv45DF2h+GfLwWogSDKEPBa8+rfEr9ZIxTB3GrNlGptW6stlCm+KdU
Xlb6oXPD6UYymp72oVJYyYpldlQOLr9geTQFGG2/lDTL3erkXW49TF6XOUn7a7k8qDSN4D2GBxcG
YtnHk6F2drmXFTJIzHIOd/HYjjc1wyuS82Y9cjwwUv2hrSoAjGjIQi1buRMa/fHbXOih4WxdizVh
49SxOqurMYEIrQZp4Y7kYmck1qCdKCQ2G63saNINZWQHCcaWgsR07LJJj09NhU3dgC5dUCrNeYek
vRWLfjynsl+gcjAIIMxVZVjnm8pdyHPdHxg6JtQw6ajtVTb9H6g6q2kNVmYJM649NarS060siROX
O7VBCocSGNGNIM2mXz442KTnMbHmjTIuBTNpbg9Zf8AHsoD2tB/cvZrTwDDnPi0oaKLP4R+QvvEP
ZF87fAL8rD9wfn9fA4o2bqd/s+BhAcAt+s/Xu/+uU2qpX5vf4mufX/MzieZ9sU2msJikSdIsZ/p/
3AM884utAfxgjXMsC6gy/qmfSTT7C9d/yuNMAK98fpaQ2s/1z4CqjK3Lc8muLef3v3QRwLH9+/qH
04P/0OHhaFh7+U3/ZOKSmPLYxztzb2WuG4CD6c910fbbWUTjATYXxC+U+ClgGjd9WGXjnKzUlJyh
NW24lGWn+l1TKa/QFNWrFIcjpZnCuLehiYYcge1iFTamc46yvrlMSR/f092abVMaPfc59UJfy0q4
IH6c5IC7at1OjXyjrSnZQfSp4ZEmdJhSmFfN72qFvzgWoU3r1ZjqdxROIa4VWXEUjsFKbDQ+E8Ti
qsQCFHhgsVZKkkcHrW/g1cU5MkaOoLTSldA55LJDohTZeF1WrOJV5i6X/BDHpWOP+i1tnt6Z1nX1
Spti9WoyJoVQRWnIDdHfbEvJavi8kAnPwMputNHuroTOdEFFiddswZlemp7iq9SvfCe5vsBLJztw
NUglQU2L0Y2HR4zklkMVtWmNjV9zNNxamVqBReGHGDVDaxmDLSy6Mn2QZgKubszMZFvlY7JjVsKq
aQ45PsWJFQ1B7Kl0Y3HNeGy4bct4fqfcdXomk2bchilYFGNK6rNtJOMtccA4oJUn3khhdUd1tOUb
YtGIby90Njh1+q2jpbwM9F1gyUW264tPdq/ZfSie4ce1BRjAq456EUJiJZ/cxZRXp2pZrBpLXOVp
lYNyVfYZJgZWu3J+MoFEbKXsre+MWEu/Sdr42NrmsLVVT+z1PMpvKKmbOc4rqKW0mglljejbHSsa
2x/DKfZeHGnnay5/1UFU9nBX9YO894QZX80YkK+GRqX8vauN+Em0ZnNKOjW7I4hUbXNykJ4/MFRk
0Jk5zN8zw7idyTlehehPG6qLsbsqlUtrSFxpnNxbtNG4MfqTjWp749V8VujwsEWQzGb23iF6n4Vt
Z7tp7Iyj3VbZNq/s+KVznfhZVpFGt21l4YHK5t2IJ+TMom8c9cEqdzVZqOvWLJv7ZDa8YMybbJ8r
HSNoMQguA5YLLrzSXwpa4K5kaEK4o2NolyQZVu48bTIqHhgGZ9Vw1KPB5OMo6x1m+TWB8PaV/j2V
4cKYamu9Es6rNIZvlhzzPc7WHm/vMp6iTX9DOQ4GETSlR8NM36fBqJjChqb+4rjFPVMX2uybiimy
ymyrjGy8AMQNlYOlUKLI7ddVz5h9LA2roi1fMRwlN8R1GGJCwfLeY+FG26Lni8I5zh4AF+dBb8C6
UOlmOyYhb+JgGNyXuwyCqJnluLyb9o3cQV/jftDu6UDec2S3D+Ugt/RZ0oprO3nhx1mS3pKWyC6W
yHb2NLQHW8zF3kzzckUAAXmQxRKsuxfvHTxqmyk25IoOAITOYkwuVQPVbMYwERgpXRZztBxrKit9
dlRlfHDodrmt9LwMeEPJtNdRqq9oGahulHrcDJktj7KmmTTwvI3VJvlWYDS6oowTN1B22wvRPytL
JVtqG9ptoobGrgAD0QTZQLC8UPv63WgnfhMAC4M64sjSBiifmdYp3DYN97l1wA34lTpnsT84U0nr
7hRez02ZMsRtF1fMZIF17kcbZCsFWX4opnVXzCTq57JjPul5/UM4Y8jwCRJXKBqhZJmjigQycz6T
zBnl1VQIda1pynOC4r0Mtbn+xZlH5M2G4eDBWkKMjJ9Sd1D3mdqoay7S0teTtHzL7Gg+ijLybq3c
tfdNg2nAn0OlvY1bBfOFw+gRwefVZr6xpCndG7Wxc4hZuaGee7dUA1fkM13ibmav6Rj2Hj12jfNs
RtFT7ZrxKZ/7r8yG7B07IuampOnPTWjGfJSG5NQkdsGpTfFOeWfWNy1DoauEhvNHRcTZGTGkWuOb
DzeaV4arGbr72mqk8URnk76ziemtGZ2XHIET/dvshN3VYHnVK0P/ZXPpZvOZNoP4gYFan/l2nMIS
Srxw24HmgNYQAsPURHSjLc7EAfWPHIMc79SOP33BLGaFNbJaN6PuHl3Y3Qn9QoydgYcNfNBQIDyF
ukje2Y6W9NDotgXn2YXOUD1kndjGwHXWUCbmm5Trwrrqe7Xyp1adE+qXgZBb4bixZdmftT7UDx4t
P18HqaerAbQSPAu225hH/NjQUbAjEo1Cn8rae0ltO17lxaA+Z6IWO1YmyF6tvprIxN/MZG/eK2KR
h6p1lQ0Ek+YaaF22Z/omNrYZNrfZNLgP4QBPT1Olehf1scqPc4QSTJNibwwUknM9SeY58/Suzh3L
P4VIM+yP0QwJSQ3aaqZmxdcb5WgVqk7fTVHHI90XWD5zkL4FljpWtFi9XeQS9v4kCe8xTsYURXcy
m4LC8NpbGcpsV0Y80v5YOSldDE1N24kjXPndq6t0j6tUJyAxKKdYzxnMF/lND8t511rdi1VbIT7c
RtK71Q3dW9raL9B2XlXRfQcl8OKW46XQ5jxQ5oHCLUPm+7pwpnUt43tdhtUBkrtz32N0eiQmXLxz
cxyfqG1+cXu8EHzUYzyxKSNDXkV3qGQje3Ln9ihn+4qjFiZKH+SyaoGDLVtzvXTvnUaCZ6tuGDv3
RrZygvNki+9dPBkuItXAG6dMkQ6aA6hrIEp1202cerZ5VJVXMcSg8qViAeXstXBcRpFuJMyW/MD4
sl4t9W8rDnnpUYPIfujq2Hmx4Jp/pUcnTG4EvVhHJ7K0+n4x0IhtNsNHLYKxGWYmmGFrJR843hgV
WtS1W2st6jHHlUqclvRXx8aqUNRpS/U2Tj+7eWowrlKNHWYrFbHTb0PzaVT0YWfHlRNMedud+TfH
jZc5HCez6BDX5qnzdG5KqlJafhqyyyhOr+w4izwUc5StI+7lB3YQ5S5iLn8anUwLIHtNZ8Q7ea55
Nw9zizwVxcOrmXrTofZshbmp0m0Jw00+NdEct4xZ73zszvUxjveUc1DEPa36UrQwULiOp3Chtg05
TSBB5m1OVmCVSCXcz2bY7jshcOziHDq0aniytSwLcLVXp0jY7WoKHfm1M2xgAcC6t7Hs4w1QH28N
BB41Mc5K0g14TP2S4DrjuKoJLN7mXYeWTOWcnm8tVajfCYNzjK4g740x0rahfdhuYbtPjdrRV/Pe
mY5MrQchzaU1jI7SOM/+Vq2+/SeXOILU3Lr++SUuKOkTef0of73E/fE1P1UrFT3K5CDCx8cmCuZy
J/xRJ4JR/gtylAlHEjwUzzCppp8iFnUi6E3Y9bH0oXTpv1zi7C9L/4hHixOBBcxW3l8RsT5Tob9Y
9unxcF3Hw7Hv8uNM2qN+t+xjW6ywnsBVR5eVAPGQx92pe657D0fZAX+Jw+KKy4j+wC3HIju2ToaX
5cM6xF1mOa1vlROm7wMCh5saV4WCqEeeUGkRz2lecDPcYdsuTdpRbFPwanF8govXs7zO/L/UFwpw
yZ75oFoczWfGFR3powgrQ25Nc+oProMvjrNLoPR85vMDGSkm1PircUEsRRm9+qIXmECD0sYdN90l
El2b0LIZDs4tS1MXeddx3DIt8MAn+7lLIWwA2Z3Koqyj7x3f+6RQtxHiHHV/NEX8rfX+O+lDZxT5
rx6b7beyDuPfR6B/fM1P7UP94lKUR8WrqvN08AD947FxrS/c7zBno71+Nrb8/8dmEZh/ah0qhGOa
4GgZdR0y0fpfeUoYlf4udTCJhTnKN1MJ0ZhUK/CDfs0Be3pZuKJ0sx295S9DGo1+2+DEsB31mVni
Xc2eVCzOdzfXnpk6aJvOmTYN5vh2ccnja9T3Bnf5fbN46AuNWZm3+OrrSWWKtnjt296rv0+CHpgy
wolPmzWR1cWdzwqiXpRPx/7i3TcykgWVG8cb2CzcoUPngjTi3gxzvErdNj/SfDzw3UDAGIOU60bR
OcAN5AWw9S8wiWvKv5moLZmChHBBvaQMrEZYq9IZnECbhu5ejz0eiCWXEC0JBZOowrBkFpo2fLLN
PPaZv5EJWJIN7ZJxSJa0g7rkHjS7wW6+ZCGYUq9NwhEdm2y3pCWmJTeRE6AoO4o0e9I/q3pJV8RL
ziJdEhfGkr2oMolJasljABxxtsOS0RhMfOLcvz/ahPyGuSQ54iXTga3rVe9JeRBUOOCVyTd5zFw2
WbIgcwsgkHcVLBc5kZzASPtZhadciyVJ0ily3FUGqYTRKbWLtyRO2p7sCc0Em9wbbmetzS8p03Zq
69y6g93JSRJra3aF4B8Oa93t8VkUMn3u8MzeElU290ZDbbJhgJtAIO7rO2ko4k43NetophOuHiW3
aOGGxonvoorPdZkNz3QWYoS2bO9xzA3oJ8hiWNdLfP9R7+XrZkhxeZKYvnUGpN0iM5hBZ3pv7VrD
rV6cOGGEmzh99likhXW0MrJOqp5pZ7P49DxpGRGhUK3qE3Z5d0UfosYfz9MZcEcdDupGr4pD3QiR
cCNUi4NUZnx6kgJ8yd05ZRqslXl8Vsk2HCcOHoxeneSro+OwWo2CSnckM/GY6JiYXEMA2cjj8g4Z
SDsb9oiMv3hgEISSrxWIB84umoNpJ05nbZMnSEAtUYubyerjc9emYeF3oTmum5gh/DzQWG60A2u2
RQHOqpau+SpVI3ucMPq/1Z1j7BXD6JIgpCVsRyUM/07UjyCwQLIwB1xm7oS073HLU3PS8i1JjVNI
CEFnutFDPppWB0N4ZzU9L15O4XRBh+R3zEsVH6nd4bErLTsNjIn3Aa2Pb6hRoSTxLMTFeurzaTW2
efUS8fxtY4qqlxIY7tRijBvbd6I2e6y0Ij5PyPQfMbvcVuuM6htcxfFGdBRsfv5mCf1E7qbvNL59
RrflbThHiJUcXMEAici9NcclHKC0OVh1rGqFVXT3TWIObHgTudB4eeGfVl1SrO2DM+b8i9kyW7b6
Pyrxy2mtes0yIjGTr5+ftMRq+WkzhR/wWSccmzGVwWyZXnlN3R5OL+xppDywmD+a3qA/DcWS5Gpz
07nldmTuy1SMFw1X26qu8WXqYQfNsup5U7vOLA4K+Hfu7GKgB3vI24/WiWLUjNK+djV7Okqh6Reh
Ju5lkAubkk8kVzTPEl89naQAN70Ig70Y+Ua9y090JuqWszBS7gAoIi7b+P644nnbMmu99ee7lQ95
eQfIoHGDJhUFME16aIIy4S83AUE/abIxhc/UjUpFO+TbMy8LAwdauT8zOfFJwb24TNsCXZZx0CTz
uSmicy+nG6Ba973E5tFb5dciRv6g1TLw3Cu97XA2hzcR/E8/Ax4J2Oy7NXhHsATkR/AEFrpzGRtj
Y/TRtrXnx7Bu7JWlju7JJuJEfMZap43i69VE86JelJeWfazzdYNmKci69gX/10MDMOJs96zhqeaG
K5vZfqA59L/E+XSmFnY1jNAGRXkwCkfcaK0yXmujnmzcMiSvNrh2tLXLNPERysz1VKXYyknW7vo+
g9fopjJaKbX2UYRj0Ev9myyAscgoro7JvDCc9Jy6Rd16r7V2V7jWLdtkFuBKMXDmheJFCfXnRnHf
ASwg6xRNvqF7skUzLKhCyg16KhtKbn291vugsu3yjnmXCdEmmT/y3sKwRgJxSV5vqna8K5KuOnhO
uqUJIwK/NvMGx7a2GWUn/GSYUlrttAd7wraIbW+fjlO+VznU7gYW4ZXqdtV6LFK4Bh7X6nDmOlyW
LxL7iD/SQn+aUtU51HzwyW/ZKsYH8aJquQxou/Q7bUJtry5V7DrfYp0UgDlI9atDbGGlpel9S6XL
KxIGwLsEuxEKoRtw8yKCRdRnOfmaIMDmmfXA6LNdiEqLfQgeRzDjr/fEncybj2hqBQ4UdzoTJx2o
sQsJo1HYrSO+wsrq1nOvF6dSs88Za/4tHyvET1toN/T8mutBBxqC209JdkwXq5XZMFZoNL361tDK
uwaiuZ/yMvWNqnrtshIR0m08qub7ZxViVKCW7PYebkqqcLp3XGQvMjK26iTFw6BVtIsZae9bJDzw
SJCtrU0ukxPjT5vHEG9pET6DGmuCojFWLYHt0+BiCeaQ4H4wnuovDi7Th3SSyxmC4mcylfZ0GIBN
oHrpwh3J8icPiYPYajZm/q0RTvKNxEB2wIbj+EXYiFXZK5iy0fY3acPXhrmxnuZWPTsiKW+ZclG0
EElOVsaSja9q91z11fC1AHT4ddA142yjjwcWJyy/xrK1yniKWMnbmPxMVFgyECQOvaVzNDz1hMW0
Q6MLbfTpnLXPuie7jRvKXOWRCB9be1Suba12uWUQGeFNRIcUdaise8r6T7RNmHxiChEynmaO7Zvz
wDY4duW5dDXnYKIir4W08rVopHj0aKu54LCPk/UM+AQwr1co5zZ0rT0nhXSrqaVcxyM2qAyt31xH
9fi9yHX9WgOn8DDU8bBDUZJPtmwJprIWrjDG4u51hobBdsVIxpn3ac4pjByNclBLFrBK0+WupKkj
qOo2Ie02CZJ/msuvlREEN7M3p8lcv6nFcJ3ainpVi6LeZEZZb6VOwUU3pCLgzHA1kkumwmcb6iEi
rzu/JHVdVqsEshgZVFkHs5Zqfkzv/SY3Ve5gdWpu4dxejVQ9b2tCfb7eCWNjZU1/M6ec8dIejm9p
9+71NJB3lkkz7OApKy9Gy0wMLfjbsFw4pT21G6+yw02XiYpyWaaGdR3HeCJmHnFqxZYU14UdtLyG
f0Zoyusmv8EP9WhU43YcxnDVGPPdZBvOeYx1zSdil2zpiNkynkFg1+p12ZfhN2qxt0bLlteDR1v3
cdKtR3UcD3GvNbgQG7EfpDjFobyYwrJWaIjJHuzmeBQJ/T2Eu+AfakA454uXsrpqR6dT7HhpOlzI
N9s0h5R2C+dEor12zRASahxMvBueooRsCQz1GYF5ajhhlYaTjBGP8+98sjiqpEES5qm1npqkhxZX
6QQdYGskmc++TW9/juis+4wewb5FqO+96duGKPUdu+ETbuJb3Fr9Ji+8xfTeDXfCmee1Ns3NOUys
cpP0lnmFtfpZzka8niv7EnulwrSqbS8Ruc1Vhix9LZ3KemvGEg67XsxvWqO1V0PuKJtY67/V4UQc
0dL7K7fvIXe6RBWQVYfFvNzcYHXXT4Njy0vIUWUNqoD+FMX5StnnAknsktcBSwt5sNoE+4yIliux
7YcJsL1UNkWAkXMMBA5rtkqmZYR34q3qevdg6UafQfJxNjhoY4z+cPSh902ZM6nU6FQvzfco0xtS
SbF3mMLZLtaJthz6Q0zkbypxiQ9wR8lpGIqGc3xDlzqyxr5OvDu17zzVl5xlFNLCbbqfZ4GbdJ7N
6WSSP76tsnx+yvAzXjVR/s4FFLBcqTMT9od2cakXolzFRfSOcYVdX5H5h9Pby5oFem5D83y/qYFA
vnB8sdc62atLKxhccAa6GHFiXRsJ/iBf0zPjoJoeg6hp5kmj4fjRRow+MhYuTnPWu1TuTW12nRbS
scjsG9EbkXg19EUSw07QIrYC1avJ3HE1LDkHZJ774YYqC0cfWtol7kL3qaXN6mU28uJtjoihElAy
TIUl3/GKoFOH4r5YAs3WEm0WS8gZ8Wdcu9q8j5cAdLVEoRkYp+c4JB6tLUFp+zMzbRURUFRMgSVz
m5KPUMihJPnMVxdL1JrYwhK7bn+ksDk9L6FsAI9LRJupHkZO2fTfoyXC7Sxh7nqJdY/ku9Ml6N0s
kW9yRae07nLuWcTB7Vztb8KIiDgjGLI8S2x8XgLkVkiUHEZ8vEqWeDm/2AMXP7FyvKjcMON399ln
Hv1vw8t/opVi4F3Ks/+5WHq32NH/z+qVAMNv0s+PL/wh/Xj2Fwp/Nco1PQNbCWzCf0g/mooFEFMV
3gaUIaZOaLM/FVPrC4FqZFHEfuSiX1wvGAJNl/p31CIG4KrGF/3f//qNNtT86X//WkuMXPm7FKTS
TEPBLdYXtFldtbSl5uWXSjhPbYpWCKkcTVPrb13LBCJo1tY+Zzaydsi0rui41y9GZvdbl06+tdZP
3t7VXDxcaTncTykwFQPTbaDJ1t0xB+rJniZJERSlhhPeLqJ12oaXsDJ2ZkonpzDrLDDN4nHo0hty
GoSWhtANlJT2diLRLJINvadeXkD9xT6LbYxc4V1boLFWle4EsxHmZ3Pom3vGYySanNZcTV2ND1mh
GsE1HhJ4q0YF5MYR3e3kTe0lKW1rKwfLJAecdPkl5j5wwPAij5MTMZYbZZ5umfnzYGXFeJoG28GT
M2K1YP84mFApNm3TGcQfyyUjyJ/zXNuKPvqDOYlVjxmCi8goQUlMoHl34MHVtVqZhHEsaZ3UmsFW
pl8qVXN8DgYa5hDtyFk0XyWj1/mh2+preGkIwJJhY6tWSLqeWa7dgryuDOljjwcJYoUaKd6s/Di3
lAY4loJ9J0lgw5aC8JJJmd+oh2OxGwtDs/Atj/SIZPOdtAq26yl6xGyjP1DOb+/p5e9fCq3UOTFK
j+mVUYpzVU+6umZui60vkEqkqcceA9N8V+DCSbt1PJBLfic8C0jHLwEnz5uOdB6Rv6JsEMw47vW+
YraYpJmjTRdq9N2zF3qqsh5caYx+PfVy2OZ6U+9wn45bDA0cIGOKk67HvGgvitNCoZ8IPJLidGfM
J4zUEOidtFaDBGZuulbSmW55xEUmQglttWcFg0OlrJR8HMN5C+F4rusrOCixQn8BLRiuY/l8o8Yh
1NaPBRWxDhdqu34pdWFd6plUGU2rUC+x3JDnLOtkIFSd5ttCli7tA5gl+37YeCJaZtfmzAn04mH7
nOyHgem3eqf0k01/jOIlWe6hHSD365sl1oIVEV5xyQ35aoiLqZIb2Qiii4yrNVxK1Xg7MCUFZJsU
ckFGadj/UyUcV7RkeSJQGK2DfMWk+RilVpyu9NnhOgB9erxKNSzBfuHJD2sOJXA/2uQuRRYpVcBK
goWCWFn0KDCA5mcloSkpoE9HvZ77we43meIMAjt/VELEbgvSm4kW7cjtKet4ptMz4DY03dUickJq
muvxKcUdkfqWtA24hyYHqTAPr2U0yWty4e6aUpUqsCOtGLb8AipOpMZakwNRub9i/oHhUt0goxaP
3ig52TpS49yMoanJfIZF9V5PEoRZ1xZ7t3KoTsArCm8gbHEMawr7sK9qhcNbPnPZhzTfTj4UB30d
EWe74CctbphzhFtHmn5EMeK1l/QhCYNqPFZZhTLMYHN++XtD/E82RM343KH++Ya4ex1e4/jX2eGP
L/k5PLSIe6mOasCsWhBZS9zr5/DQVr+QFwawornM2T6bSX9shbr+hTJ0uDT099Gvh3P0H1MRzf3i
AV5b2tIZQvNPtL+yF1rsxL/0fUExomQLd4qt27S0sWn/aSqC6SabEyvU77B+Lc0Vc445vNf4PYOZ
p/tUmdSMRHFWv+PDIE0VpcqF2zZ8IlMBV5bFrhVkzYjtSwWGt1JsPImegg9n7KuXRlX5PpzPMEIr
fRnfJPVYwfmrLAK8EZ0nHSb/9WfviK5Ar+LSMqw+m0xKfUrxihvzzsOlwsdc6b4Vs0LojCoy81rh
dnrNs8Z6EzXt8OqF1fTqGNEUIzLwZwuisEcHrtN63iAJy4M1KdUb+Z/kFSLvdKOkpF7JME8vE6tn
4OHlcFCJ5/ZbX4cagl5m4kVTtdswsimEUOKY1b/RH5YxSLr65QD1v3TKGb97cD/fgqWSj3dVJZgH
5Pv300g+A05VBP08c214e8vorHWljzWlPuXIym/ocolV6bl3Qy5IP2HJ5KVVtltaAS5V5NQIVovj
WJQwzF1/NQsrOmPpLT9AuyhPhbSaSzSh1FtxklyhMFPt6S7SNhqzuw2jmkLcxiivXbd+aEk47axq
OOHy0O/1SN86kfeRSIyi//pFe7836fGiTRIevBNkGlXykX8eWlc0BoZCrcBKlbl40ZZ3PySQ9qzp
5nijgArewxCr9+BW27UZIaf4udLOm4br1dXYjepblWrLNMIaxusQHPhhKA3rTkz8N0kF+De9KrVj
iDPlOups7WRg3bqxXPHIdEKH3MDsAH56H9hppu7iYqAbUqmVLV4sezXBC1nPas5n2mjV/qjOxkdh
d6eh1rVd2wlrN7k1QWGTNtF4nNL1aA06Zx8vIqv9klUeLHOzHN7jqDTQlY3hveICs3emrN7VLUZT
EaHQVH23aeNhvPBQpmccMTxMDZXSqfGhki+mtASeYLNKE+6kjMJz3M/u2K3imCKqklj5Vp1rhPuY
cYVTUJsxFrxLPrTd5CqPlioCN9OfJhoKv7kZ92rqBRCviUR6El6ao0FFb5odwZH4CA9XvRIYVm84
fPVXFlf3Fg2bZOZaRnOym2jc8wKcMvpFidvxumk1/qD6MgWa3Xk3WMuzySnlNqeq5cnkePXmURdw
Mk0OVSqjo39Da/3TmgV6A+OujaPJ0AyP99JbQj2/HN912jZF2DvKJcIvd0tLS7FVyAw+TuPgrmqn
8wKqdvns1OX8TmUWZXYtvtaABuPoI6nK8VzZujjIVpVP7KF4JqNM3bKlPo90uK1kZ+cPeMQ9ZPLa
4szVG6Tbee9PpaDHQm1plGqw562Ra/XLqCKYYUDgpU6dMl1R7BoHLFfTpqcmdFlQyxTRumq1tdUq
+hrLGI7ZZCRTUnOyvv382FYJnVTxkm+tpaWdtKoU38vMVZ9dJW+ePLo0nwpllmemanXi51R8RSuk
x/itUNOtLGv8EB2natDIXUcBHq4LZ526kXvtqpLZ0b9+dD9b5H/1m8BhZ9+hppjswjKa/9PtaZBa
wwGjplqormwFOdnR/KmWyl0ye7wCLdGRnWWj3CdTDHzKGiuvuhrrIhq3LtROtGqeQaYkmRQHN+2r
17S3KS/00AhChM9avDDH4cUsQ9C9jDtl89dfgLlsr0DW2JcpIvv981PMaVNrdMReMntu10CsxrOs
wnAjbUHzBNeNeSPkwHqh2ywxeD2VNcaVCgOhah21Aecez57BwjyVr8boaPjFKTPBv9eJjcxccZ85
kjqBqAiRaP/17/65H//pj2+SyaV5Q4fw9Rks//Wzz0g1rmdzsC5lZ1HxNDSN+M6nWbi7/8femS3H
jaRZ+oUGbY7VgVsAsQeDm0iKvIGRIoUdcOzL088XyuyZTE11lXXPbV1kWloapQgiEI5/Oec7LZQ0
Et/T9Sabu/m2wI+96yGcsOuvKodKMx2PcB/TYGJJdyjsCXCIbLRvlNeAYSarZ+TTDNXt6nbpmXnc
fDfhxkLD1k3dz5HHBB9Ran100TQcxLq6oAqvsKoBJF61k6NsA4WByZ+vG8AenteLAclujx3APXbY
TDYROTPbojPjrSqS+RXU3LprpzFiGJW0m7WSlRv0hjF/6XHHeYXHXLuyzA19s5oKaW6df+gslLvE
rBrfzJU6FBYroEryVacmwO92/epFnhZ/tpGWYHXO+Z8DC6XjOrfGA/NEdsdlZo4Be5TkU6hu3Wa4
vF+588YvFOnXE+R6aTIZHUlfWm8sccVZWDiUWSzBWV+IH/0mlIHIyWqc9Lsssx9mDWqliZP5gC2r
C9rrpkyjez/DDOlCmw3lhZQ0niX//EagSPxb5cYpCC6cmgEzkP2rHPytbOCsLocuH5sHxtQ92ksg
R7P/62wu6LJ2C5zVQKLfT31kn/GWUky9O9AQ0UVwJiH+6g4JCahhUmQFrCV2VqD/RJoHI9CbEpF4
te0bVjlAPqT4WEhCfOL47z8Mpt9fQyotLfQcu5RwAV2QY0REFjdj1dMISbFwH1iViQbdLKJiW+ho
WiEAlcPeZZQYLquSNOTlEwtoHeArYMEi0Ix05zWOds9qYIE2OIjhE74fR2ReXZPx4DXN+grGn2/t
XhZwBnxx/VxpZ/sXaAZ7W8tRGcxGum48c3nRlapC+GLkaAuMnHhP+EJ4scXNmhmdFTC1kj/QopVh
O475kcGN2K9esWjM4Ndmt7JHqW+MObJoo4c8eeY5kD53WoZphBbadKE0ldlLx86dtX/eOPE+oW7B
zW9yGoCMUQmmGak/aON0LXDgBR2FO/Oo6konbJmU0msmQ79BkFAKfl0CSfyivsJ1uqnlv6N+4GuA
LHiNAtfpLCssVr36Fsd9d4jgIFr+qmfmR2JGBC7EuqPyk0bkFeWPt9xDZaq1DZ2y+CiLmnO1b0q8
H5zsItCqVT/H9pQfF24E9uGQAE6atSSs38gg+K7XK2kTC83/PQRVHE26zGbmBsO4x/Hv4Tbv1vWn
QdjzAeiatsFnkEOQYNOJyLddp401jpgVOidNoAUz6p1ajbswbagy/RnCeu+RFuHbKhIhhKfip5TT
A7PkIg1sytbIJ4ynYpdGJy9lmdwZpZywLZEy4Hfest7/+iL9W+D37V/E7PEQ4cH3X3e2h8/35G+i
WIZS1z/xn42tjsDVYm9L/4oelDb2/za2uqR9ZeBmXUPXr3PcP9taC7Us55YQhsOp9cdc+E+xn6Wj
iUUsS1t7Pc/ohv87ba1r/b2/sHE0YmvkbdHgcnTiTfr7Mz7Xo2YAyuBcgPBohxgnUHNC5M+2S3Mh
TDLouWZJm+iKhOcUj2uqbO+DSLSvhICHR0vmJhyKGiujozMOklp6Qsk7A+PByBKBbXTckgON3GuA
GCvjVlhocYPqZpqaJ1E1keZXY1qYZG57qGcRa2TZRZLxhzqGEmELb7E6EEvJ4YftISgXPQ6rsrDC
q/lzC5aavjjzhvtceX3rY3mJzgXKgHM3GP1uccbmaHjt9LmSS26VPUt8rxOvxVTLnVCpemvLXASs
sZ2DY3bvZpvx1YRri55E4js+rUsy74WqrS0flHapaD9hNspxm5BM1UZB61Fjt5BPB70ct3ZXsNEx
0im71ZLEeBmBg5BUqEKik1TQpYl4WMjJeeiHBnZLL14KO/WeZnteaNFnc6cM72WeXWcziiWIzLG8
p99t9tbQGpe2LOn00J0FIkNXXI71dLCdJL3xtOLd6xvUNODdNzYIzxMDa29X1Nr40eUyOiyRbW7z
Si++rq7szZq5+te1cG04etp67xnp10Da1QYE2/zd1l38I3GaMVrHth00ZeG+GcZAzojMEq5N/VKm
5Qsj4PSmahQTuGQaianQ7A2Fdr0h7EcGtrr60eRUoSApkL/ovpl6+NjWmfQMoHPqcL0jn5qxc7bA
+7ANITbErm8MDQ9hKXGJwKrBUMGqdSdoNZcQ+g4GfyfX4wcr1/O7ZenW22hKRJCsVnNOTKxcfipm
m1cxa9SQ0tqRykq5XGpm+jg5XXG2mXSeE/bkN4aHbohM3uluapt2W3Xd/KPHa8fUU5ggeXJN/fQg
ezN/nyx9V+JVOrONT/ezXXXnPnJRb87OFH8msDKDQgFRJJevin3cKPKk0+HWftpLcUHTSfxr62Hs
aitDVEHjjB5D/W54NueFeCCwYgY43rxhLShkGhpxMm6ZYYLw1Uot8+vS8E5jiaPV7xV53gHL+3br
TfM5bXhTeD7VEYtR9xSzAi39kUXJzxqZ5sZ1C2+PO9c5t7b26aw26TdJkmU+vA/Ii62GYXVeaZdN
QLxbmQnvBe1h7o+tPKkIfWuJDh4tmi0+Rpwe1yG08yNvopUisRx5YI2Js+OBZfsopqbvXm2ZTIsi
id2WPcWAyzAGPDItp3pi7h+4SIqPrpNPKiwpOjcLTPo7abPIWBuWsI5DTA8UFFDbOO8eCticO7eY
hmfQvjXw8IqwAPJuNfRQcXrSlAmOvPTcMnA9fiWnZtFOn+QRVisnCLztuGz0dczYpOMCTCd3fRqZ
MPvo7vVtYgvQcB7Z55Boo5vErdo7x2lCHbDMNyZBzoNnDvu2MtfbieVwUM/yaA98rRERG/MhjUp0
HJNT35EtoG30Se8gvSh3ecR+qm6gNDEQMprsLRWkd2oOOq1haqeDu6RJdKggVz3OWWMEHuoQc2Yo
jsQAtVQ93cdW054X4rUDDk9x6QY+bhSdMKDKFAyNYBsTm5M4rI3+qU+2c1FWUx0w5RmHshsctiVd
GYCVNJgcRvGuJRQvjFL1TZNqAa9vmP0jeprlqxRM5VdNLvslQzuBsbJkBIifiV7ZSAI9tfOdBGER
phEHuTDW/gQWan6qCmFtG1XFlISjcyNmkozrmoPII5YqjHBOvJq1SPYLSP5Amwvytyw8iUjjbOeV
h+C6tzxP+9IxFPnzlJgBIYbDzyzS6otlp/VDh50UUmsJYacR7/FaxpsGj1Fo1CPrxbHT6Jwo1l9p
K/pzWxYPHQJYuENYH822xW1dxP3dWiH4mGZ3vRN66t12SUugNMOodWPFTovZGdEQYgQ3BN0zhoNM
rK/4KuKb5PwDHxbNGmcmrvd8SoIW+uU50ZC81cqeXhTs/8DS1fpAmKOHErV2XsmL4bthOgqyuwtz
OM3nmyoZNA4s/F+TnVpveTECDJNNetGjqsI1XOvvUxlbSGrXJ5QiUWBMi7G3R4dNodAi+zFN9RkQ
8+oeaCwfVqEfqB7oC1pTdza5WPiAK8P2QpmO95PK4xdttsGQDWVHznmV3GWAS4ipbuLpWcROc/TM
Rh5jN1EuJ2jk7Tk34aH24txJzXxY1+FuiFNQtAVYdODVOfvBYWAqYZRX/rrPV4K2xdMhI69xcvBc
7SFHKIwsqq1dBHVRHJCI4MIhcYYtC8ti05lDGQg3OrNsyne10w1U4hlrqRWC7qSg+fKFSrbkfKdg
n4bMN+YCtj8OWOrtluN7iqb3JBUkdI/COa3s6H7ouNA/WiAKF7tr7zuztB9JcHgSi0WiohcB8JpM
eWh7bd25gxw2jS3Hp65MhqPtlO/ZmvWHJCPupsnTa6QmcuhhLaTjz1rcHVMkO2j4Y+uhi6v6br3y
0mHM2yNpYffQgo1X2M7TGXYpgxpUvOOLnqbavlhH+1yqNDsaqb2tzayh/gZ961jPs4b9XBCJsEkr
M/JlPBbfPDdWu6F3m1torDrOQgUbv4m+XPTgAWLdZIeUEXkNIrN9R2blObGs6YQFO/4+eh28yG6s
Q7WC5sVotf60m+Jbwp40MPJMPsL9sre9niPLByDuO5l5M3KqbvDbv7E11xB7W7DVVX0uiNABS8wu
O9Ktp6LJ0cKDIN9YWjvu0pastnTOo7d2WOadNaftG4IU1Ere4CEkM8aDnLJhWzjd26Rzrnii1MlI
H/38KhAqhuRdG2wE6ospfOlm69HzMB7lcXGa+5OsSWPEc1qOF6sg1ClxBchZIYunTHOqR4qq/FQ1
Lo96W6chSqfczW7rutd3nozVBSTztnRMtXMZJ96ASyddZLa1XZJZ5VYkRnyWdGKb1siGfYxACFEm
qQB3aBfnQ2IVKGzdoQ2XLLMxWkxvHd7iAJA9SfAoudZbheA/yO1WP9ZrW21td5rfBzdyERs0INWj
HGMkdIS4qXwHqXto1+v8o8oT9eYQJycoc9/L2ItC3sjPciibbYYkrQ6WSmsPSyfcoMxybc9IMHcC
bIxl5uvQI27UbCC9zy1nM40lwwjAyp9gpg1wqOvEI82BhGl7V6V+nt1S9wZ9KgAdwBDdikjxBJ0i
/bhyDiBppdpMWCXsI1MTPzHE2X6/FHAfehTs2MbiDZEvrU/p0W6IU7u3CWIwERMuqPyi7uryMABx
8lG/Xe3ie7r6aCOrQeF/XTrms93QBcjTu7CZCuTGjYzk9yYRLWa6gW16uop7CSLC8BGdZxd96vUf
s5LFLZkxHAijUSD0z41tVK3kyjy6czRkpK6OblL/SIdyxOiCtMMrv8k5yXPrGEE0y0/97Hr1t2kZ
uWpwa2cNJ5tXUSn7WUschYlLRJdjUEEXDcl/yCU8qhgWEti5Hi/6Mn8pcgU+J493SI1gf+fP1G8a
MQfQ9EZ1QDMKPkUfCV4UnZseh9FtbhrFT9edU7+afPPMfGm3vCJhPB5atQE14C6VNjSpWM0VczSh
39Tp7B4coNN8g2nmLnJwvq0kEPgNBodPq1Bd5IPwUCcCYacNou/2oS0b08+cssVIoMp7MSVJCOp9
QW+bTMPeKnr3ehpg0G0QOtcWJYwxddeZU5rvnbawNrKwjZOoOsDJgk1YagsMgYwNQ9tZSiY6Gq8n
clWThjtaLx2EXGZfYO5g9eqa4TeiyAPBlXtgUMOarOiX18mObuOMxF5fFN78iF8iDscsBnfXDyuc
FxUbAcbeLmxNkJh+Z7vOACpXMUXnKXwF0zXDIesYnvmdwsY4I0T5FrtF/9pTetIzQS5YqjV+LO21
27rXix2VWC41r6f7smGdXLQIrze84JnhJGCnA4qA5jGKStGHac2PDngoDgynq4c+9shYafTmuU1a
tmLodr5XdfwcMVw7WwYzL9T6QtubxnVrW3mI/4ZRnKRXqkeCG7oqjCJVyRuMmNZ9lTTvcm3R8at1
jsmdS8QawHrgsZ+usQUyHlzwbV4sxUsmcCy42RTt2MFASFwG3djRCvVPaPWmz5HYk0AB8IbUG6uQ
d1RtM/Qjdch8f0W43dvItxvQ9/0VLRQSXzx9rFR9VPyaDeumngGGSTdPwsor0oc2BhUvmpWRMYB/
Y9O5GgwTSXoUpqn0kKxrdiY6D1qQ6ckLKGsaWHBpoSO0j8Kt16ckRtTrO7rDL4f+v94IO19eco4K
gzt/EsGayfVWW2oE5WR57npjLB6qa51krtxXjNJ7X28EqZpGjuqaypc9jFfvqyzSkT4RcUf/eS1k
dbs92ybFdVqJK9B5xZq2NBMox44wruZ73U9ueavnWWeSu+LQjDU6TwFILYxHgyFxUDaDRnTWTw1Z
/nSnA7zZOwmui7QateWlr2Y1f1snDY8P1lsa3v5uEB3ri80wSEMqACztPJ24JK1LCswvepn5B8rs
f5UWREgL58hljeddpMnmWwGo8fkv459/sKi+KgH/ohWgfRBMnUFVoQJGrGBfpXt/3T2oZp6ywtSn
CzHmdqh5V/GaMfKJXKk/uKbiN6M0d2NmHM3c3sJs29qJvnFldKMGdmZ1v+FX3XlrRgZJuvvnb+6q
U/jrXuTXe2Ofo5NrCW3r99jsUh+bSkTGdFGqvUhFrRjt0/FfbR7/wYtgHiVhEOmukL9fABsLNE3v
OF1Sg5Bw/nG0YlvJ+o8F1b9Hkv9yJOles0//yUiyKNKK+Ky/yW3ogflDf04lXfkfOJiMPyDJGH7/
ojz1dKhqoCMx8v9h1Wdg+Z9zSeMXcA2mpO5I/r7rNPHPuaSJV9+ROOzxDiO2ueKaf5Oa/jPpqfO7
WR9VrCHBpDMFxVcDwu235WnqpIxv9C45zg1GSowwQDFQDjon1UhGPcsMYtca0LGrvGFRfE1mZDY2
ujb2mY4Gct/qJZHEbl04x3WVVrQpxnoFjyHEfI85q7R2sMUW7T73svalgd5vB2SGxBngi4J0t9Ho
Rirl0m38AgiY4Q+lWPHh1oNz9jLwhNftw3pgR9RbsGxrb0M3YbabkVSqJDCnmoivLlKI9V2NPX+2
yB+/PHm965ELsQpM+Ykq+i5YEPQiZ2PQZJw9o0/CziudmwlZiF+Ow0NHntNWdkTQ+hRywuTBrqeP
KsuW+zkR/aWNjfLhajCtNnKuAUZn7hzbfmWLmG4vUw+FrbBjxlPDRKRe9vHkeEdDtemJY3eHX6QF
OlCn9dausGEaXUImQT8ZuR7ONskSVi+NFzR+BlawtnjUDdIDvcR6i4mBuYWH4IXki5l3g5G1hxE8
Qpjoxl3irGz0KkdukGDSYSmtuDOlVlzManqwBTWtXRRkJKlZJj9IRVE7S5KRxwQLNktZEoPizM3D
2HKo+0OSxjeUndZlSq6LMmqQ4SymTWPU9SVSbfkzGx1vO+YWJnSbfQyDsO7BcLwfNpROhjqEgzha
0vhOx7/AEb14mLz9lglloAr7OE41fhRyux6ztjMfzNmbT6aS013aieZe5clHZpjJu107U8hD48Ro
agltMit8tskWT3KwWGM9l49Fm0PuzovuYph5woaWPI/Iy+/bIusv2pwPQco39glhf4Q3zJgvC8lt
oZptY6PbvFONAJZQjFH8bXUlQNDCbchwyKqaTrvKMixySuknM2nEkZXTZ8HP38aDVdyzvyZoAQu7
9yDJprt3wdszAosyxu8kFF4sjZFmpnii5MTA7FZtqB6EwR0tnaE/G7llnRbW16o1rS2le3dTz+b6
yhyQrFMWZcnRyhI9VFZesE6G0Ro2eT7tKNzjrdYMJ6To3VEkzs04dg3REw7abPSxWeBmM3VXVYws
+bgHw1ksSJEjfOOoCZ41nghY0h5IWhXbSJ6skcAFXGMY34bsLjHbWw3plY5eJPQK64Hao9hUrvrR
KYn+Oqufl2tiNrvqt1K2xZaQgX4JytQ42RbTJ1yep2L51GIcVbVOEPc6iBdr8PB+Ll60V9Oo3UyA
TDbRoOIwE9Yrh2F3a4AO3GpMxYMijyHc4qV9toh1Iq9QdgwuWW1r+LGcTEMqnCBlT41XoE/NZpBl
u0PNYFD4Htc+Pfdln/gNCtUFWzQMa7bjjufj/ylDZrkg3iaVbvMJRbtFKfTgRmZxr1w7PpCfTYAe
XdnBA6d0X87Fuqt6WGukGrW7NZ+dG6sdiVUxp0ML5R3Sld5N98gSnvF2anutWewLQ+uk4gtWd9Yk
sJuyZ/fCRqcvvluiySxhmtuXsnU/WBbbG8dZPVjxi9paBjzXBEriHcCl9BZr03tlKaY1DdbRNdXf
HTXavZ+0on/rgDTurkyVsFWFcYqLihbcsLmlRVwEY2kV1HdJcbdw7PrJfIWQ1C0BM7Ja3tYBYBXi
pCjA3tWf02Ve3rxlhoVZpqJ5bFo8sgKVVgwG5bbGC070pUddehdDxz6Yip6IbQmqdr+wR7ada1Yf
VA5QliKxL8JaVd5Dn8mfqmZ+GxsEa0yJWzBUcHUcd5pDWwVzs6yjwEoRZdM4DzbDfpU62lZfieJz
jb7cLgnZJxzujDPn4Tkplk639gur+2NZiWTg2aI1P3KN9CTElvAUN3NCU36bt24NRKGeMTwMDEDO
s9U69zMP7EezjfiK5BO3HpOq0f7e6Wl7TNZy6XwobPZHz92fBjo0cuawWiQtf3KUfGhICKVJwE51
rA3hHpsl0ra9l1UxTJn+gM49vk2KoXgkzM2UfjsSaZrkETeut07Jq3KtbjMaVrnX0zh5d6n6PfAw
GJdAX/TWOTZbKOzSUozD1mmIDqOi053McRx9hJxYwTjaf1a5RWlOaPl0049dd4cGpBEh+CiaZxbu
CsOfje7TJ459eBGR2bw3rUhfeSZDO5jK4QaXYnkbjbb3U8zJQNJlEZls/fPxRcOLcCmFPCBFYk1V
ms6nXXk2u3AUegMg9BFHG6GlB7seDyWnbdBRPywhSsHrejHiKjKoS9znYVzsM6Op4lPLRIbPbjDI
/nVUinK/sZxnniPeRrH32A6sODWGP1JFAc7OJD6AX5t/5HQ1FodRjJ01r8a7WdL0YPNOtLs0czqF
3q9sX8nFzC9mgRaKu7i3ZGB45QrmpMk/8TjkSC2qx8FeXbZT3JZHFlYl7uqEL6uCxXy7NiZhLMiF
3MU3OhYKm8XwxA1yn+nVnpbpC0Rk84YKeSTZif2lH3nMlXCiLNoR2dh4R5QuUxyza7Ufllig0xPC
FKHId7v9IMkk3COWV28ehg/0CWsEP1NHXhlmadYwOkGN8wLmy7J8tzYxwFhs38ijMhusxao48J0j
tmUwBFLAxaLD5517G1O24jXy+sjaVKnI51AfNXIFCit9iDyFLNBcZFCxsgAw4QJh5Xhm4GvrIxum
3JD4ZvrmqCe9EzoKxuMyYh4qDG44Wag1mEESbBqBe5ncw35DXq8H+7VT9/rQ9TBTbe9caCMmOIk/
L5xlpg6dtNrKJ4yjfc3b7Kr8jYdOR9/X1d/zBdbHpif+B7AgmKQvwonNm0iwfTIN58OKE+9JIpZ9
r+OuBtaHlx8MtsQqs4w5zlDShDkRWcyKQyqFvPFWS76NdltgUFbgFIzYXgkANRfzQ07siftIN589
vLWp75bmzGCsZfVZ1Ua9J3qG/8whQLl7YrOWBzePmjGYEX29jzD5A1XZ6o3uvL+3PQzTQTYb4nVY
KSA3sZgG7iXRDT6UEv3Ta9grbaLSibUjdsPoOx7D6gk1ttNtTVRNp6EbFvpKTSMlre1YlxPsesji
/A4CIejVSl7iZYS6U47Ea12tNwPLpaX37q3eE5cBi2cYe2CwGKMp45Z4Kc139Vju0HBdAx3a0frw
gNA6THBV/EzGhGQtV04Ml3XN1JdA71JBdlocX7reWDcTkhw8HOByV8vuw1WZxXYQYjjrbACdoS2/
kswYiM0eHPnlZIye/REaBYzQvn2KUSV8OMhctmMNtM/n01yvLm9ruEmMOUd2buZgCSKbkU7axplF
1K6VfSqcwJVP84lvE58PR4s53dSsjV6KaC6+MSBLdiK1NfqDaDi37HSYwuaOe8pbPDqxoEYsp/jo
riRIbyuEfns39bCXVUacf+9cieuKvTFbgCS1wRwoBY+Zreh6yjVdHSfkH2d+w+JsWGn6I1rTHlBP
3+9L1Yzb2DOrQ1PE8JXz9UUhw8XyY+jte8yC5s5sGpZjIm0Pv1q/f3fJ/6pLvmrn/1mXfPOeVl9/
a5H/+BN/tsgOHS2uFssB+0E3/As8/qcjRer/wZBH4gfRUcf+TblDX43UF9mvJwwXfy9CoD87ZAsk
uY29AJOL7gkkP/K/0yH/NsexkBN7JhKhqy0CkffvQPIF0SN+J20FfrBZvI293LAp+cvV+AdzrP/3
Ja7WVGoikHnM7fTfmOfoVwscKd66xy7NCeb6TOSQr3FJ/89k4n/wKtd38ReROv7JebYTXkVWb532
Vs9fvR38/73Eb/M4mdZWVY+8BEo9Ke4xvzTrv/BpoAO5/i1/maxZrsvuxZLSANdmoTv+7XJ1haay
eIQ4Y2tV+4O8IbrUVOB4kBMvbUd58WAKQoEFWNuj2YlhCzJn3uBq1XfLPE67VLXts5GAVGHc3GVh
28t7CurRDoE9sXwE97Gt6UFCs59HWrWILEkaucSXEAbw2rqzL0HEnzqHUGS3Vm+lC8DCdTuMm/q4
H2hIcTUk9DCYh8NcIzsO6cri581ADhN0pZPTDtkhEYU8CXd1XrVSks6W2EtyIxrNORUx3NlVaN0m
0ezx1MfUzn4+U3HzeBvAl5brE4ddEaLpZEdAIrKDJvEYpSBOmIKMYSfXcmcZ3dnKjf5prhbrfooG
facNstjUyK8OVnllDA26tWU/j0t3VvqNK3LctqY1I0WbxwdTkqNjAYA7yxVDT726Bk4sivObCEfq
vgZNHMT1kNxH2Tj98PpyuR9Xk8WVQ0AR6VsZr5euX1PlRN/JwGlJ48Db9eRMBEeH06p/te1MEJXd
Wf1PrbGY5gCi6J/RSSGImaGv3MMg5i+6XmDbYu+z2ITPlfCxAmexnbBUUU8NGpkk2V9XongtpQp4
f3ng2QiQhyLTLllsffWdRn2/9MNnts5P1mp8eRS9r7NBDJ81aClZKDPbuKXhkrRJo++qCUA3PlTP
T6Zm3WeNAFlTKD4EO6KlHgR/XznzPrJZ5sfSs7vnlPRDgg0beSp52N+ocoo2JhvOHYSO5B5sRXaI
K5MI4pYM24kFxK42DGCUNuCmwGMztnGpgjI8bm6MOcwy9gQS8gLG6gRNk/U7JmT5PrOz8RGXxvDY
q4gfZsfDjeGm9n0RE9PK2iQ/Mm+04OvVw2YkBOLW9bicyJ9gtJWtMkLs5/JCklaWHTLDITWkYDFC
yZsyvxnaSH+whii+X+JUPGYVbBCf1Y59i/Mh2yVxLHa61UYfEaNE6mRDiy7G5NHe5ajJBt+Cpox8
KLJuUdCDCIwJGqAHsI6Uys250RAf6+C1Dw4YlrtIM7UdYbHmnYRLc54sm2VSg30G9TWDAPrN/ZA0
Dgm6bV/4wzAXc5Aj7fnoZ8poT001cY/aoO3qJXF/Wlnu/mQM0Qed1k2nlgyfjwTb/SYeGksHcOuK
jdb1HoNF73o9IpE7IUGSnwWOYILSxhnwb6zEXu/0ZQ/YxzhTXlnfxJyvm4jMXzo0zdZ3rqzanc1S
+7trRONbhbftXpSN2I+pAUfeGmZ2WOhFTL/EZflDz7v+2LCjvtCxTe8t2r2baoi9W5Tj5rfC61GC
dSyZNkxf7dNkxMudOebrNlate0ehVr0vbKzu2wUz1Jwl/WVGvHPWZ7ncYBq3Tzn0jp3e2Ni3lt55
VIwTQtAX676ZNAwRtsC26DdkMiDlNih9Wwh+lU+ybw4kyXHsMHXNmoSYCSBw6vSln+A9Zy4wZtia
nW5P89FtUMh1O24Nm2Qgz96qRXXkawFUCjuVdswvE2szCKs5FZOzEkJaN8m31SihGSHG4O+0o8SB
liER4MhqPfJu428Gou7jAuDpRL7vEhR2lBKz41Qs5uwyg21AxbAlAMwJKZa9g42wdduD/9sw9dB2
QPFxBFQOi9HAxYG3pUroN2Jp24PWioJfo3GXbYTZYAN/4Bqbx4o1oIXkOsyICXCgEORaFW3zMTV9
zzE25vdAXlwUDmhCe06BNxrUFR2GlHtGjOOXFNW6NWLXPhmVXhHyB8PRv2a6vwPt1D96WeFMKLw0
+tl5A8aNjrGhp4v8+OvHjcqxH5mvoE+YY7yDqy2n22nN5lt6034zujm2KO7hlavbu6Glx/Sdv14y
RXAAhacjSnOgeyVWpOjFR5733Qvy3y4c7YQftVoT6/jVsMV8IGO8HBsPVjVHr5mV1M9jWpKIdrWl
wUCLsJjrws808hCmRuCIm4f86NTDO/CM/uBKx8X6PbDjd6Nc7En/AZm7tOOFqHIu3y/3UUveyI2T
z+ONrrEZ9he9nve15i0GCj3dPLSGCZBIuGN5ZEGN+wA9CqBRK1vXPQ5A3jBZH1hpkU0+6nMnvvfd
uN6nVsdHp66WIFu52CKmq91pVQMvSxZgdJxXwDl6O4zMEzAKMUaaJhpqPnqXSOpzzV7gMBRm8unp
/HReZM5jibbsFOm1t4sdVukw5mgpUEO7O6rRlhGXlj9PXuoR8NA4j1e7x8a+2gTdvq92MVrpAKvk
uu88vfO1TOJBcti+mjqGgtrrTHoUZ74zGRC+Q35jcqq4wZ0I0+fKHR1IYfUbMFbVF9yl4WB0ovtG
fvn6zI0U3zmJRghHNnhMDukUHavzkAWpaue2pvO9pyDtiXI2UFpPACaDDpHLzoiIdsZVgWtGE+MX
cAjtqbzOVmAsZXroas6fn1MOHfnnInizs2VOW2Ep/WKnhfYtjnIOGYQWR2SWw0az5/S1Gjr33qtH
hrJisF/MYbFexvYa3G2r5cKTitiuJtHCBTFWqCkr2UuG/jfELvxv9s5kOW4ky6K/0tZ7pMHhGBe9
iRGM4EyKFLWBUaSEeZ7x9X1AZVWJwWiGKde9ybRKlegE4HC4v3fvudUtp9xsrVVZChhCEkw13/UG
4OIqr237Cu78Rs2ynA9fHe3RnAmK1hg7Mk7ey5yJuBkMEj6tMsjWmYN2LB0buS7KFNlWpdJr8CwI
6602JlceR+QzkQZQrN7m8mSL6YZQA5t9hQ26yQ6HS6vO5lAs8jeF3nTlAktafKWWUXpG+cz86gB3
3jaYVYyFHfIxpNPE45/K6SKuQYyJsuZo2jtkHapjHLAECnELBP57FZOewqIwnpFnkl1Z1TQhkDAI
mB/rYnyg3G/QCpp6gGztWG8IraGO4qBub2MruqJNQcav1OKd3qbGPupxqQmrV9Yex2JwWDWfbqok
DQCFXJGohVPSajiuelQ5BCUhvk3dGekvdNU8vS4u+gZRzxJ/Wn5P3mS2aVlw2AOBbd8LXWugI8Hn
q1qCuf0gmS7GngNz6Zn9Rmr4QBfo0JT7X054pHfsmHXCipKOZUP1Z6MbvX4YlnVIgoTdoZspi9m4
J7LkQW2ZTinB1DvphOK76uv4S+HgrvS+x5Hl2LgohzCXEEhqbxfUvJiANDSUzP10U5GPvjN7fVzb
zVgh00UShESiK8pF6pgd9OMuZ6UDCDjdqCaQbVoACZAwj/9xryOyBDfoBd152ygRuJVYv46koIwO
wdNzYVrq2xDo/llke+ilaefPV3RlBYO2RMQSXGJExA3XhukdRQ1IbXaUQSgLlG1j5DgapDFq38Zs
JA5Sy8o72c3SijhU9r7XXbfFSOKmjmSsj5QfdtlYG3Kmv+JIFouEGuU5lxGvEjVn5TT8utpgXe/X
eeJrW88LCfJhX0L8nEGEZ1Kq1podYrArJrSkTQA4tgihjtRm+mJlyks9GVeDBuNTG/p03reVZ3ZA
f86awvs+D6ZlZSu+y2qFwBE/Ingj8H1eilY9tr8qGXiaJpLkvWLL9lYk7flz6HwDzLJRzqiA6evE
KrjerCCYc9FqKMGItb0YCjQRWeBjMQbAaxIiAGCAlPYtgpfgm98CB44HkdBmadEKofrN7wowERjN
qOTUi1QL9kFkFtdE1xVfFR/oMF/19KlWival6CzzjnqOPqwSm6gMascTOk4nxjkXtC60O3rJ6Ef0
a92upmuSeaq7AuHVukspsi6HoSLPdDLN9WBhBfEq5JsQr6NNV8YcydUk3PmRGHGFNfR/qyndI2WR
LqEShlOt+hwpd7Gx2yGOCbj/zvZePEGHsC+E0zbqstLQvXdlRAVOA5N87U0jOaojyGMwfACeSftb
aSlKbpB6SjATA3mKYIqN78R4lz3k0Wm80kUT3WQGQDMSNKons5oTtAcRaJej7TRPcRJYO+RD2aM3
WjOoLmvlgzp/IU2RFjg77ABeUNbug9DWL4K0bh6zBu7B0JT9LjH8bo+QNH5pyOalHCZ4uECxvOvO
KtLXtLbUJcYB/RkbRa7xihTWTsSafl41NM5MhQM2xdZM56xb6+16VBr9i8ysdB17hogXYdcFl7ky
/og7y/6q5VYG2Xeiu+sn02y0AfUIlXjBHm/iU4jPmy4BHdGVOVasZFESuXQ86TBDLefx8rXdkeyS
UvqU06IXNhqBYlrVYXqvJOHXgUQr9K2oBSnckDbvjByKRfFYyUhSjEwQkSGFKNuVwc54mztmep8T
qnTeTIl2VlUeWylsoqPnS7p5hd3S9qx7JXU5LpnKD+h1MzMPbJZoTfsBUt7c+m9togKA+sGo8L4k
UmnO+SjSLauq6HkQMv8SlXH5tWjpkW8LxRhhT5ICD4kqNxByxVS4OUw12Y2OzihbAikavsWVicqo
rfpo12ntD7+3e1onpOIOjp3tJTvbl6xQTQQONDNNJb6c8i5BxyCVZNvEhP32PKpzjOY9KVZl0Vzq
xJFcRmyGFpGeRDWeEqO8qHyCvuoq0m55/18bOmHwpRpcLaiv0JZ5DYrfvG6vY5Uig+4nwcNAY50P
lyXWIku9G1TP+XepFN90AJHf9HG4m1p8phvLxIFAjqfYUrFnZS8USRtxbmo5Vt8sg6CsEA8keBw8
6t1m0Kob+Etzjm6guwr4sW0QmBYNbRP9JCo86yxIHc6mkeZ/J+eFejwr4cKQig8BdbDuOerwPaHe
/W0WC64K33nUB/TWaoGUj58CWXYomzs91F8tuOgwrJvxuz95+HPi3obOR2DchUODbUuvnDsGUGpb
+hHdMMXhpkjPerS6QL8POxw7UTtjmiqYZAR8d8sxQLNg0EBpZKBdcwZ5YEGOr4ZiMndladIN7Btz
XSSZ95w78bRMqt6mtSujS3Mg02thYPBYaKgE3aGmaeJ3fXZL1hVNLE25IcWvOWvsMb3xQsW8tuhg
rczI1C6xeMifwkcxnkdweas2RM+HW+EqM8ihSIwYQ18RORg8aBop7VOEwcML4nqbstyuUcfgcmgG
9cbzWtNN+qJd5k2cb8dOJncNK+6ixX2yJmhL3VZJe++3SB0GSzV30s/HbdNX3wDXWG6E0n3ZsxGk
PWcpLpLF7pytnLXrcZATalXG7H/z7GfbAExcJU3xXZYRkBwb4xxHgDKIv+dqFKl7AUhgb/detKJa
0jPZau2+1ZRhXKK5M5zLkJAvbZlnJbpZCc3V2JTZMHE0CyrnMhur5D5LHXpIxuhsg7D2VwUlrHtT
q38MA04+dWKrUpWSPIGpf4H+m+4Mcmrw5BgckspupO0ZR2dp6Ig1xwmX+IFox/tvfLVS8yH12Rvr
Xu677AqTFeWOlxoKySpXx9nEx/eV8AS3HcxniyPIQJ/YqNQb9lAz5J4ykdLa4kV3kn6v54ZcmyWm
YDXOqivfE27nKN7PwJTGtaEq2k09OD/LQVcefF69LxARqmBl1DluOqcavBXNUoj8GGO2qjO0ay3E
f4gWvKOrRAXg81rrxyoorUoUf8SrYLmngfe+nGsOiYZ40a7cXqd+1ykU40IybdO03HIeT/9MzUjN
dR7NERLIBiUp/aDmamGeZJ9kVe6YI3pSa/4RphYJCn6RnMAPfaiGz0JebQ4TRY9lsPS9vzC1NtHp
D4ILC2z/fohwBflRJy5UsstPMAtmbdv7SvI8FOo8HUMUIx7cQ0TawJ4lQ2VV1p7HSTOLvUlF8pi8
MP+GdJsja//TIjnXBz4a4zqQLQ1xyfvrQz4nNAWFkjsifVkgXeYrTfDcgjOpfuL6gHJ9uD5eaFoY
FoE/2JvfDxWz+E9FoVQufXW8MYmHxFcpwQ3HGhVNpGHldTEKKojJFFy0yTCcGH+eFYf3V5MgC2bd
Iz2ag1kz+noRqLFfu3YK7olNF4WMsv/y+YswX8ThIBL2mI2GkV6Rpb2/yEHwuWggiLhNQ+nW6gN2
Eb4lvctEUwkxHiFEdgiS1jk6ms3nQx+bP/SxDW3GZDli7oL93lJxDH0QtEeruUgyrgtpNGgz5kKw
paiziMtnBzYGdC8/H3aeIR+uWMezPjenNBKg3g8ra4cwD2SCrlVCysAR/cUEQ+D6JrPWsZi/nw93
7IUEc4oKldAcW7zhwn5rHPlVqQrFHhmubox7WuNbDv8DzVhLPbHKiAMO6tsygxhV0zmBs9Cohzd0
mv5+lubU9i/129wcvfaV4O1hodSJuKCkrG5Ne1KfA5rBboPp9R9MWnivqLZhv+pgv97f3diSzdT7
Kkkhlq/fGG1ONd9nif3zm8ojnNtXKo3PtybXbzdVR/DU6ilLz9sq0CHyW6KiGDAqRcWJ53fsLdSh
WNs6xD9ajPPz/W2oGNZzNyY9CypO/5XW599AtX37/HJOjXGwqNGi10w+1JUrtOZiwv+p2+kvLsY7
au7vlNyjk4P5B2OLqWhYHyaHE9l9pRHMUrB3vfBbVdsRoUSjrOvDr4HCCkPWhHrlV7RZEBirZ4j9
Tq1oH189IA4GLRSpQ7phor6/l7pRtFLJQZb5AtlfkzfmshdxiWgmIj+icLLVn95XxrMQSLKP0oR1
+O6VHKvssZClm5IAtNfN8cYKhHViK/HxBZf00GFBUtqdleoHK6jjQ/isUJ26YeO3EI5w7uZFh8WP
Xsbnl3NkJC4Cw4ZuCkPq1sE0wVsZTuNo5y5LGyBxpd6jZrovqujh83GOPCZh6ZgveFasXG8wjt+m
PAbfWDoV0fZTSOhT8qzYCeaZjBxDb/f5SNrHb6x8N9TBckGNykQoxFBt51C4z3RUbL3VwDMGqb8u
u2z6Mhrsxwz6H9Wq1Knuq1XpPQHAVNbNhAgrovu71WrKaClOL+KV9SneGXZU7Bo5gArpg+nCSzgH
4kKXxBnRLeJc1awTrYmaHTlNw2Wft1Swx5ZQSMpswNkJrDhxoYd4J9ZmvuD09QCmQN0xDj92STIp
0iEC3J3qoHkEDa0SBWvfYi0Kn9OptXZtguepSqClDbG/seKRmskA8IOg5dCgMyvKIl5q7ZcUd/ay
MVFE5SmqKxtAJIUlokZIFot76o0h0krCnBEAQwLqUFmSx6lESrscyNF26W33q6axSS8f4mhFCc86
j3W0DBHuZMD2ebByiMolXndY6XxXSSHyNYVz41Sr3y0PsuLnM+DIXNMcdAgoWIiE06x5k/DbXPPS
rmT3MXJfIqU+74Qjz3jqA5ktFQHjgyd79/MBP254wANAYTV0B9kL5pL3A5Ygnju83RBF7EY/o94K
FtGvmnP8us3Ws/HsB5Re7/WQELTPRz7y+rKbU8HsocX5eOYgm6FTgtbMXMpc49fO7MU3KIXi3gAZ
/uPzoY5cJAIPViNqHbNO9mChpS/KeXNsMzftKroinaCJRyeIgJIoq85MwJTkMtFgHxe9RtH+88GP
XCf7Kol7y+BkgM7k/R3GRN1SdsoylxSkcFv2QK4GH6lHNFZ/vA3Q50VKWCiMLHIFDxZEakC1D+gr
cTXbfhxHaLMaUE3eIin/eJqy3UAwhTCK0wdJ9O+vqZgZDj4RfugKSIObTAqvMrrqe8MkO818/dMb
qKuSC9NAHdFFPvxskYRWZHpCZDKyGukqxZjl9BDp6dSEzdUn7uHHF5DB2NqwNTBoaB9+vkq0IYHZ
plyZot8HUnksJ/uVVL97vzdP7EHmd/n9zpuhOJaaXBqfF+Pg1UtlAEpbQYghiwSlbrZ2coCcVtIR
DpF1O8qUp3ajx0d8iyGYBXCzfez31YU4Hgv5OyOWAn0zYeH5KO7lzNrAwglsuNXO//zRsfEGhcuu
gxEPZqRRc+5oPCt2lbbd4YRydT2+Ck31xDDz+3t4J/FIW6RwWuw+DgsKna0OIcro2O0UTYGckuln
xcAX8fOL+biK6LxcKpsNW1NBbx1MeoKgByw9InYrSUWLSs8yicjczsybqGxoqINilWN+YpXU8O19
vDYWDstAL81qeTAq8fKNw7Evdh0D7mCfEH+3zIoYTrBDl37KaGLX40yyVHIdBxPu4oK2l2ptm6H0
zxL6yJuebdE0GuUtkZ7xyi8KNgfztgB7urFHFmd+cbTeJPixNk789kcfjO3Mhx9hO3hL3084JAlB
QmcDBTY+sHU0Ag9WBuqcnz+YjyssDwZdJSUlR7M+bDlTveQz4ueJmzUW9pm8c9VY3NtWc2rXcuxR
QH1EVWmaJmfY91cD7VJmRZmxEA2FRMjiBWeDqQ6bz6/m2AqE4JgynM2hnHv3fpQpUrXBb5UY8VCN
L9/iMzUYkBTrOvneRfqf76I5MxpidvziDVUPT6h2E5odgquYs6P3Ot+7KjRv0sp7/Pyqjr082NJN
QPHUb+Cxv7+qoY4Jpc95eZLQsK/jUdBi84xXmi35pvIN+6VPigg4mlmf+FQdW/NQxOrsq6mUfTj0
UDpVA6l3sev72lWTKc9TBKM1eiii6Y4X8cRoxyY8xx68tPoc83J4NxOu0TKLOnYLH4ZOahrWTa9F
yurzmymOzRFuInRfHSA/8qX3d9NptaE1KLm7dturDzDqSAtCcUxKCwF/9Oas/ksk7HzZ5k13VZJP
eWngc90G+BzW01hAyvYjCHcl/JyEDMZN0LbRqdOtOHrngSrOb6aEwX/wyCvQJEafpnxtBp02QVM+
i2YGq0i7xqBhP7YD1QmrCGhiZMBH474D/enk3wIUHZNZNLuihzlEFYlcPAD3CyfgOj6/kUfuIz1t
tqAWtuV5f/j+PiYWvwOQ85yMxum1mESzUXHF5F6CfmV8/nysI7dDvGmMjblQy677/ViaGGHF2w1b
e0+8qhQcVqmhPsOGzVwSraI1pfLmxA7jyEsnBB07djR8sT6U9buKwLYK8LwLZOUrllxlqaHaoY9R
EWasjeWXsurLFWqMzv3zaxWCKiYVKTaIhyulTnhKWNl17nJWuyxNsCBwT26oxvuLIPYfcE/7f75v
Y8C5DKCRpsJSdnB3TbqNtQ5FV1H9cjmKDlVCJpubvnRSNzU5SH9+hUe+OYzHHkryYWOzePAG4irV
gxCOmjt0wNITvepX0MjLlUQR+0+GgoUsbQz31PkPPgiFpYdNiu/RFU6eXRsJ4WGV1Zj7sBXixPJ1
bI5KXqjZhzBX+g/maIckLoPMyFklbe/bIP9hGMA28Mzj0ypv7Jbk2j+/jRLThWYIjfbJ4QsoBnpt
Wj1l7jRjp1Wrv61gPRXUAU4MdGRhpqSuGlJSecbGMT/P3w7WxdSjAPM4AgJHfITav7Wn8v7EtUh+
xsE29N0YB3MC5kkc6eAeXQT9YoGVCMqjURu3Wmt6C/JDYF1iDlsYfVWsajPyv+R9RX6UQa+2tQG4
9aJV1lUW0unViarCnCVwe42JG8qm2hGkEdxo2AMxf0EG9wo126Y14ixOt+MSGSyhOwaJBRPxkNeG
qNDqwi8QtxPRSg9qJup4k6c17t+u9EgdRzp6FcGO2yA+BQMfh9VVgLN/K6p6hJ+ORLOTQXrRgRdz
bYx1YR7XS+5wvEmpFeGnQijoIk5MF3k/FViyAwOxcNyfg7OCwk5Q5ebz23tsbvIVtwTzRNKnOJib
MPfLZjSZm8iEn8uheQaNd6VLZSPTfI1rNv8Hrx17bjZ7lO9pCB2MZwRjVkoog25TBnPN6RK+wlnf
ZCc2rx9LfuSr0zWk8EeNwHQOhtGHOAB942QuIvKbAhA7mkH7pYy/0IS+QJCybA3tm19lJ45M8vi4
VGm5oxyuDzdkTpGWadEb1ETycfoaDCouoUpXbjC6YNpHM8MZp5yjYhso7KskQyQIg4CFvAQmZ6Dy
N6JeOZMqAQai0bOlhzCUCVds6XfSwXai79hIOagPSAFja/JXgKJMai/WtPIFqfOxXi/tySgXcRPp
GAWnwl9H/D6rJil+4PkQ15GNi74gxnWDo4v/nk7GkjycaG0plvZQSuPUozi2ppsQny2HNhwPZL5l
v60RITlXaRZ3mas2zyNN7AVY+G0sSLj7fCYfW4t+G+dwY9QVHdRyp89c20jUZUa9YZkGwfrzQY5t
bUxpcVrV6LeZ9sFXQy3JiCkx27o0nfATk6bAYfwxjwM09fV4wnR2dDDqlZxZHNxth9tes2IxyhLe
FSUwU06i07bTiw0KULTUTXji9h1bCEzK/nwtsOx92Pwm40heLSoqt4qqG622zCXoxMc8qX40IZqF
wDxxJ8WxeTH3vDnAIiGwDvs0U10k3F/2adGQBLi8NIHTFDisRi1+lUslcPWibJYkgcjbUPVgqfqY
Gvw8zC5s3443YHbHL2D6eaNqzycs7fMnffTXY0GkjET9lsyY99O2H7xaweydun1Z/JCO/xBo3V0i
0ZH8g3EsiP/sKM3ZMvd+nBqQV4BxNnU5iRZUc5rnbFT6Vd5WJz6kx7atFKcQbajzP6yD91D2Dg4O
tJdug2ckqJG49tlNlRs7INhXSV7ep4lzolBxbAL/NuThhjWadEBDhpq6Sj9s/Tb/4egJ4nZzV+Wn
MFvy2PzlREqTjO0jZ+GDcxEoNR1SnZWyzGjjtyYofvahYy67BEgk5Vt/qRRKuExZkddhOXsNFDEr
MytEf05XP+oUVR498tPdVsOxgKsNn1HQVHfkbucrO0uSZerV9mawevvBNlg1F2ZWI5hS6mFF5h6l
zVz7qfZgkK3cXgEz/hYBPkSKU6wbtnyh3fWwE8hcbtNRuysQXfOxJ3jv89l07C44s1OXEgfz9rAB
m0BWrDP8Ce5UAGRqJhKwVf3RKIw9NdPHJhz7EwMee8SzMwuhjEWx9fC2F1Dix5LNkBuWDlHpRUs0
2MTpdyV9D+h9PWvSP7/EN+3EwYYQxQwxAVBNKKMdfmN9ZYRVayepa6aTswQOad7pgQB6KUdjH+RJ
8lBoBFdEOsrJN7vAW3JZ2pLb0yDp2yp9j3L981/qyH1nszFboB2MgR+OvI452mmjycSNSQshzX00
QR+zbRyjvH6MKjG56CK/fz6mOFLERJVA1Wdeta0PZ19/MKbC63ij68lDyiohwiJIlZvaq2ogsSZx
Qya5cImRrB2/CmBM1zHOC12sPv9F5JG1cvaFI8cQHHP0w/I+dBHfTJuQ4OYskrRGZl9DKJPpBm11
Zuy5M9ZZE6FGxmIFPjWhiCyUlD4qmIPuupe9uhlHT/0a6Gy8iZtRv7ItJl6tZ0rhmIo3iPqAoLfB
jxExNkt2t9bNKFijFdZXlZI1bmCWFsyZ1lrZ/l7LY3lHTsNwxWuLCQ0qxPQY2K2zS1TrSZ15x5/f
gGPXTwcMD7o1d+gPC0eU28BMN5LrT+LhLkCW5sIUDh9D4A6bPx8K4TVaA9zofDYONiA0ncoynT9L
Ti6DVVHas5uPgMSdEyT+4+djvT23wzdtrv5KTq98Bg+P/5liJm2fhhwOOsOzFwSOjpi9JmIAYO12
q8xKxF7kqnfdDFAUNU3xb7RGIUoNHsy2yAjke/uF/h/fcArfMKuufnt2q+fm+b9+vGWRXj6nP/7n
v8+y1/A5o3T26z+evf7Pf/Mmzn/nX4xD/S96lzbNHMJSdNJt/x28YtvwGxCvmLSN31iF/NG/EIfi
L4uqD+oWi1I2eg8m278Qh9ZfFn8w/7W/yYh/AnCAhnl4yGejxW+BNxWx3rzlfb8LQvQehFOAlAIn
37CSZZI8G7iUfcx1qlaQRgVsGyPXSC5fSzjSMvY1ItSCKkXJ5OnDUmAzWntq2L1a5I9cTd6QfXNQ
FgMldmIfgXqrpKsh90CQEG6MWZ1wRXpS2lUV9mZDXl8lLwhGodkURylG9dpJOFaZ9p2F6ua2Gtru
Su2e07ziiA4X8KHp1Oopj8NOQduUkEoWq8XwTOhJOmDrUegpKdLXvBVHUAROsrH8eF2YZfw9wIFH
iFOV+hExBJW3JrU0PIuHcgDgkjgt6jn0CKBhvAmodqXZuIFIWIYIKMn0W0R2JLelQzrXYgi84FxG
VmevUeiEs6o5MSVZGXH+UhDM+pSTdHjZ1qO6bGVS732n7l9wk2VPxLYZYMlsf9xDFS9vRmANz1qg
ATaMtHxBjuEGvhAW/pZUviG0+8vJGPJrgz4cJQ57KImYQkCzTYiavrRlOtzoiXyzxa7GOj+zrB7X
XQnlr8tajrb6uO210Lqev8XaIpLpy4BMcCGH1L6mhwJ0GpHMnRyJPgvrul6TuShdbypEsiAiMtsh
2bRW0Ti1e3voQ+9sqkW566YkiBeqb5AtFRqldW6rqZYtKzYHDzIt2jtSrwFhtaKfcPh14mtoxd7X
RoF+zvm8XGeZo5z3k0aWSAaXMZ9GfcmefzqffNE+JihjSggRaXXee1W5D2y7++mQXRIB/26UeFUn
enDV6VmCD5Iy8yrrHawsbA+6C2iEFW52s42fyzEC1lUPpbH1wxRurxb19TcsOewme68kgTqmGHKd
8ZUULgtzeAsjSz6Sjh3eOJPBaDQBqjtRENFCErW+F9icVTrKeYA0oPFhf+bFSmu60u0pzt76QZos
zTQanpTMr3YgNpwf5G1Y1cZUSVlYCIlZY92XpXMLtxN3Z934ufI18qV5HWB+IvLE9pRs4dRT/IIw
h95HG2jkvqlTugLYIMjAEdk9zzH+AmovuLaGqL6oxRjsLDLsnLXIewJovEwn7GPEfM50ze9tWc6S
vyZHGVLy5yL39Yuy09t8Dcu4uIyg4YY1WDTecvxH2AQjPGuAEWZxErutYud0ocq/8kz4v1RbY2SS
eOEManKeqSqeJdhhRL26aU+ODFsi1bsde/yBu8AIIoz25rWwI4hjukU3WcLWGzEQ3w2k9nXrGlbB
k+dB5heJB/zKaglGWsaFhgM2rY27tjXwLI2haJaNPpbLAObXpV6kw3ljmMFWLyOi0/M6IS1jBPDs
dTHHc+JKKt6XW68egJfi4Eq+DG+0QbNt1OjaCusJDCEnlla906e6T5EqWmZmXGqiVNy+rR4w3vU3
Smw7MZxsAIcS0iHGP/Min+GH6YxBTGYgYsF54gbIpEb4LYLmfAYn2mOd3PSVJD2m/4VVDDeedJK1
RVbzSkJf5CwTLkQZXKYR78cMaFQhNXYR3aGQnyQVvIszzNEJtSdzxjsacB6xDy3aMlcX5BHX/JgZ
BjljIQMCv868GRUpuC0Y/cFHhqr+5MxAyX6SZCXMkMloEh5RBKzWY6s+ZjOK0puhlPH4WtUgVCbu
odeo+yjU4FcKZ7Yl18GX4Q1uCeXStkZwl3AvDZ7YGlzrLTQBZ+XBxoTad2X2UXTdQM3ExQk9YNxb
M04zVfO7LpRI9garWfYzd1Pt426lvcE4SXaxXeSaMXtjWJ1tV5dgOwPzAtZGvatkvW9mtie22W6L
X56orXpE10E5A9qfEwe7yqePwOUV01Mw1PWFM/T6BtHVQmMa7U2e9rnqVxpZJjNpdCjzrWJkypa4
VWYThPHL8Q1OWgOlwe5sFDflODq3Eq1nsCKHJLmJZ7ap6VSvVh6ouzj0xX5KnRJQBuzwZWEMYl5m
SyCpNtPv3lIrf0X1NcewBU11mrmqvumPl8nMWh07UX2ZkE4tFYOoEM0Jb4xKKXkl0DhUQEsBYUJu
JU8mvesSz7sxZq4roVsQH/DqrCSPyQEdt4pnDmwyeM+o2MobrYARq8202BB72605E2TbmSXbSHNX
z3TZoWXqgDN4NGbyrDEzaINo8JbIAnIAYNZLDxnu1ib7cDm1w7iR4+Rs2t5Kfpq1l12SD1jPrNu+
YWfJ8QICLmuMch41IbbbMkjLW4NA3lU5U3PlzM81ZpKuM9TBi/6G18ULVC+tuL1lEiaXTq4m19Fs
HjRnMm84M3pp+V1beq2vZlrtWTqTfBOavyulnem+yOiMrgJvJpT4DiudtgBfw4Eax/GmfkMEsxzO
uOAOUyGheNlmDDUMq4Y0t2ImDCuQeXdG3Y9uhgn+DNQC6WrxZJ4piTD/PpD9/z75xD5ZkonOHvXf
yK0P++THsH7JszrMft8p//23/rVTNv+y6eryjmjzAQtx0L+3yo72F2ArKg/IEBAs0zr+z1bZYhc9
exFoy/L2W/I/W2VdAy+OJNMxyHNhq81v+Cc08Hcb5bmJaMwCX41OIj3gD0dNTahB3BqBuXf8nGjw
VMxdqazCRDPijWyq2jjRYOeafmu//RoQpSXscQHNH5fy+515zFUXWgETgQKSvRII+beT0w7XJlBm
lyQUcUI88P4s/fd4APk5W9Cb/VDHm/clbBMtnXycwHyOHAaQ6MPua6M7xf9/XxF9G4pHzbNG1Ek9
7/AsXQV9gIpU6Ps47Y3n0IrglTWkOi5MzReXzTQ5D1YcicuKD8rtb9Pu+tcZ+nenxJGrnIFyzAYb
Ah4o1/d3tS+JnVVBIO9rLdLPgDkLpGZGBieDb3x6okt7UCh6u1BmIAd5VJHURg+7FkOOU9gaQn3f
55x5FlZRqd2ij/DlL7vGIt8wk1ER7NJhqGlqUJOpv+oih6Q9JKGyVLXMOdEn+3j5Jk4wSne4LaHn
Hx73IhHAWWUrgGNV53KdFBiEqsT845+NxcbbkGKuTHEAfn+r/UiqSTCO+l7WvbhsdaV+hZo23PJJ
Kp4+f6rzu/Cfesl8n03CJCiFzrVQ0iU4f79rdTVFpUDp0fedF/ysET2vWy1VTjzNY/eORQgSIYOx
Sh28kCpqNavREmgqAFH2kd0Rq2ODXl+KKYbF8/kVHTh6fl0SUnaB1prg8A9SAvw5optIcNlHWgi5
V3aMKTylNhdJVRdPdhkbz7o58pKGznCLpFKe+TASfxV+/m9j0ftS569fQ2fZI+zQhBd5OGE8TZBX
bsb6frCbOSokEwqIIMc+L5SaGYocBVpCrBHPwjlxFPTMeXmNog63rCDVH5X7/v5lUKLpzvykPxTZ
4wQaeRoXvLydN9xixiDdDtfFXi8qZ/35/T/2sAl+wfmDAhPc0cGMYnta5ZVVyn1ocHsdx+eVVRI2
DnO88ylV7PulnuVbxzGF3hMlB8N9mL5F0OQJh1Jl54G5o4KhVMUTOQPF08Sh/7rLRlaHzy/vMB6G
IdH6kAxjEpVBMvChuB7FLVwIiuo71atCHGmZQsBYVQ+3Zq8Mt2Ht8VylAYwnsCPtPvR5pdKhyfeW
Aop8ZYdm6U4ln7+3FaSBOMGReCLNG6++MolVCInjRE+LHdq7t9zgww9uFOGw6aAAm8vv799ysGQR
QhKp7+pEhfM+M9LzmZbuIwZpF7maIgJZJklUAd3LI1Q36zkX56aqlAS6NZBCKj2px4P0DL95nWRK
jhdJnyZSvIn3SisVVl61ijgSGKIn8lvA+34uA3u4TcyyctWIv1ZhWTyziD+sVnWkyTP0kOVT01n5
3vZ1uasibuBijPHWo/RXqjUGR+ehmQLAPAEJgQIdLFl6i9oK0FilTmDGgBVC4KZ+G7JnTbKSMdDV
7cmKGK/LEpHrQu904nvaEExVHeTMkEIXxdOYW820VbzJMXc9PIs9RYWUZLlKZAGAr6B5jTmYPllF
phW7VITjLcfH4VqhUkw2A1Ft4TcxOjwy0mrNGWSGq+ShJID8Cda/+UyaAbNdjzTjeRRO/VoLwooX
ZtcZz+kYay+gjjS3K63yliQpPFw98A4r9Ml9YP3tjEXvGHxhxCjEvSJLXtLBts/JClCWctC5o17o
PVDAD7eelDUHUcxfSq6Je3xf3B/SF63buvanB60z6tfC0XlOqdk7DwKUx2uc+lTNTNkQeVIDvl7i
wXUeYBHx/1JIaj5zvIyfkkY4AqaG+6a3Kizqt69cxpd6U9RmAvwlDarI9XXwoYsRDDv8hoCyGQFw
42Ttgnlj8gY288vUOVcjjfi7fDQRyKmKYpIukohLCJHMmhih3LNlxtxNkv2KZtnl9khQrupZ5q6Y
10uls8p6W+tdmWw1IEYc/gwLpmjV8F0084D3L1d9Chkp7K7LgC4Nj9JIGxuek132K2vU+d40sUcw
qMgkcxnGtvNQqx4/FioFrU9FDteFsPkWNXQMhs1Ix0mjzIakYonpc7qYrGSC/hWmxnOXl8Yz/BIK
g/QtnWQF3YWeq5yAa2LxtQgBNvVvWddl9/YUjhf/y96ZLcdtbGv6VfoF4EBixi1qYFVxpihK1A2C
NiXMQCbGBJ7+fCh6d1uUttS+PxdWKGyTqAISmWv96x9KBUKjOo1HWU7nFOxFRhAAXkjjEUNWLtMh
kd/AO22GrdnFHplWC2m1ELQBt3xCc24YZZqXFZZ7MiIbOtxkLo4s2jUcsgmX+bEITXcHviblqTCZ
dtSsyRQ3xq6+72WHIjKPh+pr47b9t8BZmqNLo39DGwvgM+s81gQmszPhEcrGNZl0flFvzPIzWWNt
RyjL7P2lF19su76ur5qObn3PNNGfIrCSbCvypsbVZmhuQuwUpg02Jjg7YWqJOV8vr2ePnGFVz/Gl
mHtfkZA5ec8yq/r9XMvli4cU72TjG4IX0OQsX2riLHfQZsHMxchjDGI8KMkrqb+Qq+v323pMu21h
tv7FWox2GMyqztq2bWXsFDUgknyr2lcBhq5sTDEW7qBqQ9HhUVUoecxbvJdmd5i/xkkz4YKbGfdz
2FSfs2J0NrBW+kjWGWw5taZ1Fu2LT/O+CbLF2Mbk2m2GsRX7Sjb8IuLEsZY12f7tGOekorUJWfHQ
BTT9plAhNOio9fwgAdTotCTpWYTBwbLF7G7rjLG6sxrGROR6xFtnIJU1aGS3IU8I5/dmNnZW1Qwf
ZeEpCVLS7QfS3qAHmX+VPvb4JMoBe4dC7zsjtrfE3uLaHvfVPacS3q8L2/uVh4sU+TEmT9RPrBwT
w7C+M/tB3jH1Y1Eb8DrgNsW9uDGsnFeCtCMXNwMJlHCJSQ0FtmXrXm3YbfvXpDXZkJolFI+zubBk
cc0In1pI0wmuY9o1d1io6vqc/DtGFQm8CwRjo3mOhaPv8K81Nj5hD9A4Qs7jYMDEEONQp7ls2nL9
bUJDkymyni2I3ZjCTDbstpo+CuUDJZw3LuJxlA6vPuxCMtU13IcDRlPyWUqWLcaNBNBhOFGXz1aD
2gU7RlBVYWPhzzufdrL64hIwIb/NcnSibvRxTyj9vtvVuTN9rYJJJRu3MNxPoReT7ZGG3QGTODIE
a51kAwGVefpnN/YvucTLxSVpNtlgrqu6z8hXB+MDbpqNfQisNLgZ2zzbeCU+YynC+AO5qMt+Dmr5
cQkTYhshLE8fiSKoHrxEfrPK5bO2HHFb9FZ/YF/1y40VtmTZDtJ6Tfo0eV2ybPqQDD5Pjjc+R/pb
4IzpJD5DgjHNCoz3yg4HPDfrSCdEO0G4hsc+vimGLpkwr9HmJWzo+Vox7X3wFp0ZUVsVg4g8nkK+
odgJn4x61PVOi7681m3r3C7ZUt4q4QwPVUbQPPaK3V/OaGDyTMzJnzhoAX16cgFRii0mEV0A0bNI
8f+f8F8EqVUl20UYu9u8CrDpncY/Y2lMH6Y+KYiEGMzrNkvcL8XkEXralinT17wmwkTBB7gJnTm7
brVrn4xwCr0oHZPuxcomeUkcQkh6hTtcQnQ3iGHq8RW8EGx5e+J9ByKKoBbHuDbHvt6nSAkevULK
w0gUOOSVNL4y5wEjYDQSUTgm0zP2hmrYmV3nZCedYWOO67ZpeFEQT0GBUxN5ExdhOnSHFf+8ImCx
+Yi9vxVujGKoaqy/fJMUYhbPzcQJ/41ovu56kMR1aQ7CyzrviMIiSz7uokbQXqRsbheFQ9rJRlJZ
GNg++eN9Yo2Ik8lhJKGhY8t7xpDbjtq5dK+Ai9lGbXMO+83qloiKs2qHeFOSTHHd+zN8njlUIiAx
1HfYEMX0tbG8Id6Hhlq9fhPn6DjK2qElx2p08LOHrhLq4yDm7ikoZ2c36qUgOVKTEQ1PInLMNBX4
ROb+lowenyCbeElfzarnHOpNInJjY8zKrcOtuhtxcryoy8XHlLyJs1s03vqj2U7GtZv1TAszW9n7
wLChNWNeinNT57s4c+LPB8WZtfstJuX0k4QU+BeBpf4rE03s0U3pYfTNpI1ZX96UPtEpGAl/gwuh
sm2LJ95w8Hv5zU11ctfl6CZJNcIJ2Z50insdTlHbVGdkpDh+2+J9iNuSwTRhZ5le3CPfpmZPlhnP
DzNtsPxyB2Tzl8VgzjhL+uPn1JubYeMnS35rkoxrRkSLlrcEeGKDWVvauE/xlt5wZncECUGZXWOF
dHoOGTq3GP+Lhf4GC4UZJOii/zsWetNgL/h/Ni9tQ0Did9SBv3/0b0DUd4lxQBWFzwqMauuMev6d
/RA4fyBBRD+xRmiCe9ggbH9zB8hARBQOGgoOYqMS9+ii/sMdsP/gf2XcD4XWBf1y7X8DiIKsvOvH
cPWBoYKUE/KfQK+6Cgj+QTCmxFSMz7ocM0bI6xGDo9TfYgBHtWqhTNe7fpRsUxgTpd4xtmZe5RqY
KSB7raNsQ6SZ6z20g6rYNS4mlweDjADEGewSlcnypi2okNcREZ6igCWA+wZFsXPsHXJumeHTd5WS
ZmzEnr0EVSspoYsSO0PYacEVW1bzXHcBh6u5IJAfcyKHgQtEcIX5pPNSt6O4qcLKQJ5QJ54XDY0V
yAurpDHDa8FYf8SmC4aXkOGTpnraCxQMpEpLc62wO7pCiGDhU5UJ/YAVoX2Mi6oiAQm3RAzSSDFr
TpSrTXDyQp/2CTzykXyyta1M2TdFvUIKEuvBu7nU9sBRF/I13hody0poN6FuPJqgwy++xWbVNMZw
sMfU/nhGBWobGLqzTSoGr6LGSNb2NZI+oVG5B/tqo1RGReSHeUdOGQYPr3mLhCOqnYZ+Hsrrsx0r
c4y03fK/YdbUXFaYyr3MCT+HkwYf4K0JnkowCBNSxSMWm8yWBttLl8gLNd/aKbhmUNjyucyJlYhg
ui64P06mfeORanZZp356YxNPdhWMMYGHU6avc1xfjzaOgsc68/kZ/KC4n2/VGsEB9FWsa/7N2wMt
zYROm+Dn8MkiCqQkZAEMnEfadZ/Z6WZ9NckY3EkXVl7ReZRFdm9UFl+hmXN+ixwpkKOgox0h8HHg
vmBTy2eE8gJLcpodw8WRyk+wMugrdzzIokrNTy2e4va+rBajiUb2eVBTnps51uETbkEPTExdSn9a
xc25jV2sLicCEdgqOpeJUlTWY40W6Jk0tnXVwgzYF5r0gD3J1fwmWmf+9PFgz/gkLKLepHdLgQ4o
2fuR1WC1jLaJEe59m+xi10Y4KAbnuvR9ylkJteEhMSwaz3i0ePX8SfavKEanZGeu3S7RDGvLSNk0
Ro1c85VJ/ATiKHJZz6c6D8lPLjgSqh00YepVsaK/jUS9i9iHU97IR8rrebL53BmxTViQFCButpnU
9CNTxYqJxdC9arwqk129GFTa47pO5lDL52F9RByK9rFigv/MzJpf1iszu8DeKtz5Tp3h1whr4Qxj
ENcdP52XcGb43N8VXG3Wlz1fF2mM+zG54AO35JwAoBE73VWLBZ6Q5nWxt9AcPwGxcOP6Rto0umXA
ghl8s7ks69Uj/fxKDKXMLrxs5ubN6cDDXlGcTGTqmcO/PShXYsrtDZ54dAi9eiK4bTQi2eWcyLlK
KiAa2oHII2t0R0I2BsqpO4HkZxVfx8ycY9bh6xIpbBV5H0yTBWbYvORdMXJ/ENdR+Fs93/rcdzCt
AkJKm5AIxDK8WpS3dvYZblc8LAG8Q9JeSw613xEAkauRbtxAxsR+Cid6a5bSP3j4NO7NMg+vXKWN
rT2lRot7/4pD22gkp/3SzUO6C3kpYjw6CZaIFpsdq7KaKX3AgF9eJ5ir77KZAYBNNfGw8meJXSsM
gD5R8nscD7lqUYwQenu2DNOMwWbweOIOVuA3kn4oi6y0UM8FGMQBE/jkIu5T69G3WfNeURJtH6Ro
Mz90zNacgx7YIm3YF1fYDbOisMfkQZEsKx5jc1nkKWl8mje7rkomInEOgmwu2cXgrDDUOPGUyizG
yhfT93aHRII1FRO+BDvNW3isbVe6LyZc+2wDlUU8KtBo4tPmad6SqkXyI4QE1osg52JHqLt8nmCf
r5CSEjdZQ09YVYLPk1cyiXdjuK4cX9A+nZy85ddbSdy9JgWWJ1nqsrrRij4yKaR/zFyRg0AP7WHA
ykTtz2vesRx+iFaVT2nR3ds8TY8hSEbH6YI58z3NddsbJ6F6PJZd4BoT/hpD9hUIK1N7XY/hCvxK
tfY2xBbGf29p2HxmJFz6E4cR7NCWoPugU8DyozO1OykMced4vF1YDoX5Zpi4vWRB7M9vXDUGztNU
9xoLeeW26f68szZNiphpSgP1JDK7rp+wxp6LT+5ks0+UzrpLneePTtq7L7iBhrt8UNW9SAdrQ7Di
K7Fv9Ju4KbL4McTjcI4TdmASbcTNtLhsZCX1wxpWybwN/lxai/TWmtP5wPZjVxPJwwMlRJQ0dSM2
Hi36ZVV3cGMsP9b4SndZWN4vefk1N7PSx6iiN0h+qwrMKXu34hERjbFExaDZa3kn223KFtNExmS5
+cZWrffa1NVTk4j2FMYo6KdoDiZNHWK3j4yWjw1xhFDmYaI8ZohdLjljgjtR40fNuzvae/xX6euE
6G+w7QBnZYS2svjSj5mv8DiZ6/iL6q2dQdd+1TGP3rR4p5p+zjsAx0dUBi1sPx+7dJCXfh62VXxn
pk6zCUPcrCH9YWGh9gbo950EPsXz6iG2HNf8NHulNDgnmsqLj0I0FbtqzhsON3+7oFUjkNWU1RbO
/lJvVgdCXLOVk29kYxGzKQjwpI+UwcZwCntf1BDFIj9b9uagpxNIQlFsDH+aAWxrmc772YPffwhZ
loj2umHl8vhpeNnbznIb6N4/dXnIMZdpzNC0IYkbmsRHB1XctWF69W22FMHJt2JWr3AoStKg2SU4
dcFwwrQ0ygt/uGz1aF77+M/ZUUe4wkvpNPnH2a8+OrmvyivyZpx7VeCtYfTQbDbO0ob7YLTHb93c
klkTANN2E5DlwiLbKZeQwKCd2/1s5OHBHAl3mnVf7aAqEZjkEBkSDXaXXwdtms/X3C/vNe+Deo9/
ItBzif1Zkk0f0fZJonv9FuvG6QuDpY2b5f6fidLzQ+rO9VaUytrbq3WY1bvtfWdyW72w9naurvRf
+WA9ghHHkZigIQVZutxXuJMA5gzVHhTMuYjD0b+SYebsEtU9qnAwcmA1KqNdV6nmul9itqiioj6Z
UrlLqBtOQ9WKk9W1xsGFQHMswsG5auzFhD4ExDEWyv2gPRA7rVSwM0LwspwdK2KFFHfw4rYoYU7G
UohbDoGZkm+s91ijeceytef7BJqOXdv1wTK69iJYTwhydwEeknA4uAUPrMtm47mLtdrmTNaul9y9
JxzA2oKdmg8EXQZXDXqpj8DYxhXCANhvRoDzQTQB0v/Zj5i6ADVay6nXWPHnWd98zinfgeOHasxY
31bxCAMXAthkGzempyDKgvpti8DZD74773OczY8T7OgXo6g+a0NB8BF+WW3GFjDX8Fk2wPWTuQoM
hgsM5dONGxRqw+afbBe35CBK0v441u6rTJGFWD2YrpBmue5W4jjnrf0St6ZU27jp9Gcq4h3VdUsl
mJn1di7MYtcrx3uMFTsKO3+LS1sDtGNkln8wO21fVCTxbjtrRqk8lWK6SgcCnCJpEwY/sJEELfeu
d82HcSpKfNndsiVd11eLzh/wuMXFSuSEEx/8pRuTVzb/ZE8KpdoC/cstAEUtiaeIlzbCoT++wA/O
YGPCyQTp8jA9GUVnBRx7seVFqObTbSt7OpBU7Xyvba7xy8i2aKynJ4la57h4MwZv6Kf3OIguuyHF
FzzM/WzvWaX5cUp0wBJHdOwYpwxsbrTYSLGT/guWSHLF4OMmHfvuk5GGwyVpzSTb1N2Gwyv+QK6t
+TmcOq8lgQro9lQoNWef8CgezGNVeGF/MpRYLNIr7TzcY6wxqGmXC4PKKaFxi2/jPpyoZkeM7LSb
NcFzrIDrD3GeT0TCGdNshjGjuHaxL/w8bxDMMn43zCjpDHMiYM01B/s5SCtOXWvICdQKiGzCXm+K
3epSmS3/vmgoubbmeZAyAnu1O3egBgXmo9qqp45CxBsdzqZMyXI+mWJhmG5NzKz8EOWZmijLCTeQ
vxnvf8+AwZ1OINtyAosGmhn/DzyMIWUMKfssPxC5xYSgahpbf1qcZYAAMi+L2jtw3dptU7slzvdT
AfnnH5DDT3gwP0hM+ASYPawfhEEwn+Idm2FKPbz4rT45uDoMkiiuuyTbDqGIsWg3ujSh2IzlRWZn
aXJJoNpSQ6Pv4puk7vEiMgcmak1BVfnrT/WT2wL3yHZNyvafaDJre4ibNHfI8DAo/QClgOYx8aMm
HWmON31mUfkM1UJxZIzJ71gkZ/LP/6ORnJ8Kl/fWfyjBf/AsrmeIivW4cE/mklYoF2qWnDgqqHIe
SDq7BlX0FNiPhR8bR7GW31i5Ofnl6Chp3ULHIJ8Mg/Q+SQ/92kFLldT5t3Uo8TDVNhvtr2/XTx4i
NAjhrm4vpumL9xrWMUwy0LwAq6h4JJ0Gk1yQR0bK5GC3bogpP3lSRJboTr1UTjE/qB6sQqX08lmj
24eqVr/jFayYz/e3EGvi1W4D6xL0YO8VaYarjGWgbkDNbFA2eoanH3ogqacOiKeLyGfhvZssq3t1
cBA4ypH+op6YoODUwJG86Tq59mDc2V/fKvtnH8xzcGvyAoB1LK/egVUjM8GqVelBegkVKqOzhjD2
cJpan8jKzO7qDzItA+c4N5StW203XXFi7j4+DM5ItFg6Mns2zZlu2TnXxQL9AiGONFFooCnfzxyJ
Mm7WGn7FeurQ5M02qhi0pPBRslzPAIOvb01pVk0Qoc6T7nqW+iGNM3QpYw7hYq3jCI0lJYkpZMBc
Hn9QOqBf3w7rve4HDT1+h1jNghs4q1H+97cjFYbK5tE3LuzUZQ+0mgXSQDCsrU6t+fTnifdsBaPx
obYWwBNdpXysORuWDzr0uFuJLehO3IWYyrx0+Cs3iz+1XzLEPsNDEBjXh41rvL4akKZkhyYBASMD
UI7JLhmhVCxzxdVdC/HP1ivmkRVCQ/B6/rL/i0T/DonGsohl/t+R6OvsL2ySXr4j5VpvP/QfUi4c
WhxK/FCQVbESb+FB/Y1Bh+YfOGeDIpNAzAvFIvq/GLQT/MErjXCRrdTDFHJ92f4TQCz+QGsGWMy6
I1QgQBD3L0i57025SDcmKwBZHSA4NFLoTN8vY7APxrtlJy5rOifW7oiCRx/albIap2aNe0OTzqTk
5AVlx8dMY6WoJbr/NupCCbCajbUltrCubEK2XCiwuJi+belveOobjUTVHcLef9zpnxzA6yf7x0YJ
AWv1jF+l4gE8WJD/7z950A1TiStAe0k3pB/OkLC7bnu8lObNZKxA0q8vaK8qxHeXxFAV4zjXZaTA
03x35BtZaUtjaBLkEaB9vQ8lqRzxgrrIHSdRJpooQx0EdfEzZVmooFQ4o+8cUFSN8d5NSFc6xn7G
rr6M2MBGZNcOy4XVE/IXAOXawCrgfrjTgXNb2GZfOHENT7Jb7WmTrKZYEEXM9qlatTY7WK8X+2Sq
OT6NFeQrFxVsLbG4L6QgclTkamWyAOOzV4C+sUEwY1vxd89gm/F4ImTL990w7DGMmOFoZNZjK2wW
wWQDBbV2Bd7mGFR8ZwJQG6AaZC5Gg7/DoABYTqyfnD6cXfp8JApBJG+U+R3fjWwh9WykgPPJGZTV
BO+C2biWfLao6RdACkultzqt+ERnfHZeRKo/tmoNg4qUAZHJylPRoYnG4+sGJyHf2Hv+7MnPFiKl
9HRmjPtJx9ZqWOS6PCxtTSdpl9Y6URTa+GJbPXfuDVmc+0Y3QCwBA4kRZeRC/pDBpUvJJD2SQ8Gn
Q6LG5qqXFdU3yKZJ7+JRAHE15A+m27dDC6Nv9yWfGBIMsxc+jUPLj4eTIEZMZd493i38aphS3KRs
dngKntP33ed0qkd5cBYTcg33kXLZzWyeTmaU4Mza7dXyYV4aHuu4erVfglMC4i3rI/FX8DokNYrn
By3iMlQGcH0GhIPkBLPm6zQhAM8IzJQcYQbYB9T0ZGMxvRCYRLYzx2kZCj4lTJTJ3zajVe6YjSfb
0lWClnzS86MH8eDGgKjpb6qcGMBowSXmJcl793qeE+8J7hVA1CjLOwQ3KC4nh6PIKJ1gk1m1/1In
xfhJ2iZgt1hYsulkMhueRrhXaY7l36YiO3g+WdoDnyTpBTgO+6b+HrrjygIbwVSisfVZXoBPXntr
9gz+4RwlCEM31aBsASvMCdLFRk3pGNZfU8WQn+mydKZvcz6DkfPXKv+GOxDcy4rj922E0ySoCjqr
toYNaDG0FWt98mVhqJXlRucVFROEp91CDvQzd4aXyyeYGFGsbEBfO9OQ3edz9Ul8FS+CsYDeHDJ0
Bd5FQRDVJRwlWptYw9RNRrrufR5b+g66qCJfmCHzlU3M8QpADVzFw1J8weayoxzXOue+QNekph0Y
cjHpgQT8WCyLYTyRpL2oqx4ZTns3a5h8+3K22X6XaprDj5ljVsVDPMKtY9rTqk082vZxGbEgiN7K
gZYMT1Bcc1oxxDPzVpoVbWEZAGM67CoEBCo8qDbnhVxogwdHj8B77I3rS9G3Dk9ETzZ76Nu4a4BI
vQlEkHqfdRkM1m0eh2wUQSLQ7J7x6tQLmGFgbsE1jSKBmOPHSZt/aUU7JZIpO9RPOw764lPLDiHI
444Xt71tqrr2gkgnRswkoEwgfFoFpicRJsL5CVEbz7wvW4YZcE70p2CIVfHV9WvLQsw2K6Dmyhwt
67bi/FlURBebMCqtrYAc3KaBy39MLURpNMErKcrAcO1Lphec17IkuKnxRfjsjpApCAv94OPcB8qx
cq6Yixk7UnBTgCBJt75ys+yVpWWfCVvVyt1iuAiNK/Ur94CkzVuNznIQ/U9J6gzd3pGuV+eMI+a4
ZpNpjpIp0lPnSmtjV+YXqDbMW2o87YuVb5aloKkHkvWSP8su9r9qUIuoFm19S5IUpV+r5l1Rtvqe
bJbki2uP9a7ikKK97eyHQMX1F+Gk1d6qzSTG8rciRan327sQEBpHTaS6EXHg5XUmk/KjlXcQkMyu
3y9GT/DJCO2wJv+TRMRJ3o7lUl25DukCAyK2ezod+QVIJv0wOuXd5Js6v2gBGfdqJo7LPLP+sib7
wGys/Ig9Z5fs25UgiAGx2JaFWk6lERb7wHaA6vE6B8j2fba90W4eOXTk59qtZLrNl67eB5nZfEo9
b7214CdIA1Zuoge97EZ6Gn5vNiIJJPbuW9b6DD4GxzlYq3srAejWDdGYvrNNTbeGRDhTDmy71hov
VVc1F0Gp5rXItpF4k9m5T1xxn8eNvDAx3tgSLyY/50Urp0hbo3eEpijG3VxBj1S9E38IJeRFA2Ex
WW/48hAWsAS4fnjejZH26pINez5gdzUfJ0OEx6Uvpt3cwTzpLWfYMEXJD2ndeY9jNi6vJiOnS3wJ
lsv2TBr9dYXyridZOek+LAJYhD7gEgqd70si1VR2AEubLGP0HIeipuM3J/qwyDFaplDm2FzGvOWH
X191rXq+L8RwWcDTA8hhVan84FgHPchPJzc8nanPGe6UQFL92sr8+jrv2BLnb0fPxUyIao92/V31
NaYNtKAwiU9OsVYYCEbZs9dBlHsmKv77i6GPENxOqCA/tHeQ3jojoQg8Beu0hvmOw/SBBIxzv/rr
S/1YyAZEPHHfsGHBDee9kkAloS/JmSZgb1WjwGDLLlzGcBui8hiVrJ5M//p6gj5EsEzI7YLl8v0q
wQeY17as3NOCEcPT2xEEq5QTw607qhHAa27vr6/5Dpfi2fHlVvsuPDx4eO+L9RkNfx+2vXNqSWEf
/6YssKFyAteaNHeGpfzUxqhG/m4aOcfHrz/Aj4s0cAFWsBDDqMzCg/77L93UjjI1UOBpGLI1rMiw
j1pMv5NY/PQq4EmAJOib6Ey+v0oZW1MdZ513grTZHuYMgMMPfutc9bOr0FAGq5CDWIf3r7nX25Zy
Db5LqLpg62UrXRS9zb9fJi5yURMiFA8PVc3336VQSNsID3ZPjIsZ2p7x3nGemLye+cK91OPym5bu
x/2LPZ09jK8FAMZlv78klOh4ngAOT0YTe5/FECSnxRwpRQb8EXd1MMPD8Lp1kPvrxfHjzgKlK4R8
xLdFavj+q4bWlJmLJEu6AIffxQ37ZO+Bqy25F/wGRvvJV2Rx4LREDQ569H6z9InK4lKVddJtWkEE
gDW0dD30H4cFU6wdnF5Xzb//fh6vIICs+5PEjNHMajsNPXE6q3DqyrGPpRmkkDjW5ufX13qPAfOq
oy7yXVx1/dAPfnzTUqgXJvvJaWm7MIhyUbl43Ppm+SDHpb1p8jKtI9gH+k5P1HUTtVZ3w+hRx3sU
jg7NReO+kG7dvcLYho8SLHWZ3gWFJ39nzv7jxos3pY1FIjuSB0Czvmf/oN/BIZ6Y08Ws8MrmQlmc
yedcG5yXKBVZav8fAryz6Pj7wxKdGm8Vx3NI0tf7BIykBC9h7MQSD1Cp7XRgr9QVkkpfg3aFA1MZ
r+s9zxDGDIiPUAsBpp4lirAgkL4oAlnVniopu+hnAYHp14/vZ/eEnfIchcazs9699abq8DIJeOvP
KprcdPMvIjFsFGN2DaVMmb+DcX549zwbK6bVfg37JPR77y6oYNJR9BPaPTorOQWJGPZCqzCOk51u
/Nff7mcXAzcioYa8Do6DdxcLFoJIExXOpzMLCvoToqQuoMtxTQl2/uuL/bBN880CJMswM9YT770C
sioMIbvYnE9evFLEMMVgZfEi0iX++kLW9xpT5I8Eanhr8eDy5SC1vlvIJckx2oPPQgWBtuXOpIfD
KCPoelyDMV/tLmU+goQ4iRNcIR3H6QkKlN2iGViPwUYBn2crEdGYaJY2nVgQTq6sLmjwQFmgXjZU
qZXKgvqb5vjMI+vrBs3MbzaPH58Pdl0h3t+ca/YaQPv9G5nVcyD9qutO1jIH27M0tZrS7CKB/b77
9U37YaFj0MQacNBwA+n9YEnfJ6bVjzptT+3KZAssRFkRhu0hJBQNN67Wv8UP39VAqC/ZD8kS5U8M
CX54SvVS2UK1rnPylHa+ou4fT60DLfMMiHg+gZRbtZTux0Zr6zcHgPV+iTCjRAeNHpcrW4hVYS5/
t9c5ZdxnDi7cJyFAkpatmQcePuNQvwbbWv2jgj89URTOFgWN6G7OHg213TJywNIGziKpyPODOVSg
iEux4jWKBDwai6Hl74vPOmorr8sv8KDP7vx+Nmp+05S5h5CBVQ5wCYP/3s275QlLSY47g8PgYu5b
IU9jO0OHtLxO37nTSuTt4gLcrwA4QsZxZu8FCU4l1y5C+3ZriqK6n0AbbpBNGhfaybw7couM5YJ8
ecRUY18zQvSVZRLGnpvEqvvuEEap08qrvnB8sfFL7N+3De6fNNBLdsJaSmycsXQHjHREii0WZkGk
ToJ9m+PUvNhLXje8M0RpLZtBilK8Tm1QAIobsJY3MDZXMHROivRunDV/91FeNEevAaK8CNsQB2Ay
VeiKarXwXxfF3O5cfI5FDPISlmtdoyTvGuIQd/4GWp5hFCcSaFPR3GqYvpBPVsYgc9s7mAYlAe+J
Gvv7DnYO9CVJ+t+uEZUsHhp0X2LbDr1Qe2EyOyxMK7iCnt0UD74UME47k28BMdVdvtpeDSW2VWKF
oiZyyiNtZvwgX919cSc+7geJN0G4gxvsXI3czZUNO4DNZUXPxM6TM5cHBwG5QqELEB5Us2f/zfse
vDQWfy6TXR+VztFH6Sbj0qrAAG0bmrUDhJOWdmfd1tPo9g8iM1ZZH8slvaNfbdqNgKMiN4xBneM4
tp1fbId+9a2Tq4TaWzndLqZn8lTXI42E5U+Zf+XAk56Ob+xkWHpjhppgVZcF5LstF/qs6ER/AsqY
DKZuH0XtMjvFwYgFhvEpAevQt/TdWx0AZg93dEnIrMaoswE3Yypoz5fIQnSgQNsa/S2Ef3QXLKO+
e4PgIEnzYexUM4Zdtb9ZnKbxrhu6SR7eXivPYm8x13dm8u08eKkJ4WgB5+FbCi3S7ADaCzZv9Q7b
eAtTtbtQgUdnlpYuT8pCv2NFdt4Nf84Z/lR7nYHDv41mmFa+xK69FhKJQ20XNL7zUglYW5u0BZ6P
JEEcBy1MEPjz8ed7AyBjCnblX7k+84ioMDOd75ugMLvLKkx4TStpMGlAKsSNdWLIHvs8tJLsvqsV
H0SYYCd7WVod4fVC6S+D9m0E0qXvFsVDgNfZcO3qUjx6eV47m6GNs/lrYDDJ2OWBspz7WUhQ4HSm
NiaBUkx+xXnMGADqcApcwVpxmOYUvMG97X+iMIceECFjha0cldkoYYPF8VJlG7ZwNz/h7gBaP5eQ
aPcgaEvwnDk5lLDKPNutgZD3AQDZMoz59Hbi/++c9DdzUs7sgEbnv89Jj830nU7n7x/4e0bKIBQK
BiwexDX/8PcMvT9wCvJwDFkBLes70yL7D9dk9L4mvMGpP5vJ/mc+av5hQ/SkiVvtYs5WR/9iPoo3
BgfjPwp2CnXiSDFLsGlrLJ8+4PuDc676fqz9LDiZqtKXRt7J7VRYxYMmp+O1guxynOLeIZW7dJME
NDcubmy7ap/z3OuYDPidcScS3yToRs4jk4E+fioWzMkuVab1XykUpuTYKFvFm7geEJYpvST7QYCG
x7r0n2a3n+6HVtodakDGKKc0D8rXcZzdq1ENwVOqm7yNlrINqqgPhDVvOapW/zL2wNDJjqM7lrs8
tdUQeXXoIguvbO8Vhkf5tTZ9pOflcpOHesRhWzkPRWwMy3YYZfythzB9mxjjdVEONGxzneXPS2yr
FydOxk8aesPGmrv0m2HbkGXCxFUqarV/J2FOY1g62x0+ZYlGMt+KKQpbZ/7mV4Zx39Q59DV/rJIb
0vnio+dIn+K4C6AHTo3tXFkpsSkb+MgiZAQxpC8kQRDT4sXdzsWd5lkgD9UbO6iCC052Gyy78soP
IL7pLX6HRxcRenLIJjiMDNGCEzY044XZaGlvl6ryPlRpAjMKskbpR/OcEuDeUC0vUYozS7Jl2hG+
zsLUcjMHrW9u0nIcLnGx6zdWXKjTEBf5jomstzI+Gm9TKh1etssIySTHiC8yw/9h78y24zaybfsr
9weggUCPVwDZMslkJ0rUCwYlWeibQA98/ZlI2beslI90/F4PpfKwRSKBDESz91pz1c6dAW0UbCFR
bY+DXaysqbjaZ4rafo4VOiC+m5D3gDbXqp9kPnZHkCYKpkishWjZcBkqq+FQXLyHzmpDTC6OxMjE
nEgYx+xZF8eiuLgX1ybTBI0QUyOnHvyNUYHVMV9Nj2XcN35ycULqFlJN4+KPRCTfHbuLa9JaDZQO
TkrOfHgq1W71V5IbVn0boyw3PJ3e2IgAeum+lA3QxH0YOvlL2E/pYdBLuVncOUWBVFrDG9sEkKhj
MwTV6vN0ldXyma7uT1Ehg/SmRIznpWuj9EWqOGGGh0VxkirfCJoQ3c5mnX4cZzu+LzSXU+1Xvl2a
jH5cNAnPdjLKmPhbdSEJN0Hvitj8LmqlG1A+YQEyuuF1NEcLeqTQ3iOZfpFhi/Q2X56MFgEcyjFh
+p0QRHmEpai3lJcKzLYpkH2AXccZ/Mq2LbKC11tvfFRGGISy0bPpwHh4kqpNi0rcR/sVbhF9I6wE
Y7RJJpSqTaQX9DnEjda54rZShY2JxHhUDXefj6p5Wmoj9GeElJtJLee9NUncqv001YU3GHMYlE7D
CDRKqdJ+hYwRtG2PuLgJ3W2SLh2ViVU6S27PQacPeOr1JQlGWWQ7afZ959EwljdWK/ujlvbF4yxK
o/SSyjJ3Vlp2j4rbPiwxL2ZWpd8WR38vFKYB/D0UGyojSC0r9qokbZ+VXsvv8pH2L2s6mvfJFE94
05i1nAK6pNsarqdiNvTDDI4KXUPESprRAVrI7nWjfAEukvvRwout4IBPu+jRssp4UxBf4IeSROY0
USGaQM919s1i0WTPrPVpV+Mzh2eYMcPsHuzKWDZabg07TmPaIyrYNmB6yjaz0ZgHKk50UNHkTV5k
tGwpoGxu2FdOCKjN5YOeG8ZHenFpEGcQSSdi5I5239nP9C76m3q08olJqmVOAbLIXJmYofJFXSZg
GghZl7Oa8fYmZZSyi2NuzCLwmtXCtq8nu+w0CgU3ZtRG0zbUlt7vSrXwRxrUfpRk8q5Ya/Z2U2Aj
brQ3FdsJ/r+EjRlpnZ7pym5TtIOaeey344cR/O8mXHRa21aU87Q1PeVFBSHpfkkQV/DM9YE8HfYp
k4/BrTwlZtye09YZvw6qSVRBmbEn6zR1ozp1SVqA3W+b1ik+wlJ17uMuqmc/4uv/mDrmVjN75Q59
dHkWQ5+wLYrUZwpiOYYAo3u1RWQ82XIqHyQKjs0spLrNa6O/HZbOOaSq0WYe3XJgHI6WM+nGSf+U
GHp1dCjNvSH5m/e6LsfTpEmyTSh37CfFFOcWQo+PrqjnrRrnp0gUtHgLRSR33eDCFQU1e2rNPNyr
Mf4SjKVZUBkOU2YenSHlpPsEx8w9/nrb8fBP2X7EnB/oaadpHg6p5YiFK94WaN7uEi0P38flMsZe
UZvtJ+CVEDUWLOonbcjafavBZ/AWMX0uuh6bu14vz/rAkbcOU4zl+DzZTAKWeS85Yp6WOBxPC7ng
kZdb6prBJ+NH0+rFkxYN2nYBihTMI7lTvjV38Yda1u29vrD7jtsK5DcTk9yzok9vuLryZz027NZD
mT9tRhSPwHMMdt2MyiO714eun9sUurAuuu6jKq0VzTkDYM3Uj7OCzG9fYYNNPuBwDolZ62h+sRJl
qpOelypGZI7Wt9j0wpLBTO+72NTqtHx1usHaoLUA4tvQJfVWMREh580YelE897tRLZ7HaZK7JOMk
yiAND3yVedAT1/Og13MHk4ew9UipA2k1f1bE/rs//s3+GKKL9WtH+x/j/3utmuzvcM8/f+gvL7t4
B0qNjO3/yP7+0hHa7jvbYuysgY70hH7QEZrvVGGuRXiL4E1yy7T/6AhRH9IkNl2aHg5puf9OR3hV
uDMoGaNXNtkrk7y74hF/3CWLwZKDqkbVYeBkhzW2jMyz3oz13SVR5W9Hh/vve++/EyivKneXa2EP
pJlIX5bMxasu0YAqhz6JKA8X3cky0DRNex3jK0/gJIl0+U2l8Lput5bDV3KfTeGeLtF1d6hRcCAg
3uB6GByR47IXCFFaYc3rJjopZRdS8tAnRzyPq17r1zd71S9ab9ZUURpSSQYUxBHpxwcr2TVOVduU
hwVRz1fwxtQWcjHg6V+NFmho3JdQU393y//wiE2eFj44ivM/5z52pKo1o2MXFPXEdH9BoSGNo9Ln
rrWRf1+NRU5JYVLlcoxe9K7Xhd9UVaYau5a7Z4cMI8+hmwmRESeto6PjCwfrN7zLa92rQZ8dsSvK
UWCUa+v9qmQOvENdIvah+76ayOEikZE6FL4RKlzfyZ5zTwvGydG72nMmHuVgli9lTZF9tQcspRfZ
rf3YzZrGJnAw+8Gr67g9icmdPqL6/s0o4DT84zF0/bywEZD80iHhIHpNfC0LPCYpS9geL0NkPOPQ
N8ObNspx6EQVXcNCRmI8CsS6OeLLzhTPvIMzO0DkHpqKquaYwOc5FDOi3Uhv6UegZmAstSFO8Euv
Z0riIj4OqoZS7TvbQVtxT2AyKSj2Glt3T2lATo2zhv5l5XffKY1ND6tfreK1MiPCXQWhYbJiGJYG
Z+pnrIf1HFjNMg0b/GVApRod8y+9VSo+BEtl7p6aovKBnqAbPsoGo/UBrLjEbUw9XIkqdEuxEH8w
SifY9yJhbb3tDHcwHqZyHkHox7RtLKIHvWGFQxKbwETAQZn3dBooKCtjN927mcQNPoUSZ/2KTl0a
7OPfK7LTMOCvRzx2DwAINoMrl4tyLsWhKxrzzWnQFn8vIBZDiMww7qZHRWK5NldiXLIkFErRq5So
htzplZIvJTt0MpTGL7LB3oCrGtSZAVQD5BYOuxJqn5ZmFLJ7B3Zv3vMcL9XDi8m9R7L1uDjSfRkl
Qt6L++Pii5D6SNmV4w+VPHda/VQXhOf3sRqTg4DCUU/G/jbJpvZrnlbU+tg6oLadB6ha7Yiwy6fP
BvndtcOkOKxa5aIDGOw6/YZKY/zhYtBwaubToGPrNW0KNt6WN5SW8VatHJA4qnn5V5Kfi5v0BeQW
Oj2MwoyMKQPjakR0TpqLhf+C7ur7mTrtYGk8Ut7u+vW76DHC9yTJ6bgoZ2OhH/o4RTQ4IvJ6TEbD
xQO9EqIvzx+woIn8jiyROLPtwHUoEfsSZ8jd5e90YVj6BWV+5o2FZAnu9SG2uyEYSWHY9rJlAMfr
62GhyqoJqiOZ5UawFweo1o59kMnJcaEy2KLRKZ/gcPW63FHTu05SvTE5/WTa9FSjWWlweFVTOGzh
dMxeqCv8QJknQj2MorPRvkeAUOJj23aJAqWgT8dARpQtH2vOw7kXQwYBHRL3XXjSODe/ogxgOz8r
coCn0S7J/Tgr2vih5fHHu5aC9q7V4nLEqJvhw8ZF4lcodCAtDybPuX2u9TDG2YUzMSzdeevquS+B
EB1GXRrbmqyVO9MBY4Q+eE9AxHRDXMb0bBV9dekw87Ur851hZhbdkVh8bFW8k1iYLa+bJ3FWrLh7
HGPZRl4XDuYnzscuh3G9HXU/cpPpBt/LsDecKiq8Xl3haiqBABjpo68w82AXFIl9LJPYuqvVEgdi
vxjzSYC9oFA0KW3lodqDG1Uv3Vc3iVfJkcJWNGBwu0cjxPRKyXdoXSyrdviiY2THYKkY7wGhKX7S
yLdS2OkdYbVAEeSoM2ULe5WqNhc5w5yBu4xR4cMBNHuYG4hb0HYjek32INFYpRf0LPMqujAFUJoC
nkXq2dFaFDYHdPQXWdSFO1IbAkpom01QU7Lxbaqc6CU1rRX0ggM3RSP+ATwDL9ZFwB6qwLCQ8dNN
rN3VI4r3IWAZrZ4tE4lxkiJJ5DaiLfJGxzya+aK6HxbsWp+KRlEIvUM46hyoHWKRw2zbgvZpRJMd
qU3qn5doMC3CgLNj7tbhaVTq6L4Br0FnyH2241i+5F3zNhe4/RmC4qUt3D5Ie57TBMCGgPdaJEe3
qrVPvRL2o09Gh3pbu6P9RFs+swMUrQdTJ6Eo0EcpfDcW9g38lcbZuiCHzlNPwvwW5O1LAT8vqKaW
2MqhiOF9zpokwSc3TJB/OpEHpa0Yn3Oh8/drVqzmvRm7WvjZdcaEjrOsw2q7OHSCPC3KegM+V6ac
ijzpeXRFWHsLJvyPs+2QFW6UztmOdTVIuSVqRDWZyLMWtq/VBI3RqzvQRvoI5zsTA1+rdFFoJ3lr
MFkYedTckTg+H2Y6LHfKNLMsFBXdKiW32q/fwR+XtnxmESvhyZ6R0kaqE0STsg6lPirJsYhXCuGF
jSItjTk9dfk9FxCJ1cXuqR35agDmusyDBZoNSLCr2iupDf4FBUWG4KRH7skCnoJ0VYM4nTcDwrB4
oI8zIFmlP0g83cmtc8VPHYLmvZTFpPDRYwHp0bm8ZY6oPi7cRNxvsEaIV3pbKLxBg1inSTvu6aTY
F1vgPAIMv+/GEtpnX4/GaYSyt6MyjTL8gkkticuAM6U3jAhtAWBq56yPLfEdoHQvXahZrvT0vCMs
7pjMnGt23z/W9zaZjKkZHUNl7cPaDbO9zJEJXIhC3cDeFwqeS0kvh5GjjRoxk16/sk5uhRXRKFUb
t3odNVnDrqCUy5dVrBKPcU1ECsomme1HbKB5y2phdQbigjyOVuf66KiDTRFgMpDvZW0q8Rqb8xPS
BvPVigUT69xASBrrZmXY5X26KrZF9DzC6puZN5FQG8BbWuZFWzzllaIe6z5WvnWNdHcQIt3J4zOz
y7nwc7RpZNVz8oaVXBJS/Kw3K9ApaiaaYI1t0DmLpmR9orLiG6dhy7Le1w7WhqJhqnoK1280TXW+
pku/PG/5GhUhOTV02kItMDDbWkk2uWOG6otQZsM0eE5sLZ8sPVH6p8Gacqv2kzGOYucxJ0nHYqkC
QaXDS4+wiG/nLFEi8T512C1Hu2ns4KwKEwuQWpkbAmzCzA9R4gcdFin8PrO2KxSXPYitrVEsRgNT
quhIOsSgs+F/Mpgwfh7zdKlv+frlY+Uws2SQnz5OipscFazM3tDGLD2kRe4jmjbePOHHIWTP5D6k
FZTk3NLTdG+MuQ0JW9IfIocpHQVBTx86oiW9iIIGwSQP1UDJJepy8VjiRag8tiHNmmMGIyVjR9JZ
RfaNlq8JuKIK9y6uGKTyciBupWpHn1nhW9nIb0o+n13oSYdOadkY9CQ1uV2tnsGZDMFAec5q5wJm
DolZ7I1DcA/9ykVQsyCV8biZDONsqJ1xO2l9+cC3zbpcTvmRla/YGWh30Kjqne8U1iZy89ueeGqP
ZN/5rM519J6GZf/aVJp+Vw1FWvlY0NhAUlbJ3bzEREGTXjyy8ys3mjKq30wUQEddH4iA9yhwI0rw
Sns0ADgo6fKHSaUlhq/MK7w1TUhEQUHkNlHZszLQ/WYFBg1OhZEZJFaZIS78JbtLq5teasrB0mdZ
37YZfniP5oZ7SqzVhLoMa4opPSQEQXM2giMdVknjr0+n6ynpb80xgvo4l0CxpbAgKEFcH/uXQUtd
Vrx6X5uXTf8woWT4P4RO/HT64UKrOlOYHPvRb13pglBQdH0KSHj/3fzb00x8ltA98u/cNQvzA+bb
dTr89f39dPRfb1BdRZOcTAmmvTolciTP9ZTe0X5Kc+utUzDRFO2EiWYEPYbkAsw1le6YuVgO6y73
11e/aj2uTxddKqdiXnA+xLXjmvIg1RNhVfvvvr2FXsEzYAwsgReLHYVeVi5c2RxL1p03IB4m98tH
+G/F7jcVO+p1q4Tqf+9o37yV7Vv793rdnz/yV0/bgCLp0lyguMbI0dbw+D99v+Ryv2NrqtGgXiW5
hFP8x/dL3ewv1qT1juh0LFXotVbHvSH+lc/XuCrprIJTzjHYfdF+oQW7flVl2Dl5Gk3WTaHhjvQ1
CoZoaMRIOdvH61B3ktVhYWvoZYVehXdVOdM0a9BckVS2wDBaV06pKgVnHLBPE164Cfna3gmpQcM0
HMjHBUG01HdZzIi2t0UzFMZ413FswZk4o84xfKNVrC7adm1eWCeYD+2XLBofOiOxQ19A0vWhx9vb
nMLlvG1lFNToAJ8UZ1nEaenipGZBFqWKzQsuG85Z0bTqqZxEbvppqxJaZUO6gtksnV7ep0qYPTVE
bbxiEdVJCaNNJiiLD2l9Y5UNmhxgdB8VGGQVl0AIt5lwLSW72raZn/W5JL+hSpxzJkvrVdr2GChu
NX5KBoMekdnZ26qHUoQuvllTOLWJbpweK2TNVkq9y5YiP6QwuT9ZrSk/aq1OPKWooMJUrvMln2Zo
7iCiOVYU84E/wtuht/RzYibq3iV1Z9OluutP5CDyd3RXPvRpGY++Os8qi3qEeYy2uYtAra9oYhih
NXujgL4I9qO470XfvuCsDQ9aM4+7ZbHnB7fVZlDK6ZqAmdBqRjKjJPs4T5OvjAfzIc2GAeFWpSnn
uCid3WRa0DGrSRAj2ZXPMcbH3eL01T1NMdsfJrbGvuF02i37fu2DQk6PATpL08+VEfUB+9nKL2zb
Xtmiyw3bSRblpDf6DaDEni0H/YtRCTnhjPqyBwAyVT4g7eWTAg0JI1iu7IgFWA5GrC1fiMe0D3Er
6qeF2sJdr8jqVClRzzq9KDNHk8XChL2dBqPTLJrFf/4/OYPGEN8qFEFq6DRqYdNUk5SJyuaY1lCx
yyNZgmNeBWDAJXwd7JYEuQkHLNIw5u24bFQEbOqX/86olzzf386oEAZ+OaOSANx/yeYf59TLD/05
pzri3d9BCvQg/qL5uu8IEl+n2YvlAHfT/59RdfedoGovyLJB/krIGPPwf2ZYyurMi2iO2b2sP/Uv
lELXyn706ypSpbWVQjUSxPhVC0S39LhxljA6DoIepa/rwn4YRbQwxstul0gUGoP6OVXG6VBLg814
WlF7At3U7Ru7GHa6FHJHlqWq/mYbYWo/bSQ0bo6ViB0aJWQEnz82ESbSG8wMFfnBHsy6Oru0zs/O
YjHXM0mamSf66ikRhmJskoZDSkR6Kvrc1i+QOIRfnbIUDy1tJtls6tku7A8LUL27mcJNx4Tditci
jjur2eRDvWxpnysQ7MxUU8+EkDqtEhjodJ39mIVLYKhZ2cUQ4UYjm2j6Eq/wPp6HiGanUqDHc81c
PjphCxyM3inhl8To4sFrerGptDndTI37zOweA8d34QjdL8Lq31PW4JAIFGGAmKhR/+7HVH4u5kJ9
NEK9AguD9jf1k5gkSGC7VK63Q6jF+bHTqzzbJsOcc+7udeOhlAhQR+ifZRO+TGGk7JA3N0cZpWLX
93r7JVHj5uwW5hRYaXsjoupYV1b7bJfJdC/cad7Zbd/dhGE8HCdlUIIEIzcTNNlwd9LQ51MZxVsl
STNUB72oHhXDfVVRcmJMbqsKZXUefyQuqrY9tTfHWwrgysPSZ+7k2/HcbsZkmE6RvTypfZSfG1oU
cNrd0obpZ4lo62RUXlA/ph6W1dab6BWiV9bVxHpUnax+HLAB+UXoFPfmsNjxgM5EZLcIEVr9fRrB
7Z9QiK5NkA3SFG0rAVUS9KBO1C3R8OIwMHcQb8ttbXdx5ovGQqqN6GizlLbYT3pYb+zFVTwwexK5
C55nY+moZMnIeuCpyxsU5802tXP1GAndPULYcY6xUPMoCEs1/1h3on2ubKQqchS2Cc9ZQSAFYOxO
h7t+0gfV/hpBwt5SIlwPddx9ow0diR0DpvGk6iyykwZju8hxkl4Nh+8tY9h7utZMfsdI8xZm/UfV
HsY7l7XhxhzbfpMbibszZJxvOoW2DlYwnRvq9EcOgg1p1sQbRE0SM6QbEi22I6KC2V+A2300+SW+
MuWspY7bb0woEG9alMYgFOb5D41D5y2B90bgTFOzN8CrjH6H5uiVlXhp/JC66wG7cQqkbNTn2F86
u5zJUEFp79lm2zqeJgtb89GPcBhUdXcO8iiPwK21ofJsouO28fXm3cGdGnEDjIWj/8RzPAw2zisP
Bm18ilC13FDK5OnBTiaMaFjVa0OMmFczU690QuNLMRojGDyMac/LWK/Wbdfl8S0SwT1J5lu9ckMf
ZO/6dgE4NbyI/cawQyWj5wGyp/HBLtXE3NlZZR0y6n1uPC6f7WGZNhAWjINrpZWHhA1VYC2U6o6Z
cHwdYuR1Xu1Ys+oV0VKKIEuazPVZlcfZo+FpfypDmxKmKZsJGz1t4IGaRQ19RqDP8GiH2bgKhi4u
TmuM08oQGYZDFVmVGSAtQZ2YIlY7m4j0Gm9IIu1M8PX4YDWDQA5SxlTs57LNzwYvBoYWOLuoD4dK
QUkjQDnWqJTuLKaDmyIGiuj1lFNe2AjJx6TXu2oz5Zp+G66Z0IrE1hPYa1J0smZG22yh8kD0iRGo
a6a0xRh1N82aND0APLgdtTi+T7Qxe1+vidTOmk0dzX0RECWAzuYSXW22WfaFrCwCrbFTY2pATmdR
pptz5eOaQ7SmF0v3UQOllmzsS0B2VDdWs4UM4f5B/VgecRaOr5ETk5a+5muLjqRtxE4BwA1Ax9Ga
w63CO1GprJDOHbtDCvVvaJ5MvSK8OxRW/IDDVftAfSN5tOepEHuAMdG9YRh1DUO8yzCd2nH7qZrp
EnqGKJkdmjU1PFzzw2PwNwLowjTcorYeCLMXoxl7s+5Qz8vQzpzhDpFGbg4tl8ujbvjG/O4+uko8
bqVttZ8suAFoylx1ORnMzduUQu6hoR2zkSM1HeaG6ZCuyegDkRf8waBjnuclz0CUeDOsYswcpIb5
7iVePTVJWhfRGrpuz9oawN4KeXSnEQUM3KP+pkPVcPna9ooT3xScJhDq0VXRBmFvsH5/SXV1DEbH
qEn2mfQX6CpECXFYuHcJ/eGqxRdNtqBVXTPTz+BdT2nI1A9M8xTNTkhyfHVw7b7wLFOZfCRRSoCm
oN7UFIvvZjxAO4ODAz+wTBgieNEN6NiEikBbVH26zFpQxDMp1g1/JI6qfErHTD40mj7dGKY0sIvX
cflKGW/4Mug59hnSsQJK3hOAssb5nCsXUIc0dWp4dsLUQYK4s5njMD611TDAHnV0WEqOnFqyf2Nb
90W72MamnylQBsR8u7QfGyUhXmbp1Rcr7bpyIy2ZfTY6O0Kk55b6Ks2LtJB6vTIvdNIIq/Sc2B45
Sztr4HeW0MfqB7V5TcgcfiGQga8rflOMdDgrqpE9zqr1lE2huUvTIuL8ZTTEnpdtrN/iiLE6bz2D
n8OMpjxbrOrTXIXdtuuVIqg6le8rVNOZbpmelp90Uxb8zmT4qoky2yCNJb2bZILi1pGtOLVMZ7xF
7UwxlyrWAD1c1WovdzpkXDjIszck6a+tIsDToCsxaNK59TElY972eOsUxLHzFJIFlYcjsN1KFvTL
1A53azo/GJZIiGgfVD2wWoH6tQHSve3b9jGi4eKxKTJvY7MipLTiFTsllFPNgMhngp4B69D7NguD
PPY8HoIQ6eeXMZ3kZ8eVNTXnRXGPttGO6wbT1JoN1UcX3d7SGV4zNsvBSS2bYJuqt05doS6GVyd5
r3kT5BoO+Gk6nCCKUjEfmUdSvykNy/TZnjQftNSelYeBFC5j17PoP/DWLqOnMgbCjVvl1hHgDCsB
NcxS7jPJ8yRoKIxDllaD/VeV687TNAmgJNJWcIahh75xmoyJNnb1eudUVp7eNvGcgRsJ7eIuJY7w
BaCofBT6aH+SoZPuKiviNJ1hRvxikNV5xL4iyx2VPiTtSlSouheLhSVD0vXY0T0Q91oSxcXRqRMX
P49df3NL1QC5rUbqgS5orvplBYi+1XtLDaZexnp3YzmzhnT7v8e6/9OxbsVW/OpYd6r6pE3efsxp
IdB3/am/znXOOwpceD5xcxhXjDzjnYp3UTVtFEI6KSkI2P7KadHfcZJBDWNhyrLx71M0/vNkp/EL
XU6OuEYw9LI1+le1M/2qyi2oPAOtICcEDQ4it2ufOODgsa8S0RxMBi4clVQRj2osl1tnSOptJVOn
o79qq59bxQ5pxrrNYS7K8IhcJjyuFBrMIbY4VUC+SX5ahnVNyYm9Z7/+7NQFu4e4NpNNpXauL0iX
P4tS6f9IG02cpjjKXzDKdZu6cBKYxlSKKtWIp6DU7CHAIIhLLlKbcdcVyrJnHrKeeihyv4m2vioe
8gQM5IX0oQi+AeHxkzyLzRoH1bo+sNVEvhO27o49i4tFrVvvi8/9tyHyDxK/Kznh5XqUK6m5UyS1
qfn/eGAl0kCdoiyrQeqgs5ii/PMqLsehzzP49ZWuOgvrlWySgJDWcXIXlFp/vNKCOpeoQivHxcPZ
T2P6Xml0yo5Av+QJVJqxm+M0fPz1Rf/h9uDk2NQLGEykWaz//W/ggVTV2hE+f37AIjmzu+ub1EOC
YZsBKXrN/L2G/79GEP/T1UwqHChHHQMR4dXDjNbOe1mk+UGoo4nJkTCL7WThyjn3ufv86zu7Sl1G
o4a1i5YQbROMzqur/8dbm7IojwsshAcZTzlOBnLPiL2URQVoHopbPMfTuec4fxqJ9tgvpO/VG4Ap
7b++Z1NFIEpmNhUhm0nlx4+Ri9aei54do+wz3IAs9G1gRWH47Fp1pf7mYj+PIRMsJEs1/nusaNeV
H7rIuU5oYXqoxbI8VE7TBp3CG1zHdRYfZtrrAOVLN3N+c92fv9hVGioEB+WVRnlt+weyNiaRVaeH
cpQDm3K+zVHvx9ErExQtv/5ir66FKZ/f7651NL5eoV7rD41EGcUQu8kBf3AUgPa3M69Wm/kmIuTm
/a+vdTXfXq61ap0NVI+q8VPfC9EIZxT2bodlXkYRVOwWjnmiDyL49XWuy2IX7CrNFYAsl+Gq/ThI
egSQjVVNySFUzSFlN8N5Aqhciclg0M2nOCGg1JswmgLspIAUbjhpxbe//gxXY2e9V6xRTHQrTpgW
6lXVkMNZhpih4zMMLf0OMUjqDYsS3Yb6XByryOE4S4f3N/P5NaRlveyK6qKtCYREo6f6460PkcXu
DhbpISYn/QOZy8WRDuh8V9Nm2DV6jXKjUyqyPEcioW0/HPt5OIxWOX3FOSibLzUmv2MWluE+WltC
RBHzx5IqD79+Ov/0OYE2sTUAaIYB87prlZl6OEIXUPYgZ6zP84ye0icAmGNWmFujRb+DIxiJwYpt
swsfs1tggHPu6WUYHvqsMm7czg0PE1T7O1exWntrgRFLgyp27WH368/686h1YCUhpqfWylnx+qOq
bkkhIB+TQ+GqYPeyyJkyzi5tt/n1dX5+Ex3U6Ovkpq1Areu1MVE0HorSJnhuq+WB+GmUnkSlmTe0
YMynX1/rejpnnDiqDTtihU1RK7/Wvs9Oa7bGlDKd414IIiccArw3vZ/zqmCFqiMf5OZ8I/B8vypF
iRalMrvfPFihXlApf9cZ8DF0upckv7Ap4ONcrSp5Uysab0a4t2Ehzgc715hMCTXV60PU18sDXTz1
swkD3E+SHo77XCOJ5Z+zxiHcTTVRSg/h0UWQeo8DCcl2Kwnm8GXe9YmvwcO4RSaBtzaR2uOS6+G3
YerzF2fOl1ustSTiubKxVqNUhiPPMW8G1IUocItRezT7zHoif0rdd6SDn+LSmAlwrhOFAAS4rHMU
6iTHUnA6F43aveUk1H9egJrf0nPlkOxOZfitcBQTikEB1teDExvul5YEGEqlcR97uo1qF19dZqhe
iV/+Dam0+FL2hf5+xHsrPVSpBUlZU2h8y4fOQMnVTTrZKGh4biOdN9swmVpEMySf+5jJu2oj8xuV
ZUfzy4JtI8cx1YlAr7podZCKG7vRgAMUlDZKYsfuNeJxpf1KhnbjPOLoY7zx9iNWySqXy9d1ozw4
GnQGaiq9/boYJL5OmRvd2uvPthx0b6PZ1I2NTMYWDRLdvWe30udb1pn8Rcp5PF8eb2iN3UaDHPVQ
6zLOjhVp2/EhFJGlHzW1iG+JvC36jVzilErzZbbqxXzTdAsz1AX4W1aA+xF8TUJFlSeWPYnvPLvZ
dJLWb1Q1fjamxPjQNypyOy1Sy3s90+zVQsfvgTMT31pdHQWttJPPjeqOcKqaZo52LjTeBTk1iwJK
a/29Uw6N5ikaz7bQteRzHhUarIHKeKPMhCiFlyYntDQplgdzpNDldxm2CXWQ0xko8ABV1BDJp9zq
mJoWkb+IWTXyjb6Ow4L0NDDyWCzJWXO6JFgmwQYGKumyLYecsWQX3XIbjfOq7uHoNXtdOxCZYyo0
jpaCfU5P0PHsp9wAVeB0XEK/ZYBt1Dau3+IxUum1OIxeMzOm+yaMpwpULScGy6yUZwt7K99jZMy3
kZKnx8zJN+5CoY5e/3QG+Su3XUq1H+RwtZFI3P1ZqZoHcHfJQXWa8obmieHjb04CS2vVW6GXyxFt
lrXHgBQ+R529qQzqg9IqszUVHJ1aaNrnYiHKm/hkpN3htFOTlFQSh9cOqC/e7RlLdNbrASYRAqU5
8/mCBv7WnRDsGw0QVZ+nqr24yXBOIqSHqXC3KGL1Le7x6ki/jm6L0tcIG0gllgW3haau8YlvyoN5
6HpPaw3aXqbx2tBzuoWAfm6ARHh0xKdgmB1CCkGIbU2ZvLdCq4DuWWs3OeG0ap+Zft2V4y5zC9XP
IFh78aJa9L+RxyZu/NjG82e31t7qXmk3qVLowWxh0dWoOR0U1fmIzBw+LC6J3J8nh1WNxOdPhW4c
0SsKb9CSu9hKxiAzrOdhCG+q0o4+dqgiULjO0zHOCyZgY90jFdp8ZyW6ThpSKx9EkrdHZTCzYFms
U2ZLuEoegGS7dbN1EonaP7Bh1/tZVGnvkX0RSm+OdOhAlUFAfahE9qk3cz5QlQMzo96rLf/D3nls
R25sXfpVevUcWnABM+hJIpGOTNqinWCxWEX4QMCbp/8/UFe3SyW11LrjO5JKKjITQCDinH22eRAL
zh9kS0foBQaTXCvDqK8plOxkO2LnvM3xeHto1Bw/AFmO93NF1BJQviIcBbOf+Zzj5RtGJQQPO++8
b1mZNkeIjtMRsLjkQ6miz02s33liHO+I1ZpDa+n7cD1/kA5XBFEGqarLm7YDFHR504ojI0tKATOv
oqCZqUVw8eYslE4bOLqbshXBoI/tiBPBjX33AB952cFCyLclZd7OX3SwrnEA0m2UWV63evfo4qK+
NRi0Xdn14mXk/MKF3HZObmc7ZpqIllWb72SWixtSwFocyfv4qcvi8cLqp22XRuMpG3u925hQYV+J
f2wJ4JEmnNaBffIo/SY5oZhFzGKOXntYhpKFmVE70CIU2m0xNy66i+ZZVoh3CV0eXnpo0B+dPaE7
d6RhfjFL4T5N4+Ive11Afp77EQOAqqcekySLqWXxr0h8cm6bgkmVVVUrh7B2D3TQ/sGfDJN4e6Nv
vivT80I1ZvOp7qyzW9r62Y+asQhs37gER5aUMNLd927h3xZRDb0zsiKL5j9LbGCKxviipRroQ1f4
Jx6qfz8JvCM4hNecZG2w36dFb2/dTgM1wNFo61W1ufWQykVo06HsRrHY4+le7BxEqyGTDPshn9vq
Ju5aa1NGRnZECGSeuYPQSMsBhl1k7AchWNi+PBOcoAdR6ZsIUgpxAN23Lv04xiVDLQIKbm1sISNX
+wK3xV2xtN5b33FJbDRkHLQM+QLcVaGc5pHw9gmmfDhdj4yG4jYiGU+frKte96prkm8p+32rIpK+
1TIZzrlW2Zs0G4p9kUv3BQkFIA5h8xcon71qG0V2cZw1f/7e0Y5fdtbYw2/SJo9YW/ISCQ2XnOkE
jTYrMimu6NhhC0GVoQEwqlNhzB1vV6fOY1YWN8oR3bXXTpi6Y8znB6nvHcppaY6jJ7UNRAPvAve2
6Jz1UHbseCi/5pLpSQhZuH6yY7EaBWb5hy/KNFrjxquj1kuwpKxoHt1WvUJmnEJ4zIwPfLGYDBGi
ZXjTGUmMbAKtdoxVTy3rGTrZ44kUWztbyF2P5jTQK6bxok/DvMSPXfMV/B6FSw/8iDaUxB+eGd9V
X11DDidSu5h2+JyBALDYfgmcDxi8dTeGPrRfswZv+KwuODXYBFAFdcFgu+jOHjq9l277jkuMZ290
PNmSj0Sb66DDNJCwQ7uTtEmd9kH+pzxPeGtfpaPoH7Q4Gr7aTeq9xL3fwLWVPiO5SV88gG+Bi4pL
hIos5UFzbIjqcFjjsHSGp7lDoa7nZY0JxlAYBCisk8sxNwKqKAgP5uziRV6Daph1hNEIqcN8q246
2DLTz7irFVhBjJwZjLJmIk/73nGoLqtkTSurp4MRrWYfTan6LYKriu1sXuJ7sr3MOZiEiXeJP3GM
GKBDrEtQeVIEF4LLCl/f+XnFc+NQ2Fu66k5qSft3RW+0TkeKrdRK7kLjpa8RZvcY+VHinBNXmejo
mH4fHN0isE+Y1ptmKu3DhPpxGXlz/EXIJQuMil872ZP/YGDBioe6aF4jZaeUk7ofMIF/oDCOQnSu
OqqG+s6xHmNmtoTHsb3CMmZRlY8YbxM57Wl3iKFI03MlMQiut4Oi5WwaiWIeO4lyM1GcbF30KhsD
z3GGQzCipbUmOU7p17xA8kSiokmWdNJVHJXxAaqaueud8Tv27/6eXt4OaoYGuxxzoCAvHUL+ShEY
6WBsyA3debEfB5gVaFs3YjmTSGBczKLc94uBjwy/OKl6b2/OSD7Lci72dpdO97VjJoGJ2+w5k8OH
phgz1EspN84wmKcUYDdsQbNOKflKpDsCD5jTMPM+N/1eJZ3+Ne+wlaDH59ShEDrZfWWHrZ+SZDp2
uJZ0U3aZG9M+d8g9RLY1BTTVDjS+6XqEloSv1eQcBMlKgV4OHq2JwtucME+MUKObyWiZ0RYkLHpd
+71rtCpUWDruDYd8zrL2Xwl4KHfNrBxCxsAOFgYf2djeYiX0ljr2roqSmTrFv5Jleyq1+mUsl+s+
j04YCjyoJjqz5QIYYYNwgUzzg6zeR8P371xT7hXVdCCz4s3XU1iExBYSrex/RcjbBgu8/q2vGbgV
FmkT6pX5dfINCistZpNPzGMBCX0LuXmXEdk5MQPEEcN5LwdfbcwSVHsjNDqCGIHK02It79OQHp2s
h3TiFnjfzf4cP+mQ9Ba8C7z8BH+HmNp5xtsktfYGXvV1+jwNU3vou4QE3wfdG3qIQdg3Jm16j0Q2
ObijnwdNPfTPmtl44UQcxWGgh7nse2IhYRWsr/msn4SVus/EVUsGSrXjbdtkbI5p7QCPjtnaTrh+
Mu0rLEBCHY6CjZmEs1x2g9CaHVaadyTQ+9/Q38/aSVMFgM4m91tP35uDOVoXTL9RHW5qCAc3hdms
v8+s8+wN6ySM7ucMrtgxxszDZ/yeM/4F1bSzDmf9AveyFpblJqceOrhW72pXHYYmKWK5KiMw0gc0
ddqRljP306DpzejFi/Poo43ImdjwqYwYSLelEcFVAIGN6VW0RTHLvt9WbC/gTOtMY6766KXHXzCM
cC3cycoUFyiZpquaM+6RbIH5rNmCLjl1tbCba0e/yjSRDmHnz7Qdvcu2NLaZFUhj7U6MdBq+Z4s5
XmfObFxi1rjsMDLMT0k+Ri+IJAG5Y9s17oxWdCHednQiTGD1r1U1OuLcJcPa8vodwp1EqPapxtpv
6xWao+8VuqUjtT2/GmWFFiYVDTrjWSh2ruHSXzEhfnUKYjbThvJvYyfqRjTLqg5DnqsYdy4c+Ucz
bzlIWys6kdwFKAA7+Oz1LhjBOqn5/LxB2Vo4wxw5Iu1nZpMXWEi5dvn8+Vd8siXudIe2v3Izf483
/nIwrVy9tWVHDzY1JiiBZ43X40LZo9FsMutZpHPv59xMCMOkMxAcgMUeQLEqJsYoKAu3fc4f1/gM
nXCKxN9rPl8RhR0CwKWTe6cU7RMKSS4gzfiN7CMLrDwCg9BtGc9IRnjqMtf5zuPUHBshEe5P1LuL
luiHBd/W86TmuSMWhOuyS7BwhTzyqh4SVQVizuo9pRq9fd8XpCtgTTnmm3QBFQG8ZDPosfqLdLjg
lT2I+phHRNmw/vVFu/SrWL0B/qV7Pc9AFL3lwm+aFmemwu+AZOCeJxsZL9UOFS6qtKLu9CsBIeSi
yhYmZIsAvIqW/PS57jSSjnYYMGuU/13xWDTFcpt0LfY8w7Qm4vVYJH9oDI8BRWizbot+vSdFz5TN
4I88q+mqcgduGyBlgIJzOZvSkPtqheLaXi5nd44woypGb1uh4No5Niugs9c0aYTl/MIic+5jVH+h
n6CYgcoMnu/iSDARaPxc6vwIDITm6Mr1/xID1WwNZ2LBGpY7nwd+UQjByxfbetT0Z/RpdrbFLtPf
kytq3CUa5TX6VeSFn8CTgQnax0La5cWQsZos3Je3q/nkG1CitLYc58NDZ8LD9o0xOg1JVL0RzDXd
zHDdSFpB6HokfZPZ5NhFp0gZ1VvutpDC6knDPLQdCh3WQBEhtvrMG5dQRHv8wuKcChjuwh5BunlJ
39I8df56e0u9yE89vqjnoa3MuzHvMiotvrjZ5sk3kiPVW+3hushR3g6nopujYwfkihDY01qEiVgi
6SByXc3P+U2aX7D5fu1FOwSJkdJ6dOpd6p6PCVqEgdvQRCe94+l0XcTLPvEGRv3sg1hIf981QxfG
lUP0MBD4WaHAf2lGuKzB4izGBR7hxrW0nAgp7Zql1NH5iC05Ov5etwTgB2NRbyvWVTAiebgUSgAp
oNYYgtyD3LcZ/Z5V4i7611jPFL5NnlbBEVG801UjIlSuhQMDkP0R7Zzcx06sfVloCD7cCO37xu/W
NdjoMytPELoByQyJn2fNy0FzMQdwPZe2z3OS4bvn0CcHNBjTc1ul0+uExba+aSnIG6BUFYcJZQUn
o8rqS6Md5FUydv2XVB+9bwpf7A/CJmEPCzJzN/HIyWSnY72bhTsjqMak7Dj4dfSSOUJIgrdwDyO2
BoB7i+y0mn+Fn/+rCPob/rrJxATKwv9bEXTzXcp2LoY3mf7O6/JfP/ibj49NfB88Bqx6XDxd+Lf/
y2LXf8GSmnEeryARf9YPXAfb/IX/5DAqxhUIwEr8wGLH/YfZo+OCLkM8xwvzn7DYGTkx+fkRasdT
07YsZu4mL/U6NP79ZKgoLQIWlD4fCFnK5y0s5dTYCqxZr8xogmuE8oYoqBLwptyNnVP7oGcNe9Ba
XUC9bcYMz0RdW/uGriAfiUkU/JuccrHxGRt1EUWvM1+Us6Fv7RT3i80Cok71rrUgZAZcs8UpeBc0
C7E8hOKZnHQTHYYZEtC87DXDrB4b0sxPnFjJFRNvHfHzsjxEpkbGvF2QCt74usooD8r6PgZ4lQcd
NqK3NSbd5ZjChI2SgJTcTYVjNgwn5YMH9VMEcCoPELbT75phxO8jg5XzxM88ixmUjGrXty8TLDjh
nbotThGuRe2w6UVM+LU2ihscWooLxDoYNlZJdx7GVtsbUUbSnA4osKmwGw+9MSIjzI2zIYDkGQfT
NPbYqlDKFWWJDhltP2hbIcCYG26zobnwJftVtSuduA8lTkEHE2pxCG/K39ipbZxAgsqbjgnIrnOW
8lZfiuom673mOok829zgOydPwjUV+nKg4HxM3B3yKRr6xivPMLdjPZxdB/+0Jlc0g1LoT4brdpd0
Mc843HX3RtuCLnh4EsL31TLCvMrey/ey6a1HIlVMSnzLwySYzK9gYHs8E2yM05yl50G5niMCkued
64Cjhc6nEHaVxCIEk6GNStYdbspVNNuOdg2Eod/YJLRUAWePteYo9y/GKrhtSmu6HtpMBLh9huQX
doH4FOmucl1rFe5idBOho8/krVhlvbltPmEm4mzJr87pJBH/ylUGPK+CYEcT5WFEI6xXRhfkeZbd
RYDU14C07jZaRcXwiPd5ZnkhEjYcf3odZOdTiOyvmuTMjwRNKTpl4m/f8WrVdtWnlDlZVc0sckwY
VqVzu2qel8K3QuZroLiESG8dKW4rVltAuudFtaqmSw/9NL4mz3gY40u86qqTVWEtVq31uKqu4x79
tdHj4FCsmmzbdeOjWnXaolDqPK/abddbHS8RKEM1noag+NR4DzXr5lP4PTlowMntxIsDHwyioFaJ
uHJ6ETLOJLB7VZAPcWqjJnfsckZbTirClO5aqg7gc2EsNhr07FdF+virPh2Uy+vvTVwNxnvROkge
sW3OE+PRsFkLIdERKT2l7t52HizTp8leGKf3mKhbO+mv/jSFk858PhbdPpS8Jx/TGH1T4PsyBE0E
azXER0cTz5Nvyew4Vibq1gJ2MjFdGcxGuW+InB/uhxRj+3sC73rQnTjGwvMqt/Qhe8khoy9yizmr
dGGeiNYMaJP9ZTu05sTO1qdx/FIaaUw0GLUJz0erSEWyRijN4UQcJe067cwqusealLxEGIteiLS9
y+PD3Hn2C2XS2L27OfGKDmYii48NFOVodUo7aWFUKaO8gxRLqKF2AJhIadkTve+iLzLvHdry2jIB
iLoGyiyUp+m/JzUSsbSb/+6k1uGN/NVJfX4DqXmT335Umpm//tBvpzS+ebxFxISQ0wB/UIc/9C+t
GW57EBEEqjHIN/ARGc//RkjkJIYDhGYb0qxFQhnlwm9SM/eXlRHFqS9c22WQbf2TQ/onNh4fTykK
EIARmE+x8DMXR+Iu1JRJvhzc2BALZBVbXsZTPD+U66sfx0L8DUnuD9QGstEZuzOX55uDSP80fgfh
TxDHOPMBA6fmVteGIXDWAJofHsKfkP7+QMfhklZ2IYpo1M5/ENB1omVCKpKJd6tO0WRM9W1esRek
8ItDXRuLjdE2GM7UmXbXkkP18NcfD93vp9LHh5BH5jJInWdyk3/OZoIdQGMzu90BtjMa/2lMlh31
hH4YSFHD45SwEPxmceOfYSQZG8U8ZJ03EOgbtHQc94xsjHhTAayeIWivniEG5763jPmO4FH+blHN
+L5YhYZ7yKQyWloRtbQznTeT+tDN+R1mNczsJm85JLagF3KdmuEKCuIoref9OujHwj82ZpS/tYWx
LyyfhfJmwl2fsPCrBrD6C+jkdNNZfXQaMbF6I/E21TlPh/kjweh5N8hieCx6tEZtNsnLyCB/HE9+
NOFssfIyifTqNUln9UJlwA+OU4rRDZ1ZCAstuvMH5s/soEqvjtwq7Fti6JtGQK1hW3tcUrlM3W1N
Kjf8YMh2og+aquRa1IskIdPHm5e+rdgoN21uq2KAHT+46AizDq/X1kkgXFhTegBdGAnbTBsiucz6
FmQlOi14ku2d2iiOdbfwdaxueMyATB/rbHHueTpmuMCiDKXJaLbHavl9Jh0hiDGXxktFzg9JF1Uv
KLp4MrWS+sEZfd6hkRbU6qR/6aB+O+CDO3+MvZof9IYfmfWmfaJ08S6jKbaPdYwfDAm/7VOGy87l
VFX+ZVl63BGU1XbGiHXUUHj0C1nQRaHCVhHBSPQvFWKNZ7xyEp8TMHaCzKyadzvij3EO/Ri/XnOJ
D4yJSAiy+xq1CK+zp3Xz3kn74lh5PNzZxaVn6vHK27aWbCSiBiikqvWgwiyMel3GTNTHUX4X4yLL
WC2pr+BHrvz+ePie6/DmJcGwu7LQdTYNoyIJtR4eI79azn498KusZN5jbultjIkr9jGZuorQhQeO
VotrLdYHZoNci2NnPuwb8suGPGcpDokcvsNjm/dIy+3r2OZJRAPZX7bE/a8E6MUjm0HSx4itMpZD
vghQDmSMVSfAHshYUXTn6FH9LlD7nOWYzA/mWGIQRggFsrs63zE1677pmWN8QQ9FDkZcgCri0xS0
Mc8RnT23el2ihQR9nFE17pZ8NrF1WngStlPNe2xw5w/UCETPxG50Ktr8ZaS6hPLTYHPvfQCRA5Sk
WokldhuVJoJz8aozKFj1mP1jbLI2NybepntTB6yz7eKVEOWBKZ+rYM0JFuUKXkwJD8pxtW4X1ba6
VozysaUZxXVPqOgXmWKC12Mg9qoxACJ1GHCUw796tUoxX2SWJu4nbx3VaxkIiSfJnokBEWSQWrMG
mkKj8nlxXsJL0FatdjfNSnZExmXLefTm9okhJSqaCioS5Rz3x8Cz/DQVGXY4o54euoqsBZwQJyIm
pxQaHy7HPKYSu7+VblI/Ew7kX2b6TBg57XB91Tlm7JlP3q8lzvBZ76RNb7+khsRk8TBYi7QPabdo
MrR0fezPcz1idjPGVm/fWTmQfW1P84PhgTxiYUySAPUmeeH14uxYh4LhBhx+eAJTx9bUy6u+YqLf
scJOtpbfdHqLKz7ZcZror+xSlTv0ROJ2Ad4kU44pbSNipr3RFaMNCCIuL1GMZeSxNPOHFlJ0iECH
KFt7/pp6cIfItf2WJ2Z51GT8DpkwOSaLQxC70avLCkVQWIhhYggad9+MtK3DOG0v8LEmf5moutO0
5P7WYEIfkG0Sb2MVp1c21nZnpp/DHDRgmU7mnbQcs/20qIkhUn5UHyHzrY3TxORKj8WmTHP0cGVR
fMQY4DEXFuuUvbXnAGuCu5msidDErekiw27x3DrZuHMSXtg6K42LdI6msKfRhBrLgzSNQT/qDNsP
pQv+qDoalmrUMLdeLc4HaWT7RHdVYGqlfjGK1D/0sXFP5LQP6OniVirxDQxN7v17q8bRCUTta8sG
U/nVL7rohoOpUjiTxvgqq4jJSctMTZp6f4xHH5fIwsdvQUSrBXXUvlvV2O9jEXPmcYB7uyHhmCNg
oQsz6dR3qAqMjdHl7S4G40cVlBPc4nvTqwf5doM/9nQhpxj71SLPX3yMrdzAoW3ZQ+thIuQ6ALDQ
BJPAHWyLCtGqb6nOGDASR+QeFfurvp3ZRJJNnSuz3Sjeq7NdtOoCBtSCelw3j+ak2q2VJLxVbQgE
Wm9kxQpk7itOymmmh4VcpKDJYBt4rTyMxdYatIqRrbO8KewGj+ZcLl9UpqoYdZx/mBbhH8s+mm/S
3KKvoIk85YhUAwcTVZZ7TjtAlAIUFsu+dVs7pziYjR5B8ViCO3i7WhvKEI/WZYO7J5J338qeXSdO
N54+j+ic52HT+4O2Q55cMUArbwtD4ywHGDymqcX42R6GbazF/mNBFPe+AA8IHatKjh5xiijkI/tM
ShvZy/mo3UEL9K6MeplPq5wD6yThJ5DynKb8bsf1VRIt7qU/4aER0PMynC2EKSDKJPlZ0cgeVVLC
ncDUsbkoCALBStWdbZTKI0JcE7+Mi4QELC/IjEz/rsqyLFDwS2farqlRxwW9aqBIKycgrBAvY9Gn
UNvyNLu0u7h9L63MgSzW2sOCo5GXZ+LFTDicxyRv0w1aTkZo2uq/5iZi+FplRhV0xbjWBaq+JTyx
2OI/LavQQ616gSSbXO1odjP8z80yOTbW0Fz6dVvZQYPKDq+ASqSHCfVzSzBBJa4xFUwPSyLVV1OB
YsMGmvP12QDRriUSXm6cQyufMBMtAmkT2psnFZGN0H0UmmWTSD89bzlwFLvwhywKBgMkS94pOE+8
AxAlL91IV9E2FiswnKT46qL5uV7SVLvTKkXK3pBaya5H+oYFIZ5CQUmRl2CdMKmvk+oXFSaCh2Qs
nM5zT1X4a/FVpyZZ98bcflOZm3lbk6gA6uRy9f6a5tkMKUOd+wm5XrtZC0YMyRDJbrPELI4wquVl
0SzLwdZbWKPVyGbcrPmLpYLgsKVj5nD3y0q7k7HfP6amFV/HJZWGFI66ipfPb+HXzxaa4nQT1fW6
KUNB/OgyapLUdylP/Lo2btgG5TdLOdWw1WCec2rDxnViNqJNSczEFkLdvE8Ip3hMUsYPG6PWPMk0
vJn3cQlYSDfP9ffDuI1jzvKKYuuF4XAZtPNa/vpO9eJ2U3GEOKFvsEc2vnjlNH94s0r30xJVEFjJ
E6fFhy05Y7oHrU1ZxTEHRPs7wvqf9RArlZ9+yYVav2K4P0p7oCbkFSBEd4g1sz5FPpsh5bArgxrr
nVvIZJT3FmDkwIN5Bcb0tpKcNbDHTvxdQ2OsbdmPUO7az6zfBGoloyfX/0kE01dWVTJR6A52SuUf
OEsvrl2H6JK4Y5Q02xSEic+dJQtxunHjqsQbQFgHpqSvcSRZmBIheWsN84UcVf3c93jm4fI4PYxU
3Lu/7r4MmuM/fFkQ7NXsivhkXLl/f+Mwe8/dAdD3oKUr4bBlXjorXjTdyBCL96w6jiIWmDGw4vOO
4GOdc2rlvFVvmaJuduEm/Y0441N98fs7iEoaidb6pcDFf258475mjeC/fChLC94PfvrRtvX6mowI
bdg3TZ9s2ZqXcCYFA35cTwWVKZpX3OF4Te0hv8uANU9W4cBFjkT1DTWue+s5sQr9rl4OkdZUmBJ1
Qtv+9e1EePWH+4muzQO8oKkmEOtnmQCxH5BK57E5TDVnGpJvIHGsm+ddBdGUeynHrZ9Y7gd6ieGA
PiLeAa2/eZl6GmVshamgXNLEGG97VVbnoTHtlwEv43O6WPmFrpfWq2nnyXRWsZLDRZMkHsNyI98i
v112KaPmPe7QGbBXKq51I1EhGl7q1QL3aApIiAYTOXp2QjXf1D1pjOsOY9q9djfEUO01ZlvQ4mNd
bExcIjEVadljHRuhXjtWCOcIrDkyC6Vmp1mmL4lz/hLWVKyQBjY29Mq1Vp/kUt/Kol73FH8t23MK
euxbkCfjinJvM7UPzSnCs8yCrJf1ECCGFX6Mh2R4XGU4uPgKs3htLFj+p65YXPTT0Rhzk1IonNrU
dlMoCH7UcQDFglgjDgU0vAmEiS2lveWCpPlYRbYBrcdS+dF1liI+ooNPwZPX/xBR0EdbvUUgG0Sp
g83FRlBxX5Bc3H7DfZAgKnukpm/0BP9gjGW44hj4FKsPQUdSTJTyLnz3jUYUY0A7rR/ovtliPbt9
IkwXfFHi49YKaNpB6TMM/wye9hJbfZ2zHkfTFFPZfqC60vORFQnXoNsm0ukfu7R4dRv6RyjomKSP
hZVum3llxq73zs+hbJ6WZZWzikS7a4jCPBocHLc58TX7KE/Y9HC3KI4dvMi3CZ74mz0b1IZmYZJe
MvE8rc5rbuhESTOodeYcI02/U8j2ScJjf0JMbh31id2oW3s7iREHgVAdun17KSb4QMWIt+gSYxnf
ZnQt0rU21E7ubWk1/aNuID5gel69iRa/Z3Rm84Uy6J63ZAJyAnSV0SJ6B1Cq60JdQaxxeYNtdpMu
kt7W8jo6o8i2OzeoxMI7wshHGpvJ4H92+lK/VwQUv3jlAt2f7nAjyMk6yIQzsVY1qJyJnmIz+esR
mpRsl2ImCwZySv0MmOxdGiMwC5YN/mVsqAarXVdeOvi67RsO0L3UTRFUnhwePSysNt04p3tvRYCw
PVFXZQ4+5Ka0yd4olw9GC/ESph6xqqQq3QyTq77CFKLd1gV5OtJGBjAmTmDY/FKprYXz+q0ne2Vd
E8LFwqiK9RlYIxrR9VWd1v1dz/NxC89QvYoaL+epKTNnk+mjGeJFCjKyNq8peaFym0x2fauTGTAG
VUYp8nkWKxmTJwrWM2NFwRB8LXrBdSxGXQCrXF3hzhcka87naQBd+1yG0BwoJGLSsA5Tr81nOwbx
sNq5vv1EfIjxKrgU4u4dA+SkxuLmWEgjxUCOgqrwsN3tI/wMPuEBjQybr51d09kCOHLrVyBvSb15
l6OyC8Yk+cCuaz4vvG4ymOaYYmScwMK8GPRKV1N+Vyt7wtoEQgF9CiVZX8EyqvsBcE52POJ4xG1n
WrginZkvIM7CK1hhA/TFjFAEAe3oyAN6KHsYLKx+55ighLLkjYmnUlybubOKDHW9AfgaWljkDYjg
Yuf184LzBSGY3Vi/MypERKN384NEFb2JzKY4aiu4AvGebY2OHg7TitSsZLaNR6kBs3hJ+U2lCdhD
noEKLYOP/8RvPg/JKQe7lVViI0HQvutMDCmXcXTHFbykWKpbnTi0z6UJ+XWHcVFxlJUR3elGIS8V
1ufbWpAkDSGxfq4MynSIamBq/Vorj6WVXA82nRY8kI7NXSPIvSr86nWKKXYaRrGXo8s+W40JtzAR
iAl1afFA8hyTr5b2KWwdynOskvzLdT3XzboNt1HVonArQCRxnKXmzRt+nEN0vkiR7n9JVtSbumQ9
BWjQXg2PJWEvffutr6HMJEYUX7tIxZDprOsnt2kA2ImYQXE50Yp+fZa3ng9CGucyvytxesLwnGOS
0bv55fNsMDogYHiiybXLlg/utBo2acK+dmMNdxt/9L3L2qcMqefc/IJSbWBcCd3EQRiIlyEPPnEy
44tySHNMex6kD0B8nAtdXi5WLy+FSRFL6nEVJpSHL207NmrXLBXF+cgA3ITh/TiPlMkqB5/Tq8Ik
CESy2bKPPVefEQ0OEZHgF07wCQkyibTJtoacgp35CK+I8rNlN1HEjSFjWCWKu7qaKE46mp3PGLPO
skBBq4KXYtaH6hXrEgDqEczYSiNahY7C2XLw7DcBl0MOexbP5zY7udwNkCMUWXhAPtHVz7D8zXLt
JxCnnabGQm8EaPOAaQ4UGWycZqj4AzdTZ3tLBt6jHPL4k+4Mih7PYq1penQ3jeBlpI+V6VHidHMa
VQGIuG6V+AXDCsit/HrxTILKHManQ4zQxqpJtNwkQCa8kw3otOxgZrlwL75Ytdt/d1eVUcdXRwuT
8+KmPk0IPC/1tS0bSo66XXDvlLxkqUoxK3fl6zAI7tpn0DVmUbwqQ8496AqGy3IY62eqkgwX7wla
1gYXbp+6pRfpFQwwNtkR+udjVUVUkPMwb4eeBz57+XLOTSD1zz9+vphzmXHEaKgz3sXImYorhH2U
SzfdTOQ17EpyMiCiVrzQKVVl7Ao2mUGwsm3lLoyORbqclbPQkY3uvJva/KO3l8qBE0sD+wkUr6R/
26QzHRvg23mqacmQE/V7gASueERamY0H8jZeYPgm22WdxHQAKmEvIEaRI9h7py7qql/V5f8lFf3t
qJJs2R8q++1b9/a/fh1yXr2V3//P/z6/te3be9JD7e7a388rP3/yX/NKx/8FUhFWAJBNV+6OzwTv
t3mltUblEqmEOwGjQmhF/x5Ywipap5I2bCTB+BMy0r8Hlrbxi2l5GBDTxDrsQgxA/4E3JjPR3/V2
Hp+Ab4Al4DqiFfl5sOZbswMoqqkDzq4fCaX+XiPrYLWxGv+hTcH6SSZBUoiFGXjRTv6+iySuSdpr
uXrwzIXIHV29qjW6HZ+i/m9mon92TXwGMiObDpGcrt9/Utxp0dJgMnjoxryHtKhft1jBb5x6efzh
gd/82m3+GHf2Jx8EkGDaeOA4XNbP7jODW9C6NAtiPd7nvMg/MO79yPjnf/IxYo2X44n/4Rl1jN6g
mmB1HmlkOPgew8XVFyXIp/Q/uHWsVZ8pvY9TCCSzn26d0ku7SriiAWXe5YSKEv0aKfWNzP7motbf
9GP/znLAHAg6E88JC+2fyWzugPAVh0J1SEbYzJCA7uZ4WiMXHtUAz/av7+DPcMvnh1ko/xGoA2D8
bJKDGKLi3axIea9BJ1yOkkMGf34D1eUNgTWaIxszG2OOun++FD3HtuAkYHWCFchPi95pKrph0MsD
0EN132MKhApLyx+1jH/762v8mQnweY1AIuwK+OLzVv/+0S191pM5X6qD1td44TMnDTF6je7/+lP+
bMnDlPj3p6zYxg/+OCvDYtAY6h1IXRUQiKfHocSuGVPW/+jW/fBJP926EXOYioE4C6ToCSqbsrcF
kXPw//F6fZr6/H4t+vi9e6wM17dJE/xp1RM5LLyyUuVBDWa1VcSeoUxXnO0LhKvQZ+y+NfzG2NUw
Tw46Nv8EGFs+tYwtT/AikJKN9B+hN8V90DCIe/+Ekd0ssvAV1I1d7+YfaJWtY7wYw1m5CE/RQq5B
Lz4YU6X4K/C/ypA232Q8bomDO9Xl7dz45lPumtVRRFn0OpQUKGM5iUPk/g97Z7YbN5Z22SdigeTh
CDT6gow5FKFZlnxDSLJN8nAeDqen/xeVWehyZXdl/0BfNpBIpJG2FeMZ9rf32gvzihkfNgVVHune
yYkRXKHtBYhuKJgNZ8u+T8qtyvJy23NKeuw1aZ10fxk/m4hVnj44Hrtj8FOkVZ1Hrxtwh7peUtHp
mwNDzhIKnToej2b61nuBwXSTEX7cVX5c3zLIqza9jVsEXSNabZfwiiZk7J4gWMTJuNGZhskGRV0D
EBEWOs9uKVi4CDr3IeYEEwMFi0sSpyXWQ7YAkAbGrifwQMTQN8TJKjhGUuFUnUk4gigqOO54PkgE
ILXmtzgZ7PMUG/J77FX5izOiKDWdqN8apzC/RTz3OnBHtJG6sNTCY6JyIyB15/fA+Wa+65NjcZ/V
uMu9dCPYCA7dxT0m+/57xEtzTmRT3zpK/tIN3lMlHfMbkK9fUzdGj3g5q+O4Lo1J11XnOV9nDC3H
TZJTPmjAO5lSlybBGRxZ0fsQa0i6H+JcBBwDUs6g1JrgSAdYElh0a11j4qdEcuLyF2BN40rumxdR
5XbJZHJErf/62OddTPJcj7wbUuflNoOJ+C2inS1cLFJkRVPHT95irld0N82++wt2+qIZsUbaCc1K
zAurJayW1sn3KVPC+mKgK/kbJ4mG1ySqNX/LwLLzCL6S9Q8cFIMbjQDGN08r7SemO8UviKLViec4
b0umrgGGoeZgEfl5qTBEPgkSszK0OaGTd8IekwGkTYZqpyZExXaqBZVbJm9BH00ZiXHoJMAg40wj
Buj4L13T8rWzCKwQL2WLW2bf2/eiHlSAvblOXvpSi4e98kr57o8AG/2S7xE0RTw9qU/e96twb2z9
4XVpl2xv16rPdwDKzHQna2Ev2wXzThNAScXTSwbL+Fj8uvthLny3LI3B3yYf7e55AHn1FksCH+5M
OWOBEGYHLXLtCTNayhBwbbSiaNQ62UmcfW9iszyBoi4RUHEwksL7xQXEx7cDFoMHQkwsLuaNNnfc
RxLsC9cYXjTVvrm/lxrvkBJsfcQBEc88buC0cUWPtO0Qgk/qKflZ1r59KDMHPc1JCLZZhnqtuxke
eVGRkfAVH4SFuPEJNCXZspWhr/XMII1877fxz1617ibppkeoAtgLBhAjc3oqSgeZKCKUyFbo3ieK
LyXD5mmLhDBchr71t3HG95wGgSgwazf75pHTOev+tCOhvVaJT3UfFiPlYNAg6UkQfc6HmlWRquUc
U0mppH8rOFQypuNbnymA4QPkFHRiOW+XltWN8OWwN9Z9t7Z43mYh39NO8269UVLDNXXevRh641ph
lnmScMJPk+ITlbGgfleU2YR6PleboeTp2x3d6atN17/tSzV+dlpLqi6mxClMrMy7N5y2QVDO322b
hbJtWT+cRHPvl5R8iAlBZBO5gC0CmyLD+6jKWtQ/xUr2ddIioUxtkF7grgVjFBamqjbOyI9uEeYO
6ep0Ng1j/Ezs8liXOcWjfqfzCcbo1Kb5raj7apeMwuNNKOrbrlnP1ZVZnXOj5sPEzRNMdmHQs+by
6qSRj5bgILR8rbqY1N76zDN+6iOr1bB+RmydXtss6tOrtKd4Rxshqc+Rk0Sgab19lbG96xi0hEPV
gqamjn4P/3j1fTvVM3Yi/3Zxab3DNd+GlkZdk+IdBvCrUxMWsxs8DXUckYkpS3BRqrjvFGuPRrPp
ZvT50mcDoLgBeulOwHdACcQbLCJT//AN1Z+RWjiPVurWy7r8gON42Muk8veFH2uXvk1vBZCwV03K
7naecODjvf+W6mLEvoINzaM8k8YIwz4sQJOQkwHE1lob3eXZm9u0xYYB7K8qjuKQUPAz3+eXdtAJ
IHsVUcO4IHWui/qWeitUowooDIv7h2ZX0ENcNj14N8hpaQLQpmTlbUtWHL3wMCzpBvm6hbeUbrv1
bOFYXb1beA923L0IejsT3hvPKkMw9JM6UOxqtXvE7sBEih2DvvMlUes8ZzGTXPIaPiLSL1bqY7aC
33Six5jpiP61RQvOpFngzdciLRiEkrPDnjE2RVAX5nNXmMVpbARYMbenAbNikMVoqlOEPIrZzJHB
psp1zvNokhtk86Gr7uIU7kgzK2r2yIBAJtreSun9O8HDFaBdSTwN3glbTQUrx1ECbDBn8VY5weK3
7q9ulokX0PNa/KxtjDaYrd3jhIaN2XD221WpsXUEx4l1ffbcDK5A3/b9Xem4UHOlpXwQ8xTfbvs6
aUmGUOs2MPU1uu9epmc4iqb8cZSCfsaaijlOCHOE2aF25+FU5jLbEKb8sDwF+ENiIJjpE7BsLdmZ
Dt8vFo7hHsK5dgFSo2FGc6EVa5Y57/memiKoJNNiBRH4YDaqRxOP3rPEzrbuaGZbczWBAacleNmb
0xW2L9gUFE59U1qmAjqdi+XK1zX+jEF/qiAzOg0JmqynzDXtmE627u3cuGB9sxyWbyvmdMJtiVqI
0fLJzdQ84UPGRKQIvdn+O1bZ1xj6t8MoHmLu/rru24xc6b/4/YTdLUtsqU7PDyhTrDfmCKc7VoRm
vZZzQs/R8jpTd4bljVACdJu2OvOFt8+9KHCnGP7fXdTwZ/9+UVsfDwqB4aJQcNld7x3/cuJ3YxNI
NkvooS2MF6WjIWasqaMLWDZXDxFm/N1/vmL85Wbo64bO1dCyADmvRUu//0CcJnYRIyUSCecQVkaK
gEXJdlyWSXXWrLk6/uefZ/zlTrP+QBeIGrZtIYT3bzencq0PtJwsZ0EhFxqwSlSbtIP2tcHM/Q5s
z99mEJpuHdsb7762HfBu1C8m5mjs8PtpYZTl9nu1NMN+6tjX//PjE/+7xwd0ERfW6nv/y6W8nlKI
YKBxDklRWCc1dMWvSlB8EYz92EFuAKMzbXOysTJIpNFfV/5/YFAneVsbHLSxUb5zlClPnom7YTa5
eXbp2u6Yk7g5WyYm4rKVLYp+5wM4WRsVeybihzhiVRYTF9etRf/no7B0651OJmwzPv/aU8jj3uOd
ZAOO5il/0amA/v61K5al7nvhuGRm8jevhfGXDBzvFZE6YJeOQ3vzX4ipCncqu1d26B2KPO21sRaI
A4g0Yb025OAPzNYxquGi2dkEfUOg1af//Hb85Z5NLc1XOzkStuBj+m8fz34GblinjLZ87tt7myKQ
M5ynv1sG/qJY8FMQKkxHUCtOZ96/XUlVqobIKSt6cS0OzwTMYMHVDqgXXCxx4GQVCWKaeq9MwIbX
//wEzb++xhxRcFd4a+RRWP9+HYZ7aQ1tPiYHYOZxxAgPj5QWRf73QnE0Bkphz7e+ZvsvAPVeMn+m
8bG2RwgE1KaGfUWKaV1voYU3wDIElpaa4yT8/wPnb4bBWMZ+NNFKV9Cijovr16P//3r13+nV7BRI
JP/nEOwlLcufXdW//6ZV//Gn/tSqPQI03upJsrEzIsr9S7bGd79UZ9ItAGkQix1+1p/hGsv/B8kT
Pi+Ulgvf5HPzv7RqQSLHJxNLQSTeIf7m/45WbfAF+30z0n2DrItJPNvkAerm1/LwL5uR4ONe9Fap
n0tdq5JGMTl3tA2T/winszHV28yiA4Qyi6Fud8TsDczSeG9/TlPOjL9Y0jLA7d5dGAZZPv2mgnPo
tOSWBVolZxIzdsYHHo/4uZiYToPwtb8NGA0u2IP7u2XE+7pLK2kTJeEWAeqP/0l55+TXe00m2aHt
ZXl2JVM7ZJr7vO3FhzbiFT3reOBxcztmfzNIzMTPIouUe9MtzYI/BV4q7RNWIdQPucxtAJRsCiOH
yB0esN0yYwFc6LbZiFYXiDRCvXFRGjHqKlInl0ykzFs5Jrv1LuO9fcRdXjiQkLjMb+s8Sp8NemSD
OMGRELbwsZwjKSm8ABicHh1LmcfO7ZO9OckfecNRP3XTNTXTpLQzDaa5l2b6NDPKu3OkG8kDv0Vc
cHBGBSEBBpLk6SiJ5dIvtr2hvU+wC/HIymLE++Fq4YKRedvAkeUmwnRusyRuY28X1vAHQ8/ty+DT
zmv0yjWOinab6twvfvRC8Nh9rFcuYdvPpndEXhQa5RW1na8w1a4J3TaSrwOzsq0mTHhD7J28Bqz9
jZrKk0MtAtQdl9dSFWMaMBElvYvnfTzjv4g9KgvqZOumzvLQlLGV6vsoRhTODFzTPc18gdmPhxlC
Y7lxvRm8nUUP3c6bo+hgAfR7rRcYwJQWacuTn7u5RTMXJ6KDBTgwf0lbT5XPxAPYzreKU+ekbUcc
2VRKm0rOendkJE4zC+BvOzXeIUm1Me8cWCvbzv1t0VmhicHhunBB2E56hEKG4HFMh+WBuKYD+wIo
WJZV5LlTGzewBVue8bXfo1XgvgvyZc1bd7aJaX6JSGxOHgX3mvuUTbiGbRMwa3shwiqDhWYWN61W
oB5Vk3a2x1URndys3JVO1j1rWnI/cTAMWn7Mjpt/H6BBvgErh+viptEuGuZHCru7Y4PLbIvrVN40
hUa/g21lO6r7zJOvlbRGcC3Ydhr3VRqn05Ol8mo3UjR+pil4OeoNX02TZPmzP5vfS9KbYWPEbiCT
XuPCJ4cdbMW+PxHsk0fKRj7aqs1PbWrF5wbGHxzFQt/iC95XRNs7q1aQrWiCyTSs/oVWhnGjUX1V
Y1YE0p/8tBnCojVicI+qmqGQjlfBarFHM4fDeKfm+Ka0wSN2BK32uG0e+5TOjDVrHwymTctGK407
Hr08S3vWYIlOfX00hAAqvsofHhg1rg/JeGgoK+JqL1a+CsG1puFOaD82In/IvPRmMSJUGqWTN1qe
UqffV3pHVjgeH+BTMVmGlYPTfBvjlG5jJwm9wXrummbvzdNFElnA/aamXVvn/XaIFuh4kfXicOkP
RnBSG6PIf+YW9hWzHB3U6kQ9plpJwYpBgXzPOB9jI4tg6l2sGilJFtOEuds3AmodrHudMMi2mNoy
dP1h5LNVd0bJ++HsQXoBykt8dfDa/HNx5zTA3e+fHJbLk2oF1uZIyGvi95JRtQA/6abGfZw094Ps
tnBtN95SldcJktJ7vq5mmYpcUrzU0pzr2rQeUrNxTlVNSx9vWLurp9pHAkheda3DsW9Ov0iVwzh1
O26faZMH2PLm0NYi/8RpTGw7lvX7Xow4fBbHP2bSfYic9h7AlL5jmYDJR8ufG3aZ039jXVEbc3Cj
IahFL6/SVECG+qzf67xRO71q1NWO7eRBTJN/aSf9YWm1Hs5e8YatzAylrxAzCsLrGEwnCewaqNAD
NBxWF65nzB3lDnu64OGBn02sFCtjwu7QRCEKJMwZ2T/lyHs7s1iixzEbL7XWtOFk9PLZ1eSzjUEz
yLXhvVv8V1raj9gWYB0SiCEnlpPSMMcdNpRj5cg96Af4JgTdrqYRN/vRaz9LaCxbIEvdQe/Npzpy
Mz7AGXfjIskpWGtG/ZoY4kH59U3eJS9OZuKMwzCrV9YcsNISxfe/Q0Oksd2i8W1dS2vNu/M6se9S
OT1MvHWoF0NM8sBZvO9ZFBuvue05m1a4fNU0wK2mO4D0GbZDkxGDN/udDSr6DI/fC8Dip01Iwi0J
szn39ggsyzGp+kNfy9OQRtkeBwe1Gr5WB3QTQb+ic2qJfO7BXMMJWVrK+rQ03i+MVpp3nSGG3ifF
ajJy2+ZCigH+5jjAZJN28lEjCYWjqW6mlOancsyfDWs4lORQfPinGyF9FPC2fxzm7so1ovgcYFMQ
fX8Fpp1vB54PqnGVhZbtpudhxk7JbXhn4SU2wxjK1HXC8oU/NIIQR7WVcbZTO97NmpiDTsXiDQho
/YApJisDre3plvIyVqahEOVdrA1IDVWLDbBnX6vJQx4AtMqNYRj1rlS1ujHx64WpaTK/VDp2fqE9
J9q4bs+YgCuHSkjPvo4MqF80ZMhbPa6HaWPNuYUgMC9SPZRS845+ly2naRDPFg2AH+TztfgQFSVG
U9sdBR3quTG2gWVVOCrZZ83t0PufhTbcGYmL+GON/UNnl3djqWlhk2n3BW3nt8ygv61cG5R+pzoR
HfvmdVb+NKWAtjSj3xo8PUhJefOd5dU6jMhA73Ix2i3F2e1RgBDcympI9g4WIWpXasAUmcWT7Ya3
lRm6BUikXeJhzF6Y3QD7ZkjxCzYC3meYkoGdiPy98tz5ESHUCTLlvYnMrkNyn+4LVqZ0o0FGBEyc
yCdMj3owjXq3910QQUIw0ZposR13vGEyILKD4crDxCZ9Hl7cdsW2kD/qNvuYdc198P1y+Ca6AeSo
Sq5Me2wUPbZsV9YGQlDaWvQE1i2tTnqbn1FxKkxoCiRdV8YXw8wPfQbXAfM0hh3lVw+Qyhqs0F6i
7snHeYfFdZpv2uIfqn6enmgcsHaGn4KP88ni3JAO/dFk3ierc84Y0vE3qo3UcyoNCpOFv699pGyA
1ukWZZ8NIvWhGJp49xLb1AE3VtK8ltjHQhhyzY2kPyzI+26+gaHhH8bKmEi+NJ/Aso1QTXlKLqQe
jEcWyG7aCrrWYLX3YwKUsYy7HT1UGZtXp5VvVKeKM05RewdxM31ZxeoZ9TL3Vr1uFo9FIoyPMred
D8ryyH8tfezDR0OypgNxuyhec5NJEf4oxGZGfidXLRoGPMQ6QZ0YF5W14AueCQR4GCcFJw9mJekQ
U+UYGXhnz60a3V1WDPGjr3EQNS4ctMICe27rL0fUsx9V5Dh7GuU+aDFg/tjXTGBw4R0jeHogPWyf
kmYIdi1DHWn1AZk2II8V1aSTpb4DbUfkX2pIzGTKge2g4bfU0QCLrciBf8FyoeDAsMoPojetIGkl
Aqc+bqNWXGUixXNqOe0+rx3vnCYFBfE97q7M9R/nha7HoWkfWpox97rxQSU1hyaJxVAW0TNkviLI
4fJGmkVZWVLXm85uEWxldGqdudzS6H2gnbEIC6ZPAW31RlhpZY2VYYDKR80mDF07sOBbYXBHElmy
5Pvo9zeURPg73eNlxnP+jC5UbXEIARJJi/MI9mMjDa/YcF1hNtBrhGRit2ZfzKtjVVkP/kgJGfmg
z7xUz1U9Ez52QIoV3FXM3sbZNpZEuep+U1sztMDabi9aOw1YJTXzhagm5RXgdJ6nvitC8K5sdzON
bYBFyBFUK+3DZvZuyqq6Abn+zFxz2hGmhQpYRemPrDU2xuQujG/4pIMAo0zQItQ9edGza+Q3TFSs
a2sx5FVN+YsDMLbFpNsacqnCRKNvdLKG24nAzW7JVfHcWjLd5Mxgdwzy/a0FsJyDt2cHsyZzkPYs
MDM2hB3MiebqeNGH3rXxxs8mpL8xm+6bGR6M3zlGOOcuJx8DfRa80bWcZnVFhoax04zh0rVMii19
vjIcOFFiDQveqQRhyWEIXN8dbzzh/qi4c5AgfDO95T2unb1rdOqGq+7Mi5Htxnw5Rl42bBdN2+fJ
L81r4Dk6VKwbnawPTdbeNakgpJmwRCaNR5Nfqu/qmivuYLZiTx5/b1agnISUZ6I+bKJSZ5rrPeMd
FIFIl/fJVZ+RioE9Znx+KnGv+otbRc/VsICGmcr4u0bRQ6hwxWLPpJtPuDeL7716NfMw34fJwwYZ
EEkmmI7pNdBKHVa1Vd9Lcneh1kk97NVCZDAjOsIYC7QpKY478nKAVTPIyWwLMuLpshs0ga7VyW72
vO7Y8gn+PrfJT5GhzdI5MgeJMDsQcRZTbVzKxVteyaLapqlRXNm2wLtPlcg55FXMP2EPlPdjbwIY
1aZmHTdne5lqcRvWJsGNsGLW+YaOm5J7Hxj22nXzPCqPqlZyJkdO1hkWjqTcW35p7WiFiM9M/p1d
W6qnuSUR2VT+LawdeVemmvHLTjt1XpLUORHzbQ9mPq/Avmje2aPVPlklsw2vNd+5x8sLoEIu+bFO
q2884Lat4hsxMaSB5mhfEMjJfy4TFZFUAmzgfVa7AYrArvepOWsJuESiLPcDgN5NPJHWLVY9OO16
imoUgfRS6IT9lRc6tRRbCpWjWwdfw8HN5w/S1j4OdBenbs4rxsH2Uqq8PLRyPgL9hOs6DldaDdY6
isRlP/a/MyJINw2GxY0skgG4o11yFGqXzQiJCaAuw0S+O7EzceTj5r+zTBIx/WQyBZrkLiElfuTs
eHSLUtL+UAw7lit7y4o+89bb5TbHviHRq7lQeQ9Katae6zCqi5jk25D5/hr/0LML2zU70ciN4Tp3
/rkEfkWZsCTME7l2oDKaCLGjBJVhNkzwOx3dNE8PXWYZYUtLUEA2TT/3WdOfukr8ahYi8T7j4vV+
YS7p1WB1306kVu5ky9tYZYQq/AycRZ6PoTZqRuBA+dxkjaedR0tSFVuY+G6LS+y4LzSGdxTtGk04
1Xz8gUztSkPfxyOaR97b3GfsZF5TpPxVHrWPadr/XKr63qn6y1zPMmghby/Eu1AauGuZAiI6DnI0
/oSnh0cdZ3qoJxOrsq1Hh6TK2y0BApuDy3wa+aaGFOHiy1A9a6RttGTgh4/BlR9E846e1dyR1pmO
lFKYG66RZ5bolzoaSkLa05brFp9kY3bDfgBwzbdBvy6GMvcUPSClLGy8Vi+ObW08MAinyFJtl8HJ
QgKkpc9lZym/NZaGdDKOo7czc+OJtfPBnOOZZwQoMnNGbl/eiBrPlbDXdKpUCSWgCmyMKB1PCWFN
6I/lBz09/r2MNd5Iz943jMgxfonl2TOsOwqswSnUhknsRN/1nQ1GtqUeKeSwrJFNcmewL658KqLk
p2c0124xz5nnvAPz29X5e2+Amu69X+3qfdc98FalAVOtK/xNI8vQkLXcMMD5VfdtFlLJ+j1ptGTb
MDIMVzdBZlYVwoqHXrJIP96UJXoAjZccXXAlyEretQkLdNip1pnCGmfqLZ59k6LBxAHIGcP0HQcu
5kMzt/wmdvKa0WsADq/Zlt1Utpukd3GjO+camAA+mtCRU8FhLMvVDiUnPrFl2QE9Fi4wMWNuFAad
pd1bzLz9APYcYOS8ie48VrWeagejtWEMJw0z3olTef+kMczsdoXX4VZvtWxsQ2EkyG1w1vkWFo2p
8MrQL9AQAOM1sqMa3YGkj36jXM/66LLJzXqsLX6HavHHVOf/tWa//1mt1uvuf6x/8SeHC9a5pP+f
v/+y++PX8c9qdWz/9gucSSCq7tXPdn742amcP/pHU9/6O/9v/+efHvC/VeNt/W/U+K5L+aeu09/1
+K8/90893vsHfW6rRI+D9E/R/U/vuG/84w/LuMm08J+UK/7zn1Qr/R9A6lx44KYFh8q1vf+O8I7I
/7vubmFspGGOUZ4jhI/fmef2r0NgJOHGzqjXOFJqC6U3JmBGeojvBkBKjEs9kZu+WRFLptGvw35S
NlYwrNAiWkvm5wX8AgdS4lso55lDgMo3ZsJtWWQSPEmJeMDort+WOmspde9kqpZzlLozWMWuNglJ
0avjuwQoeZQscjNc9uz6xbYhWS9U2KQkW9sE6mMgLeE8NBprWSuJknjjiI1zDcR9IXRckK2nygZu
Q2MHmSgeJrFUYLv1u/CBGzMhJjWC4+s4KwjggZNYnKkPOaBD1T4aGGNovuWUZXBGpAHsxxCL2NmN
vsvpVh+iON0WKp7AsWOftN8S3cfZsoaP+uRc9SJjVDpyph3vGtMFpu3G3hhfF5q1vV2VzUb8QAeQ
syNnX1DmntKqy2raoV3BINSFfTSs9XfGJOzc1wkmJOjpRneCmDytHThzwsoVUa9Io9To0VKDVc0x
4pRgnhNhymewHX8UYIBvB3eu6DRdaE/v3LmpAzQj73VRU6+xKo7Tltw74BNn2fT8KiDKS+pFNsPV
5djYhZkei0PuCINzOH7ZMcJE2Ob3lJTl+6ItVlqEl2PW3NXtQE/LkDvsN5wKGqupqZnITD4woPuZ
MkOT1GY/uh+ceXpmM8te9bV106WUKxS2AiWRZvZPrZzkg0eeNyA81GyojKBEiHDhsSdf/Qb4gY0n
SZjZu215TClsOVkRw3zDyB8SrCb3w9SXtC3QnAPnt4HDNDocAMrj5M9PZPKGFmK7333Ya5CuIBy7
mbgpH7PYwZE79sXZ1fMOXpSFELqkOSdiEnyNZiT7GOrqpwOsJOdS2Mq7QXOa93hg++UQMOtXf/bY
IHppaCfip/ypWS/1+3ZFKoxgdl6EmT9JrTbfHGLncUhq+zNl9v3ieHypLEbaO7Z06xhzvUWonkjT
ivFnFNGYsqAgbn2gjDOIp7h/R+bbyiVtD0YyWkFWj+fBSuzbHDfWTgwL7hoqNqtDG1vZsfIN5wLD
xXibTOVdDbcEKWOOgKllRpzQgvGsrKp76lQV34rRrg40qAtKuObpmlMWfiji2r7HBWNcMZHK16ZM
5BvvaL6fJiXOqlrygypLktuLlX/WeMuiMGpjl5YGsdzRqDhwscGJAE/dGIKo9lxOFT0NI5qGdK7B
GLt4cyvu6QBy8DistVj51EZI+F6arrBVcasQJm6GVqTfpk4nTybmUb/U2ZBCqc+aJ4U75zFNnfok
KMrZanDS3lA1JbYxpz/3dgVAHMFanvTFXagHK5LiztZpI6zxze77RY83uvS9XdsM9i97wAXIkHz+
NkkCiQiSxzKrC7LT0YU4GclvlegAq9cxVhkfTb+m1kKfkTYFh1NL/VDlaAYiK/ODHiOzlzY3JsPo
gBSkJcDXRJ/AyjnNB0gFddYpINrlFm4rp7TGe1lx9Uwybz5UrRL30TzOrxQeL592ZAz3vCDRLfVL
FDW4s7F6Z4sN35OezqlJwsix5J6+GAfVQ1XZc522+Z63nW+LBqPad7P6B3yQfr94BQrCFOliOzmT
RXq37e9As+EdGYp5JaINCfFV2/y1gH7RiNRGio8ylxlEhyfiuMMF9/pdjV54NSszfoXEmO8X2292
kAS0ISBEqF+cNKPGCNj6FZaneT9PA02oRjf7N1W1Olbz6TZvFHXlBl/Uk1IxpjKE3oKGy56Da2bE
p7riWhF7ztqpIMqLapBrXMFSg+p51hxbnszGMh6dmSFXqBMDCrvGmT8TOU7cFzWPUiHVSXmgcrb5
YGLIcE3SYDFl/jZqKvO75Np8zDs73zd0qT8ZreweYrd3ryaaHM0tDbFESnea566ktmOy3QUSe629
15ViVIsV9CFP6RtiINe5N+U4zj+I1suZtqYGI29pjyea0od91BnDdehbcSJvX+68tGleRgyqd9Pa
vgObYtmLdEru2dnqN2et6vH60v01p1nPwKPvIIv78Q8UCLmGPNHTsOuOWAbP89TZGzJoPYLfWg7k
rz1BnpHBZdU78NgUVRt5OJijwOu4aHSCJFbzEil6hyqA50fvq4zIXnuJSstodp0/NN+8uHScLfjZ
4kPEsbcv11YjtfYbDV6Jc25a2mNC+RHEduyXs8n+hqLW59fe0vG1e0V3ydbqJOV1CMSVhvmz15hJ
WRmade5ymxxK9c0jS4DdeO1h6oDlARwU1DPVcefdLGtlky5UrlbLM9s1oYn4nI+99pQktvOGQYml
56v8CamIIigW7RqX49oPBSmgIhFcimvKHJVliQgFxXkzDUJru5T7VTSlvkqnaBXAwGkkVYjV0nvP
1nYqPRXvmPGqixaX9qO3llgZ+iRuxt63WAZn825eB/ggWS7rG3hqcmHsl15hGC3TFTxoXnDZymNs
4tdpk7K6q2JTPLtrrda0Fmw1TWXvta/WLZ/+LY8pDEVFKd0UFQWazDS6e3hm1ifpZrq7jL5eNrSi
+Y+GjTGgbDqTVsjWeCIfQvNXQenCXfbVB2YOE9Vga0kYRuIqHHVx4301iDlrmVijI5NaznTye9Pb
GqnW/MSLTPuYNiMHR2slGQOoOuzWmrIymru7esnru2yumwPOKvMwQUYLybRq4fjVdhYZrfuNs4D5
NAHZxptJFPKXV2jqrYC8uYuy+pVOOHpgpX8vTJgQPD+959xB7gQP59q5JnuJdXUtYnO+OtmIU7UR
m3azfKZ1WxB5WwvcTJrc7IrtbUZG4qNJFWexFr5FnE13lBgUZ/XVB8cAzJUb8dUThyNBXUWsGi6+
LQViUAUHjBt1GDEy2rPflbthLZ5D7Zx3Wmq4B5OM9e1XcQk8hPSNAxq1dYD/OIBQZafoG2aSnAHD
cw2Ahkc7j42QT3Z+RwAYrwB9jNTiuXrF8XXo5m3GdevBadskGBcxHh19Lm9RIRhS5oLCj9j0XaTN
JUGBzMx9BirvggGGw/TESbWEyqGPj4Oex896VuXPlskZ0MI0YIWMm5rbOuv985I5nFZiOzoClcNL
EutS4Heo2MGQjKMjdjLUmmntEZQ9NgtGakaqOGL61YG7H6WD4s8KwqyfDewCgJBuogG0zwQIhBYH
JriO1okLIul89RuEWD9LcXvFDV2H5bhsYw7+rwsqt7Scp3htRlRUJJYpomNOaWKRucZ3cLEmOkee
h02EpSFwC+fVWPsWZ82lQ2RMxKYB9L2txfLeJoABXepL175G2j6cTb52OHYNE5qqp9dRFxrWeWzn
E1eEM0UrxTaX8TNvi9iBi7VCbqpqI3ION1qeAj5IxaWjSNJYGyWntVuSGvt8k619k/XaPIlwxSyg
QB7AI1UHlUu6i8k1SGzl7ZKY9koGD7fJbJkv4qva0ptoudTXvksD+nC4rB2YUUYb5rL2YlYUZLpr
U+aydmbOmjkhPGJMKMi2ACl3b6e1Y7Ne2zbhimbvAM635up4KWhUOdSkUk4I2PoFrn26GWK6O5e1
xVPr6PNMa/q75q5fwvqr6NNSFHJWfXwt1xpQP5P/xd6Z9ThupFn7F9EI7uStRGpLKffKpW6IXCrJ
4M7gzl//Pay2u+2abmM+YG4GmAvDhu1KKSUyGHHec54z39iCXy6lI1QucNidplYdYiBOiz95yP5N
BPZXnyJZSgPjBbM7mGQe58O/HgyTCPlA9p48pkXLsU6bIHgq2tzAjcHlebBE2XzU7KVKHtkE8v/+
xX81xq4v7ggDnLNnm8RWf3lx3FxMQpZaHvUJZuuSKrgEMk8IIfjZ/d+/1K+uT14KzhB/radfz/01
QSpxQzlTAuhg5eiUIfcIXdblHFc//v51/ov9e30hy7V8Dv0CstCvXKusmmfcKFDkqeybd+SCrKPT
/+Snyg7gRgYEdPATJuOzVbzVqzubVQXshRYl6+Ga2VoZ/v1b+q9f8eq2I6pGjwVnWveXsz+NmV7S
cco4NjCbLmJFv5kpo0YaHXySUyJO1AcBHb5nHV7vz9f+n1aGLvJDVW311f1VC/qp7/xLKPpfpB+Z
GP+52v+zm/Pxx/TW/lk5+v1P/K4c+StaYM1Wc1NgMwPc/U/qAKOD3xzTgBeOqvqz5+RfApKDXRNL
MzV+FmZunjv/FJQM+zcPUgH3OWkA11ux63+oZ7+vEghv/1DT/s2qoVvmetX8KeaAt9O2DHIFhsUb
Mnmtvy4c7M61oakqcRwbQz0PmuVu2nz+8CYjR3vWmjDR6Pyciiq7d0fv0rb18OIMafNQV9pDA/sZ
ww/oIoYSy8Wqeu04AzCK9kOVJrd92WhvvetWG/iDgpyiF0GQgsMQt7ela8/mnWXJzCgYUuW6e8SO
4BnXeNpF9a1l5Mq5RMuWytzzaK3ri1cr4aZbMYzMY+CgDF1hbaKIucOO0Y1gB1uPSjXf4LJ0NAu4
ZZHrTKsnx8AbFfldCN6IfUqSW0Z96vBkoAWnZQYgjiDkPPuhBEKln9xqNp6sOW4pQFwqvQLtgq+f
dg/Dne0jUgmyPw5GicQdzZpGn4HuZkMTJJUNZq+MvM8YS7wbLJhH4eMqpi6DAyzVleKBPXpaBx1v
oWVOVxlXnjCXlqixn1xFKY/g7di5drsbRJoyZOTMQiirStniVvXrVLKvoifd7A6kFr1wxOr7itfb
4jlJmZ+k1S+GqM2X1aeXBtfpITXGp3StAwTFzRmPENghG+MEk2oRJ89ykmMczhy1eDxeKktdJWvX
INDIEitse2v+LCEsB2bSA8WE3RSNGBvH1wWlh/msD/fAPMZT9sRDHEll7Tb0UKhjWanQ5Pn7sKAO
bMpFQ/DnI9XIpm6wXYz71qVgxaM+0aBGcVjkE57DL0oSu6tlbVrEWH+9JA0Tr757rdZORqDKh6yT
deBKM5iw5G3atc2xrglsq2a5JXtGCaCBN0VoEkcGOCmkmh8EdJ1L4SzR7ejTTotCASG6J8ZCs12Q
zT02ywHs3LQMNwadN6QjIRvHOsFGcgTJOepzdfE6aF6ubYmjW0kJkg+ITA9tiXFy473L3hj2xWDL
d0jiE/yeeQ5Bm2n3cQ34tUzjHwDwqxtb6x7sjhpNoG35XtQFWTSwOWumlB5PiXRoVrPNtJB6zs6z
rSPrQrJTkDJ3wETZX9KIth9o+KzsDMEjIYcdsXZsqAyS5RZU9Xu1FoQOmFlh9uJE9QUjjqpCbmrX
XlF7wZRjiyEPqYvB3mNMj7qNC0flEBAoJ13WltKipane7rRnDr8gQjnVnpLGZqy01pyaTEq+94sL
u7bbpNkIp7cdGgeczyyyczFk/ZXjdNzxvfKawLQW7asiy0hiElyCzR7OQ8vBkrHM27mYtIORif5+
1ofRfcitrL5ld8GMrYmUvK5BR+zMSnph5EZuu9XzPn1snYKKeAHKDrteZZzKHlvGdoaOR0WlWWZU
PIzdR782z4poGG7TkUragagkWdDVHeRN0/yJl1eIMHat+dR3sjzgLeactcdpKCf0T0dM24Z3iwms
HbsvveE8BMAsqne4Kvvka05bn3tt9BuK7gXq8TU8mfaVvew4GDgLwGLpAxTppPSL/Si9esvoytgL
g+Bfk8ENmlP8BEnFKjGR569ErIW2SbbarFekb93Q+8yMb08HD0Zpb3mZdMt/gkqJ3Jdqb9xSz0xH
IdTnWRUWDE87DZ9hKhDDVG6kV6UmP9EkVSBBUj8VKgWI7NS2vBhQtmiP6hd2xHqh3zbYWprcyDz0
C9M/11YOwNnvdkQTh/PQy/reMn3tIbNa940qbRkQl26YMPjo6X3M6RkKnAG/HrzfjqEVklKEjg3z
qA3iruuusTFWIT+n3FWamPdqvWsxkzl3cN1MqO8odFqTJ3s3H25RPmQo5xZHmkioT+wQahtvAQ1K
7OZuNOdXUmD2wRoK/0MZnMKZPY+UZZnDAf7giwPScSMFfYKYrI4WjL4ARpppbjq97r6iyrLCVOu0
KxJWyc4bej0oxeKHdTXhyIu9eAd3kvXAm6lF9oBkaWK4zNJP2VL2biDLCa9Km3JruQaV7pYR7xMf
Xz2IP2/rp2m/Ya+1n7ExsAZ3F79n1cKRPm/w2XMldlN57JhsbJxR2VRdjPc9cACcFwQCOJZQRgnK
/dDgLqCy2T8qJhdbPGCCOaJffMx1hcsNM9W21zUt4GTNxLGomLv4ntE++jL1A5PcbtCwAYRZ1hwR
5MmEavXX1LjfCulW4eIDgBRtLdcw6bLVcBWGCfaUXd8XExj25nOAsZV3EZXVMKE3y2g32xxOxY3B
zuRsTHyxpZjT3Sg7caSF0jlgnQMsWJcZ9PSS8r6Y+i3AeogNWZqTds1Y7xrn+7KgiZeeq4dJ1n0H
zZBd0QBIhHAu6bA2sY8wbNfPXAMtPlZMe9Dtvnon93dTvXyPa35qRkAWQYIZKDK5HlHUla6Dfp/p
Sa2PpM870JiZEW2TQW+vR8sbeLgbeMlF/Frp9hcN3z8IKue73GbDMEzWcwGOFiNF2zzlHj9qURbz
X8YtX6q3MBK35GGZQxUbl3KS28rO0zvfqOqj8IzlPFDzuBvd7HtfRCJgMa1YteXwTGiaB0ZnrkI3
VtJ46jdA5FjXHZm/G2VnkEYmK9lbhbNLmfhsmZuUuzZdirOhEw3oZhSEwZzf2wTbzcAQERGb9wDY
O8Pk2HhPNHYstxl4Vz5Q+hsdABoYgfjAat7+0GXpK7d91l3o2/AeG5eB82iK+QGz3pGSFnwOtFvc
9W0+3tokzV/d1HmAlQKJMo+vKdluDybAPpNiBkDHdotraJPIxPrm29lI6bajoL97obVEjkFjnRvz
TQ8jjoKmoGzYARKyjSvjkzJVys9nvmfkQ726GXTM9mKZkLAm2/sOp0C89mL6SOuou1kQDdJwtfYc
UmJBN3bhDCE2AFQWS9TYifBobH2DA9YG7yFXhCjuG8+370dSG4JQ/UD1aWTU5OutNv/C+OpZ640a
852S6CV45CpnX9e6zS1TOh0Tl9ZfAIiQJAzm2Hwg+N9viXifyaKmLy20p/cybk6E7aIlSKsk3jax
+Zk7rf1QOtL40OMUMwQNXz6VqlTyHesRTWcjs4TaO+Ti6UMwkqHqtG8fllE1x4jF80ITGYJ66dwu
TnnFpKdzg4HHwXTQtSXlcnYG9zOKXeZZRutSgmHLZ7tWFlAQaQdM6vLQlma9rStkPxjAbhEyvKzu
FehLzp18FNdThnN1I6IKnaur+zhYlNcVwTC1800JSmwfI57vIupj0EZAAda8r32nHG2f2iSH9muX
9DOrWfbMI65/ycdJPGRpFx1E6sqjsEd2vBFJADp/MTcRwKC+nuBlTtuHTGdwA6Rv/AXko68Z3BCJ
GIk60cbOAABGcFJMTDkm7JmBM1Cih4yq7jriK8/4HvtPux6HA2o0JW9p2t0Q8FbfKtPGpue2Vdoh
G9JNV6wEP3ZXy5OvsDemHB/a8TGmItLfck7q/QCEiOlwCK4xuJOq6rIr37OKIqSezfk2Rt7ivEA4
kZQPeBNPVq+3fG5ERYhmxiMShxah42vHzJLXwR1pYqzc/iFfSo7UbVJqFwpT5CtkonKnIq+wgmKB
QNn3pUDVSWPcslamIZMXY/EMbIcZKv/rYSpYXlXhP4wFe+O2bPr3sigr5sduunM67GuqZEualwOz
k64YikcGhvg08Y7vR6/ISGe21JcWmI6quMm3tbbkUGFVbe9GvRzvclxfKrAXnP/pILNwSHVsiuXS
b1bL16F3p/jWALc833tuqqqbKU7IHPnxJBr8Qp7rgKj5LACYzuSUIEUbUFjYbkqvj+F7NKP1gIpF
9IhlbMbXrVoK/ZLC34zpPCxX+WTB72hTPYwbGF6BpWesoxNuV7ZOjnnoEvJ6BnhRQkGQoN0DM/Ja
fyfOC8dZS6P4LIdBNhsuYZWGhhdDECX0QVhIc5nRJZ2qzgNVy4eecr37qek4CwC8Z5TlJMHQUSPe
gP08Kq5JqPCmPJMtkNvI6N2vQlUWtNQMsVJJYoD7qagf28yP5KuuW/22IElx6bgfGaQtix04ref9
qLw6Pjh9wRYcfimueqncJ1r0RCjRtayQEktwr0a7vAk21ldwKmwyMDkdyrXYV/zY02I0HaNYWb9A
+i3ux5G6DASxcWsUVg1QRkfI1JOCEG7WIkkKOJeiyVrGJcPqiUuJfllNEZi8x29MpYqwI+tCZk9P
w5hnHZvzZg4nkhG0tbhHDZ54UHFwv+9i6e9UJow325oYhWSq3kQZKxOkTm+NlCV7CEcDpBQAwhAv
AEwQoR/fcx84Ox7NG3NKqGYv1c3AO9moTtCMYhjzgQ6phq1UH58zjrQTPANrDLluml0NcCz86Ssp
uSjFRk9lEo5RkYR+zmM8mvBs0eOBcOu7Bah67NoaoRpG/iRyqC7pkPCFNm+t1DR3cL+LTYlt46Yz
l/m+Juy8Wq0uhFrKrR2XJhCZUcvDfCYxVteOdYkiKVloGzITUEesrGXhZxKA9Tchl6LyAtxpN/DQ
GWc6sYV/PUzUi6SldA4Z9NPQyAULZlvRQCj0W89jpN+27VRt+zp+Aw2cBiWqccbGrvGuya7hjC5E
hvcwwh5NT+VrTDZ2Y44twf0CJ/mrVrevjeniLR68vWVPEIiZPnyKiQcrMYblOBcIsjoHTwmJFLkb
D2++JciJ+uDGTgDu/I3IbhIOfFvkxKaX2uMQEYMIWJrPMs1f2hRHLLQqUYV9V+LuxRcROuRzN7n0
IyrBW/stgx+7KXCtkMCfKbFfvRp5qHAGMcCdmjPhpJKrpXX3usjcraEsec7pd7lFfxAi6K2p98IB
5Np127HfppDECJpV/qFvqz76TZODOALrHKee+DFSkb1jUESpjtX1wag1xh3tZCgCtWJENnUntyC1
SkuJi8GjD5Jkro9e7ZBthDl/MtxiuMMGT5RRNu+c19iKMacD8QEd+kjSZsjAy7fzM1W4gKOH8WLS
g/HEVuqREdkaOe3cq8Qxx20zLWwcKXOJxqVpN0mvKViz/Xfsc5dRn004DMZTiSNymw4WvmFHgUOA
rvGcTNSOmo0qA7gX4NnhLDxiNLUp58iMq3JOzsT0XnHHtDAlkwfl6F8mK+lunNkdlfD8H5LKeDWB
ThzNobQ+mVUrFFhlBrVWPE1ga75qulwAJZee021QPdh8U1KCTdEp7ml6EmjEcUpBUO1BlANiBqV/
GHDf+/N43+j6gsvRi+j/RoAYdzbdR1SSFoXOGWey9ww3/HsStTaRB9OusAYMYNwgk6xRTZrGQ0dk
6mSUbCUXGU8cdaLVOlq7lyy165sBmyKkGUa1wEsyDJSOscCnG7ycfGgvkpr0muMd+Qf+U1Z6X0Zs
3FtpxeLhyeTk1yI7zTYPV90cPxgq9s2e2VqMa4GgjeuCKrLz6bRIl6CN0J8Uj6RtztB00xurFgj3
fDv7vcvYjlAE9wS7PKnbe8NmJ4w37WeUQA3jIa36gzs0sOUITHHBb3NoNRiCtEvkt+x1copq08Y9
4V/pdtQjuaGbOfmptpH/Gh+HVMlWf8vOFMqd1ZxVPNz5afspaPsLqCSyQ38q7yghKwOEGRfLDdEE
VyODzdkFAXEptJvRsJ6lbrVXXaTVwajwPECQK/eJoJIczKN+mFIOZ8ru22NJSwjKBbl3Ukmf9Rj5
d70mkOGiUW6Tav6exTrKWTebOzfDA5ESS49s8j2A7zIMtlRRbNO+Gn/YrTs8sPYZG8ex1dYVTX9S
DWIUTR9bnSDKJVcesVpTShBXUOgPvlNemPW3zFJNizSlHP0+pPuyIL4rkuzU8HwEQ17tMtK0b61e
Va9wTs2CQtdl+YAPEk1bfc60t8opFLRpahpSHnhqQ2nKdKBtSJ3djCOS64P0CCYZn5RmxaFZzPjY
o5xbK66LN2JQ3k01mtFl6ZL+Q5POV6woJ2ZuqDGUR4a+WyZSZbZ0x5KEnRi/eZPd3xpGYi3XxKMJ
Ao9uUe1RQQtg4Z1Zkyr2nd2a+nUDJ5NTUBtMm7aS0uudrOGaWCLSrnWpbOqieRgcZDQ8zrH9jR2C
/QBisdrFzdwduA/m0FEtpGnfexoZ8G/qpDQeYpEzX0/MG09vI/AspbYl9YNlj0niGkqhQflqNNjU
nPMSabVhAHPFHqKbdjFQUbyN0ulPVsn6gyOE0Mk+jnDqIRLlTJnRwtjTFI5OfdqSsr1jLm1v6XlW
T6q2mqum8TyiE5Xri00v0PjmdaQ9sy68OtTZm9ejtMXjwA9wAq/pl+d+dZ5wG+P7MRGoaQwogShg
T+nPLlcPuYp67PC0leSa67pWAQ8seghVH7NjosF4oxsdDcOqW3dCrDKvBe6b7xQhe9zafdodai+B
xkBCg00rqE5QalpOdYhnTg92X8PKKkWGp4NjGAUphkapltHGn1D4UqzYgMGmAE1tvp+zYcq2Jjda
uDTEm9nQc/CmHhRu3SSKOhjM+oveZsCYZXO3mnPI5zniVJMHDuy6H/exjJq7KR6M5zRlBx5QVEfO
X9n6Lfw2nTwucRVikIrnKWtZdUvWfnjWaEs/mUDNexATvndRs9Y9Z7UmrunKnPcG8TCfw2tr3rXM
Fu+hSHB8oVzEvyJhb7wzQc1OBPeHB8MwEUOx5XGXViXL6qawvdJgz5gkgbRb8lLuuJII+xFVcGMq
P06vUfg7nie+MvOrVDfI4nXOaPNNF2kYdSpOgylrb5cYOBwm0dVOiwz1iPUtPqUWS2WZ06uZYzt/
xTzKRg23OOY8BCZi3DTsbOJUNs+9Y5PZ13jqxpXFw4xLKuCwI0MRt7jMtNET1EgUVyqa3OMwii6s
Wyc7AyAqCWHhSTpXwPK/wcfAxulMsghIsNLGpqyI5aTT7uqsqa/tefQORaLHYTss9R66kbWlioWr
RFNjd/HywnxBvdV4iI31o2B/dwZiQYKzY/ePnOmi0mjJPWQ8auKo1kS0r9JtXLfFpe/8D23QOTpQ
wXVwErsLNNhV5H+5NczUSELZmMcq0b3bEhfccQTtdXI0F1a1E1GYhouTi8an+c7p1KklAk+wzc3O
UGXfS2/SSeHPYpd681tMO9gWLycnAy9FVtQjKGKNmp80aUY7V+lJCNfdJA1veftkqNvtoGbjmLUV
mk2VlbOB0LYEiTnpASAkd4Nhkb2sWNSrxBm45aiwHGY1OWQRSIndem6FDqz7eU77lzHk95NNj/hM
fUWQ2oSW0bOG7KyRGxhtxjdorDo7jSrZ6ZSVYKZaru1s4d+L6K4lTHIzdiU68JA9+a3xYsYs1jYV
ktKiRg+l5M1n6L4B6yeDkc7xoNVywpquVu0MuEGHEdeDFaf3iwf9oLJsWuGpdaX8e7kxE2nSId48
122T3oI0gmdtHNhYdfthsYbv2sQYxDC1F3LSYicWdshTo8l9PfCgnrz+rcBQdTf2zV1fkazawHlb
LUT1mp3ItRvP9DFdCiM5NnS0nMEUf1qa218woYMnYf3fSMZgCD2+9ULtJ/aPYjoPdT0dVd48/9/Y
+r/V7421mUHvfx5bX8g8VKxef55cG//4Q39kHvzfIN/5kNsd3B3MwP8IPNi/uS7iioP54p8Da0v8
5ugA0VYk0Nrqvb74HwkI5zfBCBtfu07LsYn08v8zsGYv/td5NYx81wC2bxNEZh4BA/Cv82qlO+CM
mzg5LbYgXAv00Rm6jZVGBoqyYw2vIi7ca822q3tZz+X1MuKUbbxCUHHh92mor3PYtMuWmdPRlN0k
+ALhnmslIBJX7SdfmicQpsxLBklJqe1NhAUqWurYpGZEnOfETq6GfKzO4udJkFvgDIgwu3Ur09sX
wk/269xqb2WYL7dxoVGHhgNnv8hEHTNCEZe+XRNmoOS1rdnPndoUI21Wc244z8wTK3RJ8JVbDDzx
1kx6AJ7ampqkXfS+aizoh1Ibp2Mv3jNm429gEbzLkpkRvsbJ67CuMdMdQSHtsmhybkYm13GoO34u
tmsX2HHFPx4yZWgfq4D55dbSvzHT0jsC31Y/4smIGmS7Wr+VSd3D/jXVvdVa4ynNXAHqDEcT7dyp
8SMVFQl9O6XAFZQmOfI5dq5jUcZXbb1oH7jD4Y6B9TSutaUpj7NsXgZCA5S9Gc4+S7zhW1J33YPP
ToqZtraod7qC4xcSURm2d5u8LV58nuNgi5YNwOEjSX+X5VBIXK62vx5hDV29NfM09izy4zMOJRJ1
fZm/M0juDv4ikTxxD38sos/PUqgbbYntU6a6+qSiZbmid3rYlrbb7lzOuEbA1p6ktJh7Q20wT2cv
pP7ZYfEp9fy0QmuJgPBkn3U3Ai5eOPyiE4OiVo/6sy5tNsy2SPYwMPPHqrSSZ6aK+MpItHDQn6nB
DguM0TogBFvUMEPMjIIbLsBjo6z+gia5+gAqYaKv6kO0SxaMPXmMxrtFakgw3ZkYEW1/Gr8kgBSs
cpPJ46HM22Vfp0l5Kx0OPRZR6HOsqgVpcAa7qrziUkMcPxuaqeN/Lka4HDjwyejh3oyfAJgzRvaR
CN6babRoL6ltZpQ551Bo6MVhYTKJZu1aZFC9Ur9eCtu/i6OZQ7enhdSdovHOQ+Ao+xrRd/igXyw7
4glptiOnIrS6tqdXukymq2WBdrNL/a785ldp9EKLdKydIBM1aeiXrv4JB6XtVwG5xxIwEgAd5kx/
7YgZEWhFP73T2Sp+VzMClV+P+lumTBTmYe7me5ruc+9AU91I17yHk1Iac0srp8mzJuroCdr0kW4+
mYNIrhqRWO+EnQU1iRYXLWICMYmaY/r31BWcj+1pFiRSMv+Rp3XFaRrY1tpwlQ+oTnFb0a5cFm92
nPjfCEy9a2JE3K6ViWjvzD+Q72cssrpelWHkReVLGhOv3OYKeYQvq1SvnUu8nflEiiISVR3d3wM+
0Y7c13ktAg7qTt2R22HSTEFwx+mOgRxltFbo5fXCKIn80DL0LciMWgYW2x90mY6Sx0p3T7Zo1/lj
knp8DoQOKmRqAq0mISz6l8V+oAXs3hg0e19JkU2B5neRFVquEq9GlsD7RiliAiVqhi8lCg6+7Do/
xjMt18xve9JildndK09afLBukT4Dnm6or9Yh/bCiRf2REwDYHU8b6++MumoFiQtnMQTeGLazmNsb
q1XaR2W7BY1eejrg20bNBYQPjiI1DR+atmUNOw3B/zs84PEHc+LxdbZK/WJiPEYXHRnWbkx7VtHW
j8wGH6gfZQEFTkWAuWE49W7ni60u6gek1jrAgjheKYd5SZEzP3VK92TVcwe1uiQpRRMslk4ZHbE0
xCFKbrPnePKIybzftwrHqsSPh0CIlOziRZpLoE2DEzZiWj4X4L5FOOhUO1dmT0SpStj+5cJLb6aV
4d1fWXnjlB2gqrGWz4sWk+2eMbNm4sWbMxzmQCpMvetoDZ3b9IbZgbYx/NS50dMx2i16ru6dIhf3
ju7GtyyLEzbWbDliQX0io1veN5jK7nuOrcZGyDR6QpwoX0wN6NmmJEt0SigbfvLAjLNIjdxWHrDR
W9FPxS1lCIQKsJasuS7r2geyu4UvAAIGvhjLNo88VM9ZXveG3wNjcRs83G1RXKe+4O06mbbT25wA
eptrNbc64ceNrlrn3Oi8feY7xsW2ywgJfumiB8tTzjGVGVObHmACOinJYHPRmFBpcV/ssTFUZ2Is
0bVPze8D9h73GPOLfwAmgrE8K3tPwTj1elGzfM+sFK12aTSkSD2ficqyTQfV1IcNQ+wwg30xBL3U
lyujW9wjg0zwD2N62+S92tiNYd5EFeA6FtmMhqclWqlNxkVNVVzRCWetnOm+uo0XV+7Xz/NRVZN+
pq+MRBe72H3aKO0my4aBML8xghZk+PUZdVSlyYlk+kY1U83r0EV3mskC3RmZGvf+7PvHQe/bJxVV
tA/q9nBY/RCMc/sKiaV24SiB+BzkZmEkEnA4S0jymz677PUMTRDTpOuemCkNx5JStSa3bvqsQGZx
/enY8mCUlHmP19RxfYhK+h96axqYrVq7eZHgTL6LMcqObaXV+9JMmFbJgaWGyy/hIW3lJgcvIdyd
HNLsFhLU+L123THIOt15NTDi3BgzxqIuWRdNhA1D7pdxBOaPQcmoHsrZf5EGh/9wSLykvmrapte3
ovSMhNjS6L9KLcoebALLzS0CjGTc7PoNeCjHyehwTvUGn4EDywJ4jl4KpkIdzW4rr5BPvjIWBtlN
HKCG0EtoJo7LAMJxt0lZEmdL4/Fu0Q0YcJ3K2+LQd1ryYiOJyjfD4RbfzhiN7FCNkP2wSzlrBPui
6xOOtX0VU97Qn7hkDQUVayjx1b810fLK3nd6BltXfqTDZDz5Xe8+6k1cn5pGPjalO4eF2RRHt2nr
rdsD23ar6d7Jl1cWwC96hN/Sznl1+7F/NxnioVApOJWt3b+6vpYeHNfLb5muhJzQtDNfDqqCouW0
zLrmy1zsgaBB3TBFB0PuSRA8EuIzE4k70x6zedv3VtJsagSH+NFzehUWi7HcJQv7Hfhbo11om/87
Qv23jlCWYQLk/c9HqBsCO385Pv3jD/xxfBK/2dizhODkw7Vtr51iv5+gPOs3Krh03eas9Htx2B/J
cTrFfNemGgmYIxtW/ti/zlHeb5QXCR1V1mDF1yEu/2L0/VvjL2e1P9t+LYDeumfYtquvDdzYif96
jIpGijyS0raPAxCyKDDSJSOkSwuizfN3a852++wDZSU6TKKb8HF0YnJHBzsmym926dWvlpPSQ2jS
RIuiZ4R/+iT/jS/5l0Pe+u4Mwa/PG8SR4fw05/8JL+v3nor00beOjG1opyVmfsvGrVyBkGyLG5lT
88qsatvWFfn2v39t4O6/fDaeadqQLDj30u3mWD+PoH96dQz8YKJ6iYkjjl6KhlktN7P0LyvjnXld
bbtnQ/Bg5WNy3CtKYiG70l76fVrK5dPtoTxRCjubpzgHnJZRIQNCjzKRUDWVc+cmHtsrUq82Q6ui
O+u1CZVZ1BDKMOxgHSow1FhDW9wkxkwFAflPVlO6xmZ4IK4b9D3tt5gYEq2h8sPB10Qpzmvs4ceq
WjTmpfWqK7e1WJ4ruPAJcBb6rK2SfF+HWww1HIwLWycqa6hIFM+aUhoUPPexR5XByLQ0cK1dpy4B
OGGO0JAHh42q8NvNWhExoV/MTUq0bsZpMw7gbOlx3SKl46vCLfZSEjS0Nxpz+7M9phFHg7l79kDF
cNoROd3zFF2vQWH4hAfPzOYdNDOHU7chMacZbOCFYzT3fq+ld6IFJRSkcSMgCwkngD4qFFzPyQ/H
3lRyN5gTe0EmA879FHmMuYhhOXjYrKR71PsqATXhjv1xzcOjTmPFuqeozUu2TK1ofpJoeruCbYC3
KaMuY0BvO7XOSDleVoKTEoCRYmmMIAR8LF0KaSyoQeIcbGC85C0tjFGEDV9cTNo8l53yNivVxLYK
Hz3BO1zW1oohJgJGoRJ+brVTyF23nPMxMuB5+GwSY9hlQu7YUw4Bd6p/dBiN3i/GPGBgrPr0RF1O
Gnh2574lbMUPAFYXpux1d5glh7wdOKUY8TE1CAc3gzVR2dSULSNDcHSR5pEr9PToieM6mNAxWXNu
9GH+sEYx3Oj4DO0Nwefih+FaKzFqgUfPmAjnmQ+GAHvksNgQz10okQH33kMSa6l5DTgH4h+pzcIZ
H4AvyqneNC6tQ1uczk28TaeIfk6v7jJG10kkaWZW6R4I1/jJtomizyHj1Jhs6rIexKVtfCXfBolt
/QDXzzJu2pbsyoJVlQO/mRI1YNbkn2ebkmpouiQ6I7+fUN+xg3QfdBKsZdV+18CF7CqcpB38Iy2s
Im++DLNezvCT3Q7BeNAW+TDjsp4PM+jLfqtFJW3GVakKfMl9EtP56Y/M6Xnsr8nW2WbIFI8Zfcho
TTwKuvKskhELeiPM6q2t3BU9Oedc6pOojjMtPPc6zn0WQ4gIKL2yvEmXnsRyX+GU1wyfV1Pr70bB
mP2AAEHPcYPZjqH1YLXPnXToRlVy4N1PMd2vzVo5K1HXXwmWVa/jYMDU8O0BNTcZuZFDuraxs+Oo
699FqnoBa1DZoA6iEQ5HbdTVm2pzn5YMLV92P5dyn98cgHJK6XeXeqyjmdYN15M0lqe8NTXiqdlo
wrfeTxGgIyQEiiHmNxtLt6hPHiAz/pbFvo9MQHA3ZopR6XgCXsoYUmELNcAu39Cz2K9C5Gopw1ic
66bVecdDNVTabsR0nW4sisj2jWfkN3OZUI8Cygk8HGfB6a6XsXFjVRU3loy8/EbZOUDlMnYqm2oa
2lcJBHccdtChi3OB6g+VgHfAtVvU1rH8f+ydyXIbV9atX6XiztNxmmwHd4IeBNhDpKRJBi1K2fd9
Pv39km5KYtUv/75jV0VYVbZJAInMc/bZe61vSekSvF7VoJlmbfndJm9q5zOuZrSmXBz6SmmAooZO
hk0MdBdyqiYA1xnQihrFTWhPHq59Oy5WviuAPSjMXnQUil8b2X7Q42Afe8+Lrb1sveEeoapONwZV
PPkLoQslRCJ36qGmeZCJkdbtJDa761D3/hILNOXnEOjeRSXdaK+csLO+UOhBVeiB/5DzjEBFFcbM
kNwaz2YaFyc/xIHQOfMC6qvAoI2VW1pbd6zlSRspjAilmLJwAxmXhH1m5iN7CCg8+IBQXzJHrW2r
WbRdheL8N7VL8nCONITVr7fjepn7BghsLJNjFQt+k+nmn9771/9V4SixZX1XcvxnYG2Rty/5O/z/
28/8XjvCGvpFUPcAX0OsuhSPf9aO9Nh/EUtZqW2GL9h0abT/G/8vhFgqTttF+IgJ9M/a0TR/0bZp
wWBQNM5t25R/p3Y0l9r1++JRUBjZEqPnUicppmPviscSpYzy6QLeOiVntnVqZIhDh1BZa5TfyXRw
ikTnMNYC0phpoZTXgSKcJYUi9dqgxywA7mSKgG2BaeYYIiTOqV0c+8tcK7DreYSY18zK6VwAVEyf
oxntRtHM4jXWweitZJegsRaWdKale9brfWTYxQenbR11ZEfp+ysYqPVwXWPq3YZtgqqY7CYQd5Od
XJco2day89sVkLuz6KYyWtWlG0Aey2c0T1P9uacFzPE+BPZGdYxjJSb/y7YE3K9Jw4P1XErELbAi
aHKmHUbXaV8MR7gIzsGou/rYF1kMtQv3wH2PalGx4m4K5T0P+aj3SIJblGNBsbwroMDPo8U5UndI
HbppPIceWoYDPrRaSqh+pHNsuiKN4YI4ukbuI3Pcpfji62Y9c66e5Ypvnqss5o6evYqsK6LHmrum
HGL7RMFofeGKTKek8WK/vsx2OR/b2mwM8+TUeLe2cS1XpTnYY7mv3TJMtyx7wzVB3WlkpgumkKlO
voMrnVGGDmYYtvoQA8UoqhF6d9l3zgleUQ7kdS1pe6pxi269i+kNeUE9qv4oMxjbPZgID6lES6vG
9tzkGLiG45RICDCC91rJh6aZxjuIqMb4Sju4jL95wHG/4UQCknGj8sbK5CPhNxLxLL6GZoUGwvlY
DimCoyrz+vOAifzKRjvGhaoTP0QF1cXHCFyk3mJzuqcjW29FRNvRD5PhtpmgRC9BOdyW8DI3U5kE
7NJSXrkx7pogEPNujqJknxThrcSC89CibYqAwKZqE3kgJNZp1QYY3ujnrk3N1V6r2EU3nbM9bVMO
UMdsFPWOg3nzUqgy/aLaSmo84Y0N3rJiHt26bHKroI1r0PQUzFeNhqxs6iDFAo+U5mDm3ecwNvt2
PTPBvTO4glipzDL4HNSmOBGQmO3ItzD2vTbJR+DlrqFBlXs5y/E+L1q54FFpR2JxcVZZ5Q6EbCmR
nBY0+bBC1QJgNLHzRSZA/x5rAJ20NjXPNuPyK9p34AFjAaejo6VRa2IXBKztDtOAHTLSQjNon4Xj
NEheE/8zzSRvV+DwYRyhzW1SJflVJ53yQ9ww2Mbteb/c2bdIG8SGURJZCpW8nmMmEXR72rWrkTbT
oaR2NnUpvhVyErfY3YKPQRnNp7oyh3PRkw3VpHD8psgO9lgkk70fUcpD+yZEEovBHoWf9xiYBpYb
MrTOnGueZiVucx0jG4RBfWYGb2FOrxjXxM3wbFUFsus4GQeI5Fp9ypDyE+cxzWjdBirQB1uZHTyh
Rn8zCGXN1i1XY5fMcXsk2vKL7ZoeUR7YLzZGh4VnlSCteyz1MKI8cPrii+lOwQWecYAoNKmtX1Gw
R/vcaxp+R2kc8QyotdYlE8quT4+DgN2dEDm7dklj2/p9PO50HriH0bL91YDqlw2dBN5da6EkWzkU
VCfphd0FLAmwRK7PpRmre25ruNZqOnsDM0Yr8b2DQTQ94luNWM6tjcijzZ66r6Odh3de6kbETBf5
K5NRb5MKemarMiP4aTsVplhNQh59O35os9o9TjS9Nwl39yM1U5mt5DCpg9dpH+MqeEjBgGsaLUIj
HKciHzGlmwWTR3/GaoKIGX3mZhykiRJG2BYKtAEHE6mWD4idojVziOEZTjDIAh0X1xzCGZH1zvjF
GHPQ9Uq334JkAAFpVfO2SEMKVVoyHxUZDbezZI7Zj+58N+UIZGQatHeqrkuOQYN4BA8yJ2uoI0m1
K4oGVUtRiRe37JCuj13xEJsGcbcT3Is1fg5jZcLQ+AaAVBzyPnc+aVrJxmbm1trOLDnrkIQle+UG
4YBWmJXfHZiXOW5vX6uKqoonUgMGkeoDZ+3y5A5WeFV4dUnXDwZpW2EH3k5eOH2NphpfKOD+eI1B
Odw0Ykppj0uQzP5Y2SspQXLMeEq7tamqr6h89BbCgsfpWRXXJB3EawMN63nOCxwBjrGFNeRdV72y
EFxNUegfNaHy16GQ1UYyaPucNr26xE1aXjulOz2KQTbglOzQezC9kRmzC+CpwCNhMvA2h3WPdOW2
7svkOQP180yPob6DUOs/lYkfnbqxIvsAwN0HWZvTNhRFvJ8gVm79qa04xudNiFqnAr/MPEC0xzyd
e+IgnO4DzjK8YZHZ5BsDjhCVKq40+jvibrEX6a3DYOwqHwzm51kyTCeLoXNCfBr+FbcwNdexHT6a
I6hZqycLg+wHYC/EOcxXMpL2F8XvN9aFn0d3QUsj3Y6F9zzNVnMQ5sxG7+ZMhFdN0EQ7WFj2GYdl
efGdHkmsYdUIAwOfCdfGHcZzVxX1DuIcYvS3iu8fnsJf8DgpGCk+f9JVfX6Bm5IHpJN931v9/cf+
qI8pgkmyopC1AAtS64JH+L23SivzF0eDVaCp+Z08BS2L4Gv3BD9kkoDEW/hdnmJavxCPLTUdV/oc
C+Pz75TGP3ZVTddCFkNYm0l5TJ9Kmu/EKTPRg3BzOpyufZrN6zwau3sGE629Goeq+fzdhfnLJunb
i9HEpScsPJMW6XsWaGCNZuqErXkfGlP5KTcLdZna3ntKIgxeK5sx7qeAI8SL18f14f/jpZkJCcLa
HZuL+mP3ODISCcZYmvezN/LSXk1wdT8NZK873ZJCjQ4Pj76olV43/qJk+PnL/0hBXT45uAqFnIjW
HV/c+5dXOgpyj+j3+zQDucm4uW+RvoI1L6+iYnm5MXPd889fU/146Pn9RblVALBIGvBvII3vusJ5
SbcpKD11b6lcXXJiw48KuEC1g9riPZUtBhvQRrx4J7u62Ydt177aZRPtU8PmOlQ0OvZwYuLx0Bg1
07J5ns0XAg4RSyACF/JENjOes2hJwF01JTDEzQjsQf+28vyPyA+eje/Obr99DFs7HAOVJYU234Vs
uoOru9EJFXoK5LukQpvHMeVEtXObUV7SaCpORIM3rz+/egtF5N+Ukd9fFTkZ0y0eDP788YaxDcgd
o1XL+5h29gXjEKHITh5+EzH1yiTn8cEyS3mDtZi+6QQEbf/z1//PB9PR0sWiYQuP++b9s0LnJqci
HSXwLDLho+WBwYEw3gV9JW9+/lLyv9woWno8Wa7gBdGp/fhZ/clpcyE6eW9G3vgAQD9Pdn0EVgLb
s25ewaCZL72wl6dTgFUsnYGHxYid8S6GVvsXX/d/++AadjHYYsdCMEe/4HtgsKKy8SrhC2IEKh4S
0/HT4owIXPQ0f2EY/fyz/7eHxGHZ47nkv0yy3nUGZBmLyNC9uq8bxMv4aNJ5bYJnPXVg2E4wCUz8
Mk2B8j3iLvdAid1k6MLwg8TSGPCSzUTL2v34AKmR6QPGNvfcJr23BZpPrnnYk+CeTzFPGXpsoOgQ
mLp09/MP8Zbp+e5mdRjbmQL2DzM3990jEqeB37nwTO59P0YoQY5RfXi7b8Y2Kz/VS3h56tKZzSm3
zhlF7DaIYPiuYWhWh5JaJcAYbFagN4cZW5D0RfPq1mJ8+Pn7/C+r4AIUggRk8mYt8e5tGsjText+
wb01O1yQt8ssy7r8JIUvL1Va/9WdveygPzzFtrC4q9lzhbSEK9+/YtYGKhbJ1NwPpS5OVptZLz5u
QP6iCYGlzgcirW1Mo37k+xy3e4RpK/Cb3mPE3ACYXT61r7roudMFK4AweAhQ2LBwLvfE2yVq2DWo
fKPQOze9UyC30+7ZMCKYKCi2b1C1FaefX0Y+wfuPxSfhe9bcuQqA7Pt21oxGiNPKFNwX3CWoy6a5
3sSAF2/JiMM6kmNTH9ax02NJVpaR2mvivf1w54UB/eyU3y3W01h6NAAUwIasdXb9HBjtIbQblBC5
REC1QvaHsxzaD4QGEQ7GB3xiQbsRDhH2qyFAVbo2CbhoNgyUeTI4m3LszELOulAVipXplvk9fNDw
5DYZcr7MLW5IoEFL7ha1AENBg+2jnJyEwc6UfhFJIzfoIDEuqAnGP++vD18nq5jsq3YK803Usn9f
IQDOGPromLOJCIHoYQbloAk2VTCPoq3N8csxyidUlfGw0b7jINisoOxWcUAoQ636qscZEdTI120P
oL4Nx/LXysCdtCb9rk0O8zjTsa9QLdRHVU2RQXyKNAnS6nB1l71/xRTYeyQfTCJ7NfugvjcGkFzE
uLe5BW0AWdo6YzpT3tEyTPFiosP1N248eE/EgbPtJtwj8MmXLN4ChFOVhQi5KA28rSNbEpKzwrJe
4LZQJuQuqw0lIAtxTzjTA8GC/NjkoGTakOJhwGjCyUSHKk6dpXOQdOzMEiPCIkbphAPFGJzjdG3r
ojobI7O1XTAVWchpORrdI0Cp8IaQjPYLs1gb8IwKxR5hVr3xSAS/qZXJBJAkuaKC5TQIMX9E5hdd
KVzpjB1c7CdtUWCNqoiv8JS/w5pQfM68xvpYaPoZlV2Gr9wo49eg8+N2NUNC3IiOrwdhb5vva2DQ
m0w6/ZobKxOaZJJ8hN8KoopxcdG+mhXm0NGKgvJiWG6UnPrcJZLjCiGcl10cOgDC4wZIp8LZZE7m
kv/TTiYDcvLXLc9X/CnVoEj1SkwyVsJVNMHMYWRCf6/8aIS9rXm7SYwNAFFf5u4MBrj7dLbGB6AQ
XOnc6IuTCFyKIVZw84WGlENoSTqU5B6QlfphNBq+sclv2RSmiTFW73isKzgjon00cVeuCKhgMzVz
dFxrbLjoEeqGb9aWM18qXQ9jLUTtbgYaHyRtBvhim6RnySaj8r5z3JlO2mSbL741MNyNBPVqS0TW
XZwN1svoz97ToFTz2szhAvuzWXgQWJ4dM6MrXYcYTCueUHedZZpfP1UWb44TB7nTTuA/dXYPfGYi
WirJE3WphLX8S0Xqndu2Z31mOQN/koJShgsvW/5OMOMRXiEzl6QUQa5ioo5NZOdaXJxasVOT0YSE
aFWHMr5B/coSA/3DPQd0PM/eojpSls2mHhmsqG9rJDUcuFCLTZR4wxqHtNu8Ljmx3dqrTXlpmm4Z
Di7vNsPaTdhahbKCXBwKkM6KpjumYfzPJMUfeptjJj8EQQ9dfOYb6Ql8P01qkBfIHoT0qXh66CKO
GzqNaSosAQJhO5bDZlqqx0lx7WU28aF4JHmlJOybV9hp4wO94eYVpw2d2iCm+hRJb7249Ie33lIe
lSm7beUF1ac4yah+x6iZHt4KhTmpYH9ia7Zf1Eh9vzQyPtFJ9TDGu/GrSdYQ18LRuIeqxfIV8kjb
hS9uAGImxZnbiO9OLe82Lyo2nqaoDwxXxwcBTL9aFwxqt5ZMyk8oXdnNp0QZ9dZXHlV6MzO+7Qsb
jkvV1Lzznp/pVzR/aNlXRo0X/K3AwcZLRj3dwdffDj/MK7hosYcjNrUm0mJNkDvxykFeYkIqntxz
CN+L4b4GCc62wxss1Yio3jXyId7iBfN/TY2QF8/fHiHpW7QE+7FeyiB2nnZTD/euOTSvpNryHZW+
S3HH//XAmNXb3AQYizqVowpT92gv6eZzY9r6aPNN39DVdI58nOIET8V+AIkCxccA1Q9ApGMKMQzs
uGDXqMvh890IGCgMyM2O3xzTl7sz3XjqrsshMELMYj5nQGnn3LVdOBM37vKfs2J4zQQTHAB/la4H
Ky5yLnHi4idvK0GuPbhnhO5har2EGcKE1YhdjiPAsggkqR4fpijnqsBi9s7E2+lj5fGElfby8tnQ
uut4eepTcE+fYlytJy/gW6Xcrw7odvhWGS67G7Bgy3UYKEG9PPKfDBD6dyOOhRdoKTyvgii0rYqg
pG3IGfXOdd3wTt7uRBDCEuJDxBJgSWr0rYS1palpKxiGHpNy2n/F8gXFFcrenSr86pDV0nuK4Jxg
veQ42hDIC0oWpBdorZUaguxxErH1QgaYvCjD5QyAoYqtaXTlZdA1F1krTACo1mMPknfkQR8PSh70
Sg7j3dsnZCeiRm4ADaLNqSMoF1zseViyO6TmEQ04okYs3QDxOdJeuoq/ic2Ur6VdqrQZRU76W8X4
tm1Os+COKlPyNrQb8tlnq/TOuXKNFcOrDIVEx0lmuWp1CdF6Ew8SgUC9vJ3Q5lMkkW++lKA49DoP
0WukSc5jhQbK3zh6hgPcQOZiWh2wHEUJDxeKNFbHsKmRmITc8kiW8as8hJEPfXvonQqFi4WP3fK6
1HoYa6IHAUiYCS56FPEv5risLPzb3lOO2PqSMgc6JqCfi63nuUMKMtDmp9MuVNWjZIbELeInXOh5
ua+i+G3tG1VsoAKVLPKUIsFyJMdCTa5hxj3xdgF+W4uWg3sfK9aFZWGtA4cd5+3eRezOtja2yNxH
J5p+rdmG7t/uTxOgwD6mEbDv88pMrp3O5RZxRYcg3kr6qzCYavf3GwJwjPutdOBvkCDY1wfI6R68
i9J6CVDGXd7uCntMeCgYusob28x5kCvMGLG1dBuSZlFu2HlOMnBr5axE05wYawcVUrOvLVDHq2j5
QMZAzsMKjUi6rs2BfzZRCNUb1nt5I00+ArecvFihXQybpX3urh2/Yodx1ILpKLlpurhgtdeRvLUc
NSOex7K7EoZETdMC3jy8rYBm0ibZpsAdwKzEN5btG39VsNKAXWgGsQEx9gzIiViXfcuiUAQ1bpfK
cD2Wq255t3HX8pjpauJ1g3IaH7LJrMnb5aj25I0ThZ+F6ZEZTY/VdVBmSx65WY/AS6iF5sceIcZ4
aLs+Z3BH2l1xzFlGb2Cr8S4sF50xOz9e1Y0gRaa+tFZHEUJyi0doZslsBl8Nn9fxhjsTWsFj547Z
rdLWl9DwGT2ADzigSoHQhmT8NCRB/C0AzLVyVOUzieVIve4JvSMMjO0xBg+NeSOC/dDS8vSoUCb7
CQsV1zkq+UILa5hhv3Wx3qGXnvpVUBXIsvEVQJYu42ttMlIlctFCbazVeMgxWU7rtCxzgGi6+OaN
KfWCrUYWQ4rMRWGkQHWNY9OKq2pZ/K+A7dCIJNqTmqoz8ZuoNE+PRqHowtBlI7InRQv6GMRYntd1
VvLXikHdzIxhHu/oAA5MjYb6oOtl8a96apxsKekItBofkqClwsMcuu6qgWdmOSgnZHGcBu3xqHow
kElCq3l7Pkr1pwSW2rAxkT0C/n7bTPyQdXu2oiIBbemxJCVe6W3jZQ+XcIKesNBwB70dDAMR5OVV
msYlS17LmlbYWOQYgo71Aaiid468wDwOpSdvgtHynqTRMhOcAaiCdkLOw+0EQRwzBGHdqIEOXRaw
Ws3AvS49r7x+WzdJXmFxRGqut1OV80ykS71Z+p57ZvqFWdovaV8NeG8+JZDVVgX+mZe64hFqU26e
yIduYhTWzl4QsCQfoP9ec7YLDwor8Fezt0UDBa/jiWsN8C1WUnlntGFLhUEEWGewM2fwNswjmbnC
OXJgYyxDNBBoD2RY+6JtOkJJFPBBt2mtF8H8/wJgk5YdlrgI9KXgkjixwbYBxo2TRMaU9cbuJ/sS
0rGG2YZurYRRc0Nm4rIcvJXMlsi+kWtNlLmXZ2JHzI3jbu2pVTteObyEdTd+GEN7PodQSD5AGUs2
COA8VmdOO+Q9gaZh4GdnWLMmszTuauQYRCrOXu5uda3Hgwos40tXauuVrO75K9yZHt7r2FBuDyke
cntSJ1kuKZoUZfuU5spHk7dbA+nw4ShUVR5XWxRx1ZWlx+gmYnq1CWI7es7KNni0qfHHdZeljKob
S+wn15puPF36H0LDSb4U1cRvAncaNVTKuRfczbnBiTUVwSAXBhxUy9rr7U9vbYV/Jjx/MeFRWi5N
xv9ZN3/zdfjX9dcx+vKjev63H/tjwiP04hq2WdO1QK8E5frPCY9gmANlnp4mfWQHkfafCijt8EMa
94irUEIvvbE/xzxa/kIlCbSGzqwj3iYzf0M9by1tzH93CC3heby8BYnXstCrWO+b6BXyGMBmeXyu
VRdNLybyDEjHptOaW0EyT86IdqhhpR0izm+ZcSxUWAJy8SwnPxRDJPZ4TabXmjAMEhYF4AO2C7hq
Y247X6s6hTzK2KWeqwNImTcKW5IOk/lI5gBM5WCFQEmheEgJzUpXYgroxHLqgDDi3dJ+bZ37vuh6
qbcliIRyetR57RM6MPQtSmo90ONHI22w9i9s6jy7ivDrrUfXwX4GvI7ygZOplYzhGQtNVbqPoXLm
YoC87WqU/hKQ0FxDzi6z5tJgcZBbl7C3VDxHldPOHVto76oM5W2Wi1MkowSLoqjYQJt651TldGex
B+FTnAZQDmgxjflzmZPvcf3PA/i/0h8qUBc/fwB/rel7vHw/YGXLWH7o98fPs36hycaglLxBer5Q
Lb97/NAmWswceZQsjznSn0+fuTyymCmYCJJ46PJg/Pn08Xz8jadNucuQ4vvHzaW7zeBt8b9oxADL
c/39ECPVYJQmFLFnDdalD/G74zyjH6XNKkZa2zuROZEEFi3GQjQm9C2TxW5oLcbDZrEgppmLGzHn
7V/Xi0WR2tg+j2++xXaxMCp6gIh3OXvt8jnqPpqL2bF2HXyPCK87FPpudEPTQSM+WRySZY9ZspRh
s7Y4k960i5XSX0yVonczvJoivwPb1T3A/kR9S2s5eaqnYbhC/Iw7c1yMmhy46BmJ0KA96hbeQxq6
2UOtWkLnMHk2rsTuuRg/7cqaH/CT1g+kxvg7vRhEOcWAUB50e5WUCO9G0Ffr3pbj1gzNxWhBEN6l
i2CEOE5WAYYvfLKwZgYoFUKpO5aW8LnKkm5ao9koNzroFc1sRz46VhU+WKMNmlXQjF0ZIh+hZg0I
qarmA/knLdQw5uhotBDtrQWkl0vedslayPHXZBwRK+s+QWdh9NG5inLACnlpNZ+jfEZlVfEdfkiT
OLtxwavv4GzNIDJZ5lchsspN2rvgxeHxu7gLjOgOwXt8MNLglmzjeMf4MNnMoUVSLB3jgxgKFFth
3p1zQ0Y3ocxsnAZAfh4Rn3S7BAP3usVie+vWIwg3okKunUoMZzQn04G4D/3CklVcxZ5sH+m9piNK
EyPZ5grjAv025R6RlHfXM+bEXSUdY0NfI783ODw/0hRtP2lPpd9ocomLolUCmWrMb7PGMm505OwC
C5cs1wqfD1EdHqoWN/uIYaXf0UuGNYYchmTHZN6juzO2hq5H3O9NcyvbsjjHYzuuPb3gMWNuHM5P
hCJ+0TrG81/VEj8hDpyctB1S6rcmAq77vOkFBAuvareTn82rTBQEO7NVrHCRv/Q0mE85gWp7U1vl
jVnLYA28lH1HAcQNm2DcjdLwxm2PvvBczqZ5SIPSPaBSSr/GeRDfiZKIoCiBHJOQdoX3w/KNLy5d
pWzlBw1EpWqwIX+yCXUnMIsOBUQYXkVId1ecSeINBwfrYyQz8Yw0fzyD0BXb0Gy6a+o4mAVFWfX3
tRHMn6oUPSghQeV4KulTX+jaW7cu2nqUqcG+7x0oB6JpH4jBQ5pv6XYC5jST3islpDurgJAFOxTO
qd208BibIWekSBcEHVQc+0fqg/powWtKV24lAYQisqLxQLxV9sQyUiIdI1QRDLAAXp5Z28goxbUT
glvdd32JEwtDPnEOU3VLgz24rUNTbeyKrncK+4AmuVGPz40fOrQE3G56xN6qg3WZp8Z2jmV4QMKX
XXUzrtRVBubUX/dGZfW7nIDK29jXHPQwUCTZjQFm6cmR7LzU1IVfrs2q8llJIjLH5qx4TZlmLTLA
bLzWs7MwmBMrSjYUEMYT1MSG85PkLIUqGxoXp3Xo5XNMx3w34n7NVqVbjvcqFfK5bvy8A8qk6rLa
pZgsxHhN0eOOEV9ckHWj2iH+CjIPI8xkgxEZRdeIR5/o6sn+ALa4bB/ahVByKKqMpx3gqWowMbRu
nI3lxuxVMjzW8Ri4X8wASW6+Dp1UDNaHrI+Hytm6pWUkO6Pr2vh1Qkkuk73LV1SzcVFd/lOI/2Uh
Divn53XA8K/DS1YiuKq//lAM6Lef/L0YcN7YPqyJVOGK7f53pZWjfsE9St2ABkjjXlhK9D+cCJQP
KKAsz0N08U5upX6hXuZfp0znXlJC/53K4F0ZbhKCxC9iYEtGC6Du9xlNJloOAnNxSyWLFF/PzC6V
HTx9d1Hufisz/gUr866I8rb5v//nx6E3STvLi3iURxb6Cf54p6Boi94oaSrOB3IVYcI5DUgwp3fW
ZIq225+/FGXV93XO20st5wqHE4XDIefdSxUZK1Ic6PlAl7xdReDoTrRlYOYvUts0iNpDJmtjTwaJ
CZoMNP/PX/4/LucimkO8gTdZopH7D1kVserWgP3yEOfDRWXOs0sA4s9fgpvix0+4vISFrwUpHvuq
/U6zgNd06lAnVAdLDpfR0k+NJ0Hvcp7DwVB9/fmLobb5z5czseJSwTKoRP63SHW+02zpoDLtEbX1
wRx0dUVjQ5ZrQmezq8RiMU578wPdqAq8S1C1AtlxQZpEBdMBJlNSA7amckJKqwI2OaAqybEbaHvQ
4evJwyAuIShgB3t4PFUly0Xf7K1qisqjijP9q4qhGPZN+y03F7NdDVr5aWq8ckla7hbwJmGYYQW/
XIeJ3nQQR58mPBpnpO0D/VKqLPSzdJMvNrmGz9G0kFOzmuzZoLBuGY8nD7aF7aY364xUDjLnaHlK
YGqej8OtI8oFcsyu7+b5yIZy3cVGv9NZ9s100ociMr9g6biHs51h6nCzq1KMnwNya3mJ2N4ig81W
GfbvTVLOsF0XemiNcw7w4fAVnX91dOLwtpxsAy8EvgpTZd2Wisy+GUdKUWIa/SsV6CfHkOCJMU8u
uQF0m/r+K4pk7zLmDWA8GcdkblfBpbWZjHUuZaTXBxungBUzDn5/IOTZ38ZiDK/xf6y7kF4ixs7h
ZAXCTraIrom2YWsKvCNbTjfuIppSl8qhRRlyPFkrN3LOJc5bccpLiXUEU29tfzCB5D2HSc+Es5D8
Hncc1aWQCR6VOuoODHSpoOuaqCVVgfrys6q+LlIoEiqvkl02wOpgu4MoUhTTOh5yiIMwo1B4peLJ
LBKwzX1FnEwYqe4T2T4V9ZaY5NmA83iJ4Nhv86iQK58A0E1Y0btaDZH0jrNR+2ffD+v7ckZmndXN
2Wdw+6ma3fZidjo5VEYor+Wo7UOWcy9AsojgLebjPs/0pxBzAQanqAt2dE/Hg9lE3r2AoLU3dFlf
I0cp7joaZAog0zVDybJC55KKHU2K6lNhW9SZkU1nFVNwtK89szuR8pms/Dm07yIQWb6vC8q91pGL
O5iA3iSEnGI9j31wZWZ+tWHye19OyQemZZwbeiYrZpb3J+ZeySpi4kvPIhjuDX+Qe+Sb4gCgJz3A
tzePVtlUpwkkOq2MwCpus4l9gzsamxuqmUDc4yueXhqCSpkCGpz26ByfaIuovR69cGOnlE2gkenT
ErnqbCpR8WpBogueF5Ks14Ua/Z1fhoyODdf/RFAGkUlu4EFq9YfTiNECgEeHTBxi5Z5SGox2AkVD
mSCagR5xMqDNSW8/Ha5mFcrzSHt458e291QUQC2zJMo3thOSz6OfPQlWLmhb8RCBkTqoXn92+F4N
Nw0ek0LgEnW40jqayR8D9NaDal9aMe3GH/pkQ/gQPuY5vjaaqrxH0A5Isppfo8DFyBkivFq5ftAf
fag5BDmJ+3EiLgpyDXFgRKUVYLH2c8KvxZJffail4UCVaQaSY6q62EGW0y9Nn4IJCEt724y7qgz0
xWLQh0QpIbE9d/rmrjNKDTtFuMcoG/Qetz5HjaXeDsOObwiV5nzjpwmiHu2X04dCuumZBWk+ytEj
+1JZn+oCF7/yGB0O6PiZVvhw2UR4xj6wD9kAAOsJiH1BwBQgzWR+02TuMe3VhyRDWcSIC96XW1+Z
EI5hSoHP88lXuA785KsPbw30T4PIWJkvnTDLX+NO97clx3VvZaU8eywJ9m00cczwbJke7UwxukDs
wvB3Hj4WnJSZGta8siAel1GKzQNE+ty4+M2M9FkOlcAKMJv3eo5tQktxN8o0i5lTWakGjBa2W5ss
WZ4Te3zN0DfcIkpArtvk6wQ/8pMVEv4weRGRMPTxurU0R3MdgzPcpoy89yRomedUR0O14uzcc2R0
jQNpj9j3K+eLIzW9hWUasakY9B/d2HUuKbLcfW5FcO0V0FGnnyLSs0z6cLYXHoijK07F2FkHq7Ws
WzuSySE0guCza22zIJr2gPO5/H04foCnkW2USZw6FylFox3ItSUkQd9Gm6hHs7K39pBlz+2UmJ/H
3g5v7Nqen5tcb4okIgorLuv6ppNlu0uymDsPhtkBymG9Sm1uMjbPb+C2iXDCZsMAxG+O7I/DsY81
a0aFdds+tShCVMoIqul+qyv+KfL/ssiX8i+L/KuvdfN1+rHCf/uxPyp8/YsnlO14pomj97em3h9V
PvYI/o676GEFFgmK4z+KfDrqyOAdly68etdsd3/x+HVC8E/okws6gX+j/cfJ4F0V5wkLiA7GCtfF
o8Hj8GMVp8D0Z0sA3cFDR4XCoNZ0OtB5JKeQaOQTvseqfwzwwl8VIgq7Y0+hfx+WRp/tkxiq+bqu
sWOsSIqOGGp3euV3zHxUieyYqb8Z3ZN2LvZLOjlpcZixZlBeN0EiiUGWk+9fRpVbH3nsX/4fe+ex
JLmRdtlXmRcADcKhthEIHalFZdYGVhJaOeBwAE//HyTJ/rs4M6T1vjdt1cWKzBAI+CfuPbeEoZjw
o55Hvp9PQ9EsD70MnyEp5lvw4KBoGq+MyWmxmMLhmFxuFPILokYwED/2HtnjAwztt7BgBgkVILMf
61oX515iGW2qACFbywO1h5VLuP50W6EPiyzDsh7jxTZ2VW+EP3tbNiYhww7rx7Ei8z0hFYuB3FS0
X5zRGsAB9iSHiJ4Ms/WNKpYuiKSffuXzh7Fi9DxaWyOTEKKugwP1eths80qdFoI0t76jeGDvaoCY
NqMJSNVVWIWfxhwOBoTqwHzzq2G58dqR+B07XI4VLLwjkiNsz4bit1sB2ro6J8K7z4ZwqzPgeExl
QgLQoHFiLdQ9DY7MA2pgu02Md6Uc9wlkSVVtPOVYVxn0oXnQrlW+zkXpB9GYKOtNIkhE7DCZ/LSy
Sqe7ALXKzyXVaBadLj4X6ZR+N7hZ3raMMA4fz69fnxVXtoT/wP+e7BKBxKbGo7r1PQh5e1Oq+qBQ
EmxJgFmoH3mTe8IZdvUyEtXgD5nNsWUp8k3VUBT66mHTS49xaRXLkSGTdPapixzkgMaFciPH6oLK
sSnOi2hOoxSckoRkcKsEbPHWGmYAyb6dA5NAU0E/iQr/LQza4pyrvo/47RlZ2b2bQWR03Se8tOWr
NJzyKW3l/Na1aX8Naid8zpeRHGzHll5EIeqcgRUml7gDOZrPLWRn4CUXWlZ8MV6OShckXkbLwovM
F8aN7mL39YEVl9hgpMRw7IWrPSlv4ZdByjgEog9ZwdrOT+05mnB2WZGiaDnLlEbIv7NiH+bmkCLO
avhZyHOIR2w8hKG4oMn2JuNENn6+G6AvPsZVON9kiwYFzxESLYMZk8cJM4aYNB0cIGmQ31mmzmtJ
9X+ogolAigI7YknaeVYFh8Iy+ye4Lm/uUBJv5JqfIHzPZL1gA8C1qxZj2eEJvkE9irSzJ8V5nwUL
AA4fugD8DXLD40DYQNQCebcsZXPfe0v10BuOtwdTX927mbDOCjMR0tYu2VW+J46L7w07dvLLORXd
mkKHA32rS9d5wbtOk1jNxOHE0uOLCnt2I3qc48CFMi4qKHv7ehinnd0MgnI2zpet0r1x6Fqnv1HM
7u/YIRQkNQICwsNrg8wbIfqbPjQXWrcyzlH+hZQIYZeRqzKZ/tuIn+kmtqzk2yzzHEJFc5LkVkVL
GxZR7Tme3iB8S2F8EGFab00e82XpiI2LjFxO9TFpqu6JMIw2R1cF8lylo5PBsqyXF3LLyOTKO2TL
NAnnxWybV8NzAeV37FB3Dlx+sgKSlnTFel4sYmDLQUQ2SKmdo2qXKAVuFNZGgXWKRs+bL2RlNg/p
tMAO4/U7JxEvU35qq8bviblJ5BlFW0r/6zGoLchbHDYVlQ2vH4H4dkn9hn183cotioL02fMx4dNl
42y2ZZVfRnREM4j2DEhvbnsZJXnbb9ncT4RxJMThzdWXhkXjTmZQ3NHh+bfNrMCjFCU3f2UTzxnq
KXf4FZDMCHFf5L0MoAb42KqpD7mZwwzkrtR7Kn7/uLN0xRAjsqmKc9nwDbUx1gM9Xr9FLaY40ny5
R0nkW5FHzIe5Ge0GshGaCVjMjVcfpoTbMwNgW/B10PYj3Ed+EV7tCRoVTMdtuYYvalPji8USENa3
TIFn5KqEj5Peugw7eMbLjSST9HfPw3/LpX8sl7zVkvQ34oRGDun/ib4UzfDrftT5eOCf+1HvN3el
w7HjdHDE2NZf9qMCdItpM8f7dSy6ulDxM6BrwMRBSYMP5X9dqPgYTaQLGJo+AOr/ScUELu+Ximkd
4QkHX6btw3THcPvXQSJFftsjj7KvC9vdZDlkfTIPzIVsc1MRGGIMggzUyi/pNgI37zZAB5d3Evw8
piaZdezH1rjGPHdUUEaFy6Fr6JGX/qZJ6iPQWnUOOu1Hogy9S6NqcsBrGCZNndCYZ8EKFKm8p5FF
w0seQHwGQsQ8wGq7hhwzQAwesI8NP8/a2/jAoG2NMRHVHTsLnjeecpeY6izFZ1GRYbTiptIufiDg
6W7qG/SkBGxBh7GOXc9ph3Oi2Pqld7YIsIhVEUZp0n1XjBcjlXN/qEaZbyXGo5tYJpDRBzOaRhMx
AjeQruyNXYwKdz+by3JggYRJIbEPKwLsE7SsfNe367FVil05yTtZzGJnJMWAOH9w9qVfodZ2UU46
lcfvryAy8E6JaKiDkNQolT36SdrgybCWY1vY1ELNvFIc2vEI9ONOznCKu75YyPIlgkmBHd0Is3Vw
0rtOlGR4PjRLGGTnZX8uMv8mtUJGwU71SLozsaEw5sNKHVuxzmlKG1klozgO4cSM7Ng8GFlOf5fO
r+4wctuE67EDqDBEA7CGqJxVspWu4dGWqq9VzxBympgC1lZ2gfg4b1Eb7prF3xsZ57sLwT2CYW9s
Mtf3Nx0hsGEcngeGNtugIHA1W2LjdXYyElGB5EBXgDWBy3Ta2wKuM3X4fLI5op6BXrPatoIxgi8L
gXiyXKDqxhz1kymiGjECCs3kMCmCpTu4NjsyxT+3UysuCERPcx1XW9t1ukj1Um+ckjBeB+VZ2MHp
L1mzFXn3TP7gazAtV6LP/U0CjWNv1Jm5s8wlPfhEFC1u/jnvBnHIm1iCLtb1jlEAgYJ2+IPU6jzC
Qe1GqzKbWpLcXi6JQCYPMMsZoSQcQDZOlS3Cx+0YWHgb+zUBb3BPnZ1bn2exWMwB+gsZeF+XWUy7
CdrjLkf3eXTrBPnxQgQeCJlwy3K8i/ykFcd0gTAi0FYTaMvfFZZ8M3oyPAt/Ap/IcndL8Gt3YNAi
do0Tir1Hvb+PnfxFsuy4qc202jvB1wQ05xl0HHlXrWc8l+TlrMHyqYiI+MweiejGk9VTwGAynQ9g
/+Uz2/0gsvyweFyYnkd9v9xQ05Z7EDh6R6Xr7ZeC89ClN9zVE/j5wTZMQPNy2ZmsXXf4l1JY/YUd
pYPDAMrPvZNlA+ZmYjUebTs5DbASL71hqshAAfWiGBLsVUAioC1yElySUEeurrqN6TbYJ93cfCGe
wNwMhuXxze0gHKatT3IJmCMIHvVTYTjzfdwq82wNvXZxnYFf2mqjSHdeG2jKxsoju74uKF76Ys9T
JRiJQTv/0LjWDXmoTeHdGqL4mjHgQG0QlKexY2OrgtGI/IX3s116F0FpiWzDMX9OcRqALGnc8yr5
2OTe8GQG2UnVo3cOgETDeHQfvRh5ooYLuEvDqSNDufQiIQAs2134DUzMY4ZwPrbUfYmDj+Ilsw44
4X5UYpn3pQRuM/jXTPPviR88aA8TRg3fe+8nhkQSDsR8jhk5YRIJNiQafOmaBPdSsDz1jDaPCMeT
TVkg3tKBGraYn2esDA15BjVjaJOUqpvZ9veqsr+EHZDLIKPwGNEqPMV2mmwrP9yp2WAeZpGVKbof
I4Ysos+gcbsyZwBYwkSCU1Ts8xJ3Y7HadohHJAotrIJj6gDpKe3Pntdfc4iAp96dXgPdIwfNvGFb
zo5HUkVWP4fh+KmMJR6D1v/hpRq4SMxaQCfls22piy8GedsGNvZ9Ng8uPsybEtB9bUoCwuMae14a
bKF7/pRSmewcBDT5RTUHIRBfxOz0d50eyusMY+8gJqT1rgP0pmQz0zvp53AOwudZzMemrK3L4jG8
Gu252w9BSTJRwG+sl+W5o3u57+GB5BaH0GTEEzUq87/CSsq9VK67MSv3qWVKGWG6yi5z158SyZYe
ApkBxkkBf085XtKq897LYnrTsSK+bva/N8om5SspSd22B32Y6skgFzAmCQzv891ACrqZ+Ohj8Pry
xPVN2/XxdnDpYSoyP7BE7zSz/qnL6PhZlZys1PikwjZfg7q+OzCTuBcqdQrGBWNOlklkILF35P6b
nYFLsoUyuMvpwGCHQiAEEZw2yDQQifvE184ezg4uK9z3h8TPP+kxc1lGBKAk+guJ4+S6GslPx2j9
M8LxeG/4JWDT1rP2boNK2BKVeQ5atMzQN2t4UU28h7bfRDqYkal8JUG5Hl4EcCkWHUC/upBsXI2d
t4UKg+5Jvw7EP/orvoU8WQTmXH1VcBe7MgRXCqagWL9krOXc3jl2wMhHWoSWNvzFUbp2WC7MM66p
ZOf2OG3QG3UQejJkRxiPHh1BQyff8RvXS32WztgTUZk3AftXJhRlhtUJfZJcpPyv9JDGMhvmfyqv
BbH2f1de3xXlF3zEv5bWvz/oz9Ja/AZvEFYBOmJ2+wQQ/UtxQH1MAe15PrKDDwkv/+mPYeSH8tdz
MG+vWIt/ldWOQyyRS1QQxTsDSXQH/0lZjbb3l7LatUxmoyE0D4tngI3qr2QHyRlKJpnVnTGdoK0R
JecTyZNONQQPLgjk5uQSyIUPB/EVilzpKeMlHdwcpa5n44ObYJ8uNf7RMIuxfaD8eoYaVl7YRmX5
/eDVsAdl5r+75BOfU+47l0HndhQahWSvlWXVmV0Ww/UihCM15vU1bzujea/TtgF3q9rlUM18jTUD
rmRJ7XZfjVqG72M2O8ER2uLqnEAN/zZq0l7vZ9v12bZmKcUS84qdg9yXgAvEXyB5V5C++mDqN7Ip
kn27hhhdByJuhmRvlBWBcAxYsnQivSjDIXJbpnRF/p4tx9Le0i3zctOplz7t9pyL+MgmEKHbroK8
xf69RloN/A7sVWi7EOZA+90GNgB9TS3L+0m0+lwpvaJRQpNSHvEXm5g0tsxvWpe9XnZFmrngpAtW
w6zra248xbZScsHt7KkalxEBBAaO9oHDosQ4vHSCBXbeimVbEEZet1smG3aKTozdcbPk35d4nnsX
2WCVzC5DR5bkrP7FmBzsYorlLXNP42RiRLs3Af1tltBwNprtO179tD6lpDEfEre1qVE8kn6dnrS1
cY3qtkqNIQSqwBewhqytS7Wm/87kCOIO2aMXJTuPsfah6UV1appBHYqPVPDuIyB8LNcb+0TQQMry
eY0Qd7w0uWP0WsPnKqfIQ1sVicGFyu0lzbFfwvhB4in7FNfGAD0gLoPNYoztXZl7L0VTJQ+oIvp7
nY7+Aw3B+J4yd4uIsorPsk2nB66HZj+PTQYUeIrvS7uZgbK1hr3VSkF59u0Y01jm34ZhEb+m2KWO
eEOMO2OK1woGEtB+9KVzjUnrOxj5mrtuQWScX9suIKR+zWTvPKt+gvdYELIVp8m0pQV1pm1WSX/a
NvAKTjWlLblEQ1/tiLAZTho2+UGXRfJKZqJzCRdwdhurdfWzCC2ayaCVCA0VksOflhYwwB0fk9Im
aep6h+sIPymrjXtQ9v5Javc5Z0/c50o4sAYn/2rNLVtZvGdlzWBPjXcqSTCkTFNzFAL295DPfNaq
7OVDWnr1q+yn+kDgbvtV2+kna026x0YenPmkqx0jWLGd+5ZUrrmcHmKvT881Nclzwgz1TTlLVa1z
KPtbDrjhYiw1FOOO/OizLqdwL/L2B+KS+Gi5TLIAKzIoi/38KSwC9WZ6eflphi39ydFDtsJWg+JT
h9sAUCjfMM8Y5MH0oaSFvh72WQsAtIFLyWKhPABwJG8lrN2znno2tbBLYJTyWIO4GQ7MxV0DSpl5
ZPd1nE/sylsw22RkOFzF+LdTgtCw2A9GHwmDLPJGK5JfYsawvC8EHLMa3SaGSUPca9YwYR0BCbRf
hW84d4MhX7JFPuWt4X+fXOCxlJurZtXVCMy3drvQGoKGuVQohK/mQMdPuADW0Sw5haL3b2aiTflq
qP5pgZgYudJsvnkKFSSxys09pd7yFf8ZqeeWgRA1rHSLLywRL0kq3K3XMYCjle7mNUs2uWGco94H
F0kvUMItrlBzuxT06KDLGVBmawo4CYk/So1Boh+7K1ZOvXM9PUXpqMANAjU/OoZvB4hU9Hy1J8xI
ovA0Bmf6I75xIjVvrY4aTwKWJsXWDJqHIu+xgrWDhbVTYb8a+wxrXBlnJpUh+TR4pFCuPjZaYHYu
Eu08kX0dfC10hetOZQpb3odFHoXI/CgMbN7NWLtfWIphafaYRlOUr2CLDwZLYtUxWctByh5eCzSs
Ic7OmXSkWz8JAfcnirgmiEGsbvsMHUcVkDzTzha8A7JUboloYciv3WY7mNO3jjPv0aIrOSVG3G/5
oWzNcra7Ltrzw9CJ6WoM6+YiaNF5NtL92Rjie9Z29tVCUABWsUOjWoaU6FgI+ZJDJASPGdyETlFc
oQZCwc6Xb6mJuK4zV9TJNL00pnxCrcp4wZLplr4fXD+97D5DuAZTYwkfOks2O8BaIBsFe54jHvTb
shiTPR1BTO8jLewoLm0+Yuw93/dvOa33Y2f3epvCyH5OfObZVirbs4YzsJMydssbt0Gs4/b1eNPU
ZnIkZ4/oWq/yhoOAH/vAlVtFtYk1FEqW/N5NdLasEa2SskcErwkwnjPPEJUNqM5t4zIcojNzq/sq
Ntx9aUMPsBB/b83enKK5N7MrIDB/g3e3OQxqUpFQ0/BuS4RfZdDUm9EvPg+99TXv2oJ5tb1cR10l
KJZ7nWK+R7dW900RTVWK8c6Z+p8W6vudsmb1lMPX3FH7y12TEPoggiaIcDfETxTQ/S25F6QEh0xS
5j6TdyhqHGuXLyEERKRcAR7r1DhpdYGbkW7dWn+Vpig/kxCn9uxtiu9VQBQRnnE+1yD4nAblD1lk
/ckByb41/QIli8ufYmhemxkQ2RE1o3kygT1EcLDsvT1kFvnERv4tzAMyqMrUOLCZg7sJgIUg+dI5
Mx7P9u2QdydFQbJTiPKODgSQvT9ReRk05AdCq8dLVjUl36OJCdBgkcNtziyCprYZd47f198Gl+Rt
nvszwihrq+bUO+rRgQrg3ixCt8eafOeNCdRt31jut85sH5QKKB2YzgDKXw7cog2Yz6B1cJhs0pQ2
LCsWKozS9IBTNbd+Kx98sz8QbgTtqQJLDbFyjUt4DFBVnPNmSfa1ZBzGBoY074wMYRjK534pk30s
yhunMozHsJ/0ofRUeBQzOcqLUz2wn7mfWXXs2RHCBWkMKJnlzKJaWRHelvLQ4xWIhgU7gUga2sZU
oRIZnYWbsO/cGcNETH1o+M+DsLPjkiPECV3rRxd7bABnVI5ZReqcnbUuB1mRch446kEz6P6WVXO3
I0Z2RXIbR28a6wfPgDuL0zPdjK4ijCRs1WmqZIhONKHzzZbgXA3zQ5m5nwlxfPloEP67qviHXsrB
4/i3q4rXTCZZnf3SS/3xoD91He5vtsBDSUsEtWtFYv6rlwrojHxf+DClaI9Whcf/9lLhb9gakW3g
5vKAWJosF/5YUzjsPRzPCUzW44FtU4P9J/0U8qVf+ynQZSjE0Y54HPMuEm5e77/LcyHmIqGbE+sY
BHgvmG40wVYCpYK3NHeMxJzdVMef5zpwOdng7b6Yqk22gknbJUsTdes0TPFDOTp714+teCdRkdyn
c9JecFiVxHAyMmZkFpy6eHiOx3gKtrPqvuBbKmQWSd7gFwrW+tUe8Ea11crEGIG+fHfjGlXVCrIQ
0Iy/EEoGFmJakTZOS1m7sT0Rvg5eY/woJn96QWtYTT9CQo38/JyRlnqbNv5OMn8llCa/mHnRokgY
4xq6h2D0T6i6ErdqsEG822ljPBvCbVeiE5jjNsA47iOhIpIhY5ng2850a8mpjDRo0a8e8Pjx0g9j
wNtCtMPRmnRCGwg+i/4Mc5BpM4aM0WC4e6tDcMjc5auolvqSEF7CdH0RlE+ieJN5X+9cKxaRQVMN
HcPRrx9MH4BZVnISrC8OqM5b8uBwohMJAhLJnEbjfejLjAE8h3RqQvglARJmVrcwRX1t+wxWue9N
kGAWuVCiT3mMKS4OE5AfqOoG+67LHJCZhutZz7ILUPG1AqMS4koSpRJIcARmWc/I9NZ3GZlMssHa
bz2Hhcvt84M+hAqe1rJsV7rSgOt0DSeC6dE7DvWaP/TMJx12rtUucEesZUGKp50DrUMfqonbu/zO
b/n4Ywnpa9nGrUf51KkPdEZa8RjXmQuUwzVoUxQugCzcoYpfcxFgsXdXLNQwCsQoZZosVvQBGwgI
PFDbeoBHAlYTl5wMEIlzaQqL+ebKiapWB5ZGaLocaEmdk8Nc4Es7lXj0xRAQM49PbYFOQ6OymSsc
/YjOQSjkYuEFfRRwyKAEOXfFAtXBCFb+iabKTHYgRXl3qzFu3+k/qJSSeKROcWcESFEw+Zy6gY9C
4zYeS3Il+yE2Gcy34wrCaCAVfQB0ONX4/39gVRqki4cyzyHOcPCM/Ug88oqnEsGamTN564uHpQXA
YrEL3kGpJ/7mgy0gkDWfpinlY1k4ouDWKAPoUcuLiJVt3gfM3a8fv9HzV+jouCIPdAlhf9PhF8oQ
VAOn0rKAP+IIQOKR0Pa4HKS0xBeTBj0AvQN5wzPhHMJdgBcGKBJOVZa74oHAYPBLTscgJiMBot/F
KIoAWtgZPz9xyhWytIJyUrrQT2Jt614/nmVQLio5ljMjzC2+CJ4sOxSuMoMh1W0o2SdQx/XMFHpv
Tdcp1tXE06BXWFdTrh+p/YHvAodk9rcDezhqcoCGM0qt/jacM/qnIEygpRgryqxoPrAobP0Ovi65
Q32wuhikWvM+69ry57KAoaadN9ZryrKpieEnBNWhUSOUDd+qJox7bTGREV0MOhpCe6Hv9/SjqYGZ
jaiA3h2uNAd7pwK7UxJYiwRThO11CNS2aV1Ss1zb6MjvtLGLqapOQLLJ3l8Lw/iSk1f5CijCS6PV
xQOwax7AJbCIeB+E6mO8mPZEfxKytNVBtV/QDW7NMXEJ8Bn6bzlRw6iQOHRey7CcngKPMYxvSy5s
W2rJi+ENuOLvN3h1VYEobmncul8ZMqUTuWFNo8RbNuKCCV3/qDH0f+taVO1g+BvAHDg26Ils0HWn
hAiEEzHIvL/zlMavErni1QPajRbHrvSdtlzibcfEJsdscDT7mBgnRyVFe4IjwcilDNIUFzzoxxWt
8kiOh0fZXRDAs/GL1CaqeN2Bajn/EH7lnGM5ZMecxd/30vWX1yCBpLtnCpZfO+llPxwq5GcWBTOS
FwIz57yMt01mvND3yNfUFj1y7mJoaIaCDPwO5g17MsqrNdWav5vqvRlU865G9vJjtQzzDWDUdcGT
w4hgJClBbKoldt7p3HsGg8AftygzrZNaZHFTkaXHLk1TwjOHsWFUxot/dZPulnF89QORZyp2S4AQ
cjOB5zvXwxTcltp4tCqDXS9SB0dui2DsLeBN3M0fFuGkp9GkxRsJE19GZ4z6rmhvtKoRaRkqvq9H
2OiogCmXjVY9WjXpsyA1ku0Q9gt+TZU517aoTfslBhf6StCbfCq1uE/dsXskZICEBeyjj2ib/Kfa
H9INnfEQ3HW4vY6ZX7Y7M0nNt8TW00XEwfOCI+CTwnx4aJghyIOr62aVrpM/fhwloXCFo49gOEGx
tfZ932PO8ao2RXkNWf6KvIexW4zN56FPCeOeiN7ZlTnpJwhxJKIDQqXaHUqmmg1OnOrPcTtVJfpt
5eZ7E1pedWRSi6LbsES5o4dotsFkDs82huX3zA7NnqOQbZjKhcKBa7QneIhc1drJP08c7xfmfup2
sM3PWgbdTdsvM2Euemo9BqTxcEWYhtdchPbTHBLOMoMdeygsb/hJrJv8PAP96r5Mg1mODyw144S8
04UUFThbW9T9b0A+4wcYP3FErjAmuMCaruNgoTDC7DqyBDkrEr7ucLWg/LedZAZ7Wf0oBxD33ZKR
NOHO9kOeDeN7kHlxlAAevYfE495NStOhFjVLLZa0fntLiEZxY8adXUepMo0HouPcyBdK73i7fNxI
3nRu+6r+nKlBbAkZf4lVa54LU74OHIm7NOc6Bcv0brEeznXeX43ZFW9aJ07Fdw6GqBX31i420vTS
JyK5c4KGeHRfHgOlh03h2wCSTPJ7EJC0k7jqdBC8wgDhSgqEImKmqwYOPwNQFpcKeuBrpYNmJfl8
inOBJqD0KsiljYAnNhSRh40rIqOM68BuBRM3L+SkCGG1JijiN7XHEb4PhWNOG9tunYcgEd49sKrh
qZECFIesx4bXkw7bYpnYjg3MDmThbqDkvHhmZ11qhrsMW6aWFPPZhSRQVU9gdwjGyCk/9jaSi2iC
Stjv8GAR6DZ4LhG4fZreVxP60sIx52cTAfNl7p01rZEHjgx6b7gDjYQOM6yJhip8cAaT5JVaQZAd
bNFeICV0j6lbkXE/173eqaZGOJfqBr0jEXBkhHhmJGPvhPKWYVKRzC9mX8YIMCr1mqr0jYS/eMuK
hFF3gsvnZWzDbuP308CJ2ztnr62m42Qm9LNhGuyhZfI5EPWnvU1VmUAJAl95cj8XKRGjXjUUBNbj
RxOZ4nQsUyi4nV+Vhxb32Wsb8sJH5o1Pcd74yEK6ON9xHOpjkGMUo/cvNnlibKe+rh7TGE0ENjuE
DcucEDMnZua4ZjqryyRFs9e2PTl7HjPd+BVzpq3P/eZ73invZ0CW+I7EB3c5piHpLaQcd8dQhvGu
XEsreCZ4GcaZDT7iCZwrqxUuMzoEHPWImlYF6ka3lh3Fc8lYC/YtGg3fvkA0GG+XPmidF8634mao
SycF5oZw8D4fEKz3hds8qmpKvMeSrcGydQ2CztEzUhYAtftaWLaZ7EPmQHyBTGrBwrOKO4BMT4jN
pyuuin4H4jactnkfxA89ZcCajtJy5wWcgCB7ZC2wOLhUYhG+J8pqHpdYM96tknTfwXm4kgTt3nZ1
yjo37DqDSClXnZ2mHC6T1aH5Jajg3nKH/jnV1bnT3aUNlinqQhuvO5ucb+RSkh4/dPJsjW4MazZ4
pVDTe7+XEdN+8ZCPc4k7aIRSuSfClAgjVmDa2mfhwrhEC0lWCdv3Jt9Utrc8Ksdsv05FBfyJWx5R
TG1dMbSv4VzVTrxcCyWN6ts8Tj2pR/NyZ6SLzHZJm7nqazC0z62a68InYkuJ2D5UBje3Uzx5hy51
/MfGKj+1Tjmll7rs/Pjq1OaXQYftzYS/Hh4A18Kp0BnBfEs+4/8r8tR/JMIceXFW8Se0RbKo4/um
ZT+zylMhMiKq0Z+WVDQIrGSQ+PeJ3Xb3nH6noeIE1cd/24r+PzzHf7XJ4o51Aydkx0hWm2Bx9mtj
jC5GzXayks2kBGrm0Im6WWo/L7MP21Na/4jHZ0f6iy8XUSL7TNdGNmgKSoW/OI+hn8wEnPXNsWau
cx1SSnd0We6XwhjQO9iN+paWphC3yRgo54SN0onJ1mS8Xd3kbl5y5+OLTaRTDTgWiqF1WxkeaQyS
idLriPofmXZDASiWOqZsq7z+u5mYTkhDD0zoyfYMmKLdBHA2U4oyswWP2bijHp7gS7j9fhksS/fb
2mMH/BnDHPPQOJho7JIYJGjmJCsdkTvGc+U7wJXLuf/OJVP/DMAtPDlMEBnOd9w9th+pGGbFjBlh
/+Qb673TpMGyjPgBUqfqUbfTOByCFSM68w/lnWhayzvA4PWmXW8FzftHL/wBVvv7D32ddvwb5QZ7
su+STgIWdbV/+38NDymokNkWmc3Rndd+2c1yegNlwSk7/f0vWq+e/+sXhZ6gDBCoTf96dUHFYYUD
pu/4gV1lOAH9dKg7Ph++e+JLn61szqQBU7NZOGXf/9PfHpgOuR3Y9tmno+n79dpujdnyMTs3eEBa
+9nTOogy6OvUj6U8NqzIyS4ZfJqA34mVf//Lrb+s8HmTCe/EEh5iKQfS8tfXrnPXiFH+sSi1WprC
USeQeP2iAwqc97TNwvJ48eMKOwbgQo1qylrR+NWJXx4TMVnPH0/ov+PNfxhvcjv1+Gz+/0rsO/mD
9ewvprXfH/LHcNOyvN8AU0H5thkionXmKv/DtGYRAuQyply/SCEf94qv+tO15v1meyhpGcX9y9D2
pwab7HXCaxlHkvnto9EO/5PhJl+jX79lCKsdF82JzWSKmzmK71+v86JXS6FVmJHqQTxCyGDBRBwo
AeffhXErxIPwOu40WMtr5JwxST8IfsfM2xbx2OjpFgEsKyouTUaBQ1YMziOLFvabn1y0ioW59SAU
bNqxLo6k2pr6fgBL+r0yW/wE1GmEaG6llYJItakHkhTXr017d2hCgc8l7fJzldfWTydBtbJhexF8
NdbxywTn5ewXooNtnTDzHKAFENMWHxKyjSInLM27osjor9FeKYV+Q7JAWcoWd9fiCOPFN42vwcTk
oFrZBLiVmCmkY3bKoNNdJ8DxJ58dwmcNVXiH2BnJs6y99FH6QUH+WTPN9xAL4pBgSF3JndPyikFf
LkBNe+hAUWjSFnRIYJIxo89MtPc1A2v30qPmzG9d2umoB7p6l7Gw0pCTJ9ShJdjo7eCnabohrCJk
6GEO2fzku8NQR3wS81s8s+0wWEkrxghx8oS4Pg43qG6RlMw8/RM9UXpZ9DS9YXBiA+mJyTwltTPu
Quh8mG6snGREf0CZgfDRaT/NkuV5knQ5I2B/rM5GX5sN6WJEzqHpW4K7oNC+QrYnuCTyJQMS5k8p
ZJHc7SmpvNKf3wekQZjvJVfW1iY6e4rCMp2izFRA803ukoSupj99iSyYIIri2GdC7WmjvMhdzUPk
n/sP3UKG+6ZOiySyiRd4KDwk9XODfNKsOuvBcEO9q8fKO8fCRwQqpet91yBUI5T26hYR1IL4/veM
g2QOCTzoaqO9kmZIDIL5eyYCXmRNQkLICCdAD5hXSPvIYwOnJIp1ELfUGXkOpvM/7J3JdtxGunVf
5X8BeCHQBfAPgexJJhuRFKUJFkWJ6Hsg0Dz93aDsKpnWlW7Ny5NyyaaTmQkEvuacfZholMhw6F79
oeho3MKM1scnLdt1SVAQlmltCsR+5u3QRXxXi1DyQ1GXybiRhC3Uj3kLFhptKNkU81tMRfsWWYFw
fXUXGVEHzouTHUx4Tc5s0ci5DkhyoEzM3bnQLhVIqW4tG9hwa25yqdY0DScsx2fje85GR+TGTCE6
H6e3PA7ktWWLWtvR4wOzHKM6UEXlwu8Fu/ZgfIv40NtC7sooSW4w/KMhiBuFFasCKcWdHboSKHA9
J2Da0xUxUIOPVZcLhLlmY2gWbIKYb3NTqzVcVX+jkqZIMoC+vdFKW3Z08mpaCtRVHWDTNpMD9gba
d644S8PQJ9Ee5JpMzhqSWbVTb7hUdGwAT4uVomok8FR7RMlQGvTubpkY2t56g/aivcFZuzdQKw6Q
2T73ldmht26gX++iYa6eJgIhLN9dCbALy2fEtmHdlnv+kHE2jMu+P3ASzRjHvak6/plEgHHQ2TNw
AYsugVodzapuX0nye3ibm5uJ3UFozgxVH8YsFljZwpn0i1oj1brr9KuFDNJbqxy5H2ll0mKbRpxm
9qCXhPc26X6ZTPeUMv3OiOfTKOImsU5Eza5cNrwSACk37La5iGA1k18rKgjSzFUMhlm3GqAtEChD
nG8cLzUuGPV5W9MFlrvVkpoq14p5ugNASza6mRt8z5kVpV/aRqbPOB61Bxj96hOre9Vu28qyuNes
SeGyW8xtIRDfHDGYWAGwQnp5ElKj9oJ/gWmQ0MhgZ+Dq1DMpJe5SxCcCeG0QmcRr2DWK/Dm3ECIj
cAgMFPpgqp02IhNW4RTRmnZd6IC2Aw0ACJpqpSrrgSxPiHT3ApT2oxqXjxaXMMSgbgWSe4zcDg7h
GreOnbCg6MOZmUAMtIVkXR1va29sgWaEUVBN43RXhp11zgtjICyllYW4YkZbXS09Oum921TmU9NP
T9E0KWj2TsLGQyRoygKl9L7zByJKh6tiJWwvs+juirRKkQ3x/IpuxaTCFs28lc/LfChM2UvwfYhX
ovDUsCVzz2xUxO6/9dT/RXprUmbQtP3v9dTjt7YgePzHgurPn/lrWyz+sABre46pCwPa1RqS+GdB
JU1EuRYVE92oows0tv8uqOw/+AMwYEya2eeyyP3Xttgy/qA2w7XPOpmwKNuS/0lB9a47MsBvCao2
fkNehATP9Z//gHJyBYVBUrk2u2L0ZkUcg4mMGtP/4TP5SeP9vjVyHWHyHikbTYhmpv6u8Q4H1bBA
jcLDkELUZxrjcadxEn5ebb03hQM+O19IJd/gzvxdY7R+X3/ry9YXR2Hn6miMISus6/8f32Ls5Dn4
JMxjkeWxWpJtN27UJHhdW8/uUrRZz5FX1JQmZWJumCAn3yatR+LIAtPckPeFzhGEPhN7Nw/MRmtO
wxpf3bkpSSgsIyiD5rbedlEEmKCT4V3B3nXz6w/wp29CWrwBhLk2F9K7T1BnuYJ+d/EOzTIZ28mq
ll2hsRRM5Dg/NKaOhFRkLHO0Akc6JTHtuje4G7tCdRv0JObx8CNLpqKa8HXFuswjaACZbJYfKd5I
x1EjbT7T5d3MSZb6Gnnx+1+/h/fDkPV7cCWbZjoIJOXvK/fOMmECyNGD3gyvvtUXdiaqnfeySl9/
/UrvegTr7ZVoh9FnrCqM94JyNtQdTkZeSWHbO8zYSva94zantjebW93GMfbr13t3E729HmMGPO9c
4mj11yvwh5vIEB1bbg0tlYqS9pYTpfPZfP4uBfAnn9+anYc11iVk27TedT5ey3HBask9tMaY7F0+
tdr0kkPWufe/fjtrj/f+jrFRqKx6FM6FfxwKaSQMb+QaPBgLtJ9FdnCKPK6ZeV6DiAqe2Gj8HOg9
VZ/dzYqIzjp3kEunIryL8VZfFLbd3LaAzND5KcBftVgVmQqp7iGCXHRiZjnvE67NBxUhZIcxyN6S
3KIRzbkV8SKYE0HxuIisOsPpPo7Okhx+/SaR17x/l+ANBUeDNFb+IEvPv39roRESZLK002FEp8dQ
F6qOXPk61AYsoFfmjgN8B6c8FJ6Vx8PFmx6YXmNzeqP11HB7MLKC8OmB+TQUlx8Fzd7Z9mbrs1yZ
Pzbwn1aMxgfhFQ0DTzbyQYvS5Z64eG8XLyCu+pUhROaYsaHcnfdYAkSqos8cZ9nBWdlD0WDYKP3g
EfF0iQ8F3KetGTnJgYp2Rg0JwYgdqNh3ZuXeI7dMj6lG0lAJ0rb3myh8iXnwBAU4hSOQKahOOTQm
X63EpMKFnaRCJI21MqzAsWij2DgAWeoFmvcMh8JjTx+WrywmCnjt2kZv/3VGL+Az9O+3mHbNvR1a
jMhTB7XkktUOwhc4TzYWNsbJXfERs272CtO5wvele8ChvDZmADdWuulXZTw9SXLdNnIlSkG+zI/p
SpmCtOBcOyt5CkL0in0vkvEaKlvzBYMRAQ3AqmheUiLasm/ayrHS4MEi2UvYSMv2VBQgG3BdN6jU
veOktPIM8ZUFHithEFkrLUvDEwi84XL9PDdVntYBsEqN7hTBsYD8RmLL6FsoLo7gDYtLivT5QXsD
dEHcXc7IUZDSzCvBS+f5AukFqpdReS5rY8t8ZgPU3UDC6spjrw9e0MjOvM+sHZYSroiVFjY0pvmM
IqTasRDXNmY9YSFbO6OHEo9zUGVoF1FWAY1ZSWQjSLI4Nm+NECIgZ5s69nnFtlFjs7tylb+SI0Kc
EJON27nNr5IQbqe2ss9UlNOzrjw0GhDI9Lp+qg0aDT2ySAP0puhDmUZXYeR8jleyWrwy1kIBbS1t
nY8YEmniynIzth2Z6CubrbdDd2ciG7mU7DDxm8Bwq9QCzW2NxhvSRvP7lfUmV+obK8YxEMWb6LOa
LrSVDpch8g/mlRhHguvMLwNFjhGKFUBrhPXS6o3i4lLY4HkMYTWNXAcM3Zggjopg07Vdp12QF1Rd
9iu5roW18ZyOHTmsSSddFjcr5E430vp6eUPfiU5AwZuFdYzLKT+IlZEnK24XR8NmnbG2MTDjbuGs
sMWTMbuLPg6DSU/Ll1ZZEes6MXx1ZDc/maodT6hc1DFTHgZ/PMaXyFjrfdNnbPRCXR0HdDPX2pwh
Es9nWgg8qbITxzLx5EJUfOMUrN+iAr/SMj1YSi93pm7EJLUhxbVyVqfkfoW+Z6IRE8z8L5M1xw6m
dL9CmHEllQMG0cQhr8OrdXas1TDvNcclP6/TM9h5an5VfTtWZ7ILcjJVKAoWNesouYyM0Q9AjQS5
2p44JUKS9AElgBqNLe+4PUkiJkE/0gAasT5fgJTpPi7eaF0b3KjnGd7isMlCJjHIeiv1TaR4Tpla
LXTwafsSyykCV5PIR6CU5WVpS3Gv6dQXeVXHTLZGqhNFyUcDo/vYk1N+O/JtGsbwAFEmsJN3OXvh
pzQ1s02mL+Pme/aeXUNaywRSJpAxuxqV/SNZLfmxoeH9umixjhfV4uxpeZNg9+An5VV4WoDMHObZ
rM9mvIQnlmk8ubBEiADsBERnGr0t6kbeOUar69X1v7EH09g2PfR54P3R9SLrsMNxsPAzhpd3H4mM
Wl2e5OeM2QBGSamet6Q5q3kbTwwzsyy1t6YX29esPEi9gcS5r3sERHrq5IEnh/BErWIzqmARTh3Z
nhRaUF+Y8fxKDaweE9VyrldGc6JtRU1CbWPsBeOkPYYjG11Cpd3NvEC8YXJCeYFMhV97ju3PI65O
1ClO3N/pEtZkmEXDHeOtZsVTiScwrhhOcSFL1VT7LjWWEQiAbl7Yk47PgENBtIMJqqaxdnXcTCTl
IHNReRrvKjOMt1U53Itw9Sn1PfHA2WhvZaLftGHJzC+LI7VvazXHez5+UmFa9PPxZdsVDWOU2e79
fiqxRvRFy1octlJ46YUF+n0kcQAt8ZJZ8XkajalYvi9j/rsA+N0CQDq/1jffxdXXb//v2OXP5dcf
u1bj+w/+u2tlO24AYnE8x/jOW/mraxV/ALhnyQTCAOshVepfSwDjD36CdtVxafV05NH/7lnFH4JF
L7P2N9jdf4Kt0/9ZtkHGZq/K78DvZcp3xXbTRkNbeF510BjHM+SJK2xceB+2kUt2UmLYT2Oh1BX5
E7AVh/opR+WHwVCeWbfmmBmXmMMQUyCq/6KEHaA/cnhHOHXyJt1VzE82CxbSYyskuZKzJnfpDBPO
RcZXAxaihhA36TS2z55ZXDkjXgNt3Id9HW761vbgUhU2agcmSVhOXwd9SM6wAABRyhpgCwmZRLu5
iz/ZBgx9fbmoPP3GER0ohXZ8XgdH3GI4za2ZvIQ+ee3yNNsUjCa3snLP0pz2I3j/oI7KVy8rr0ah
7sLJjmHADTvLyK6Gebmx0pk8WP4tBHI+o/rnue6rTdUsLzbeiVyJF6CRT83cobLkrGqL2PwI5+yQ
tK7jjzrSxapbYz00lzwt8ylT+bPUocoQ7HSnI8RYP4G+oLmEUvma1jTBHerrHaHOuCgLsCnDartX
o7qPzPFutfYGLkiNY5t7L4ynvb2ILRJQ54sMeOpxWUNBtbHjg9H1wLKJ7o0HI5iy6d7BlDXW1lNs
Zqdoyp/bJgVFZZ9lbK7bTKvbWryh0Upeq36+sZjY7maz3zVe3fjAKMDF8Tid+hhDj4GW0aj4oIy4
DX1OzN4HshgjW/H6YFgTdPs6gTGrrZ9lXDzj9hmJACKzpwcvQ2mMjsjiX9Ca5YZy46Y3xj3Nw4Vw
aSY1pV/UstIClcWvJjlAKMCTqyybLgy+nINbsY9JE94hoppHQkZw1vRODm/B1IjW4oUU6olNzGPr
kmTBE1bNx9Yi+C62p/tCtzfTXI4EQLbwbKvkuVRkuubGRFbEcqGMCHFv3CbnrJFPyaR/cRvz2oN9
HDjoRGajPyw28YjNpO6Xxj6g2IVV05qHCDoAyxkmGlmven8YlgsiK+PtSLoDORnCPHmSK4GcaboI
ozD9utMfy0i8eJgkfTRU2LGRo+BFu2/a4d6a8teC9UWgO4ThIcq5N8l49rOkr3FoVQjXHS0OhEhw
tK2fuygdnK7WE3VNunMsG7ygJXHl8HO8TyzOkkvRdJ4S2c64ZbgcNQGDECPgZ1JMvABQ9rzBeKVu
TdJjN/kUhTjisCXOXq8OLCnUqUHpcOwIMFkbAICy8ZxvwRgU1+xa5p0e5+rEwq4LDC03X3rRfZ5V
61wKN6tXUHa1ugRaHLrpht7N3MhsGZ9DWdE6RKSCO/vUaspH9CyPxYQzebNYHSHUBY49FLNnMks/
4wxVQTblwGqcOVjMZFMzJ9ri7IsFpbqDQS+Z2uhEiDQ4SNmcSaS9KSsLLIVmPVYais8O1SuhGYQo
l3P7UpYGeZ5sp7a5A1tKQpGsF8/ZFZiO2ENV4Y3oeeLiwV4lOMZLBd/e75qCXZNirzkZYod+me9t
5hZg+Rf66HbhNhEaeo1yYthPCHl9NPpPUnPOg9GMx1C1r+h0LywnO/26/f7HiAapAIlijsWtD0Fg
TTX6cWSSpI41pEi9DxZbV6hGTb/ukM6J3bCtEM5v5o//GJ3wah4PNKomyKnuez6+ZyGvdWZSwiJu
dXrj7GQgJqO/50D/9fv6x+hkzWAAUcaL6WzQ355eP4yCRiknM4XXdzBonrwV9r0ex6kYGXJ0tJdH
/k7f/fo12bv/fVyzviaTYnbzjIX5379/lpFZohUkdYRJlx2D7FD31cSNrZnWYdQIJl3fb54DxOk4
3X790uY/vEbra3uImKQU8Fffq2uQcozIvdzy0AHRp7Yu3JuZWnQ9Li5YWmQH3Ztexm5SO7oAdUpV
x33rgQ5CHv4SkywRMS4a0D+htLMPnlcwUh3areGOFyPAQEBk8FqwYftNlV4hG90VtrpDCfeo23GB
zBTDD8vsYKoqb2+ji/0U4YwMiMGdfzOB/cklxAgb/JxwGLob76eXRp6QkGxYgNqMbmdV+g1qzBtA
sc1vPlH7Z5+oJYhxwFXFsO/98NIbBZt+d71WPWK8cQTdzNgkt4Qps7tixbbpXMSQkShuEVXeyF4v
boHgJIG1RK+N4lxeSxWYjmuu/HQRaR0t5Tjca55zNlu1j12Oe7tOEHlFMdK+yWANZRvzvkB7t52S
ObkY9La7K7PpcWp57A9GYp3gzxXgcgi8JSf3NUxAipXkSGOvcav9pKWvYfUm3EdS1vHwrs1DPNuH
OC6TgKDUdV07XQBTygNjWG7kzILBYLa4Y+TyubXBf0kMV7/5IH9ywrBcWWM3dDjLSEX+flcsmC0b
SzPLA4LJt3Ji4mSDJIFdZDR/M0z8xwCYu8DWeU4BuZEeer+/v1ZrzCjrrbk8kEJ8R0jAqYBW++s7
7e1O+lFe5vJWHDQ4jM4ZvxrvXX1kHGQ92eQkHXqqhgI8gYYNl5f1pIc6NO/7FlyvYR08zTiPoRdv
AXKewEd87NL0iwuExDeg9jG4S80DSUE8ZD1Op3ourqCgvi5YcLYyRPCQmw5pwQCTcL0v3WWeOFuY
gw9uzx87ncsYcYZkR+766DNdJYPCa+qd0TJAMZmm7IcJz51uJK82LASfWOorNWUEg7BdB5xLgSpG
ql8CQ8oSFQnbzruqNOItpMTvMM6X6f9H36qf7Jysn9yxfBcevgbOYQv55d+/lDV0bKrmojyInEZB
xUUSJKSq+YaW8Z5jPoGEcgton3subAckb9fq/iKKa7b5jy46CozwJdqPkI65d0S1GWL9Cf2vucHJ
iTBSOedwkIDRQvsce0aKA5CTqAZ5upHp/Kgb48vS6X4ikw+TSXXoNbzhVpv2Waw/zhRifh3G9d7M
xz0ZA3eR7QyMMrg+mcOGeKIUsSGalW6KMPf2hr08enWrviOV/tcP6Sc3Cc+M9S/BZs5Yraw/PobH
qIFWOaryMLrlhhJn8uXIr2PBzQ3r6DffCHk3/OfeXcNrOBHHmhAGu5l392RjmbNpWEPJCgOfpMDN
tSGK+BTypPIE3w95mOieZhok8tV6P02pAKP8CvPFAu0SGX1VkvSSYBRDIrRgt14hGeXsfmHCcYmd
+jr3sIcig0/9qaxMxqrdC7n3d1M+XxRyfRhzmUVm9hyOa5UKXTld9CtMipt0qoyAcnWLftzd9Xyl
b+0lQh9zAxHHYGydnVAj8BP1qMguHno/Z3R2nPCGvTVBYTnB54JefiqH8T7paSRdRjEkK9Dq2ct4
3/aR7s+Wx4RP3ePCvGm05GSaVGsCAUpSZvNm/Rut4E9CtV6Q9UC2nYXhbr2Nusk+V3K8d1Ae+LlN
GLnr1ASwN1RLIJGvJpASG4zz3bbV7KcmtbnF+rC59Ozppe37zTjwAeNpvELXWwTeRClu5dZTGqs7
/LMOLGn2DMSWkjJyWgqGc23EDdz3+YmmeF+EPFmwj3Fhcnc4Y3+VC/tzTBjcKRM24A21YbwzB2tj
NKEq34/Mti/YYZ+BGz8ZwC9/8zx2fnJ7U+vgsNIRJeIUWSuxHyotIHhpgxyyOHRyfoHneNfpPPcU
bVZoc1uv9ddbq12tOOyeHSc7K+75MmbFOXYMwVJ+rCnMDckl6dYDceqq1pSbvI+agFVbufWmYT7k
osNFkWQ4dSIr2bIKiV4adn1XdUtMyhLxXMTC74FBzKnypXk2NM6YtJ8flUm5pbdmHYB/GYIpIgMx
d6msIxpDnoexCZ2RZfuq6Rnue8UJCgH1roXtCpsxv1LDcGfZDIOrHI100hJn1Izs1uLxHheJCwFV
W5gMzy9Ot9S7tu7vJN0BjFfnrHiI0GQO9yYO7LWa7+Vfz9f/Tth+M2Eje01wbv3vkpAP1QDsOHhu
qzwpn3+csf35o3/N2Nw/Vh4Ac7fv4g8u8D9HbGAEUCxQUFDA/Ile+4vIBnuA/T9bDALaLEhiXPV/
Cm1Nxm8862xuCehs7Iet/0QXQqbEu7MahIFu60h2yUmh33/fyQyECpRtmlSkpkkxbj0WNEwhWGbs
Y0IUd8gJLJymUereepjPiXmFqnAeHQ5BRegq4QjmILhQE/MjrKb5Bqt0+UF1TvjZs9Be1IsJKESO
i32oWxP/Mylj9gVjfx6eWUnO+Tihqtz02sRyEfuJZ15S58fnTFT0i7llm4Q+Njn55V4SLX47z1R5
GVqvabOAcHvtCphDrKFma5dpnXUdi3S6yeLQCrSKecBWbzTzhEyuxB7n2GW60cyYXQzWGGTq1exc
ASwgJLI3UNsNhWmexsU1j5yaernFXq4+6SivPJICwv4bryLwy1slWMtwKBnmuXWDLUzCFtkSG2Ae
p5DWBUBaX2VYn0bmMEjp5Za1d/Ga8IUf7NBeFRr2GG3FkoRfF+xqxO3izvhYLxpriJDf7KMFBupj
OaJaIewT9unE/mIcACDUnVtd912r5gvCNyN7Y+EKR5gbS7ZDeZGLEGljA0sdeoB7O2X8Xg0PD84p
EYaFj4wULKeVTvIWv3r9WUSuexPmVDI+Z7kuNiFkbFS9+VjtpFvg417kcQJjcJ2JxruxiUKEdkfq
8aHj89upqvEucyeB3RLH42U8AIKZYlUUAGLK6oMQjXur0UfQpcQ8iQiWJ4CPZxLPGHEfVjiQE8hg
Jy1PML0PsrrO2kZpHxYLG68jU4HOD9Jpk2eDxbPZsLvDohU971mYO2zLzZeR59endqiMj7WOjS3w
GH05gR2xNRJaQdooThzHd8fZu51QtQK7tLwPPKOi24lAhoiDH95aYBMzxQCvW5fd6Ao3fayNz+6C
gTjDPnNZ16aMdsOsIwKd0jI5sJLplyMaF5qpJBy0SyPU1BiMhiy2GB3dMgab6qX9MbYzG9TsiLtX
MjIH10Tk1k3tasL0BZOhh1LM1lUMBmmMAsTM4JBczP0L0C3RLuY+YlULs1pL07GefTwnGHxmGxXX
p2bFI2i9B+GPTbMZ8v2wBsYMxoBl3LrSdXcReiZjOIRMsvpT7wD9PeZNMycfjbrz+pPNX3D/uHye
ZBhpH2CEMSLLQlx/EDIAUXQf46Y4h54ZXeZUFN4L1o9UGb5hFpWlnaJCl+VGkoT6YJs6XJ9l5iGI
7HEbsl3c6Q7/tzd1dnhLND4mIK42mhdXV3g9G7jg/V06CBh+RNY6GPgNfPYZ19Cj47CjPnB7a/e4
6sN91cIX9QEfF3Wgu4K1aMrCi7xgKIq90UVf7ZLfAatRQhStGoxhM/fTuoLW02M1MFOdvfKuWmBO
QEQ7pgiGIG1V02lM0mEriWpltIxauqkYuGuW9hVW97aBtBs0IaQJl3XanBjCZ7IuzyD3PvRLR8Re
NO7xfdqPol2zUQaU/Ms8VNejq98JQBqsBGiFtY66gW1nRO4DPDG3dmAWYWnuUru80Mu6+5bO8qwv
RvgJIQre67HJP5QOxW2qqg7GIRG7Vt6pG9y6ODIrRLBjAnvacpZz0rhsTC29D+K4y3ezgAVI+kcX
COYBAfF7Vb3J3OVTFQKIm3N5vdTtFcSFMKgNvJWs4Nt9E2KcSB1Nv4LeNV47HaRD9M5fPE7bPapz
d5uEc7iD+J+CELO7AAdac2AljydAKe2UFom4mPNZ+YOMPleJ0W0iQeeTybnckPqNUb+v2o9j2owH
vYj6B+Y9PRfGqO2jdnodWgecRJzOW1bZ4l7h3vpsZrbG2nyFpTipVaBOo8s4olQZMyjxln1RNkm9
8zw8wX4NYXJfD5l1ckPmDZOmyduhjj3QvDya0oLFbG9bIKWUs8jz3DUEB5MXgVvbbZIeaFQTPnqN
zS1rFyHM9SEmTdFFeFLBpfCXKcmeapkXOzHQTIeJ4e6Krvf21aLqT/UY6h+9NtK2vRpAlY3lcmbH
CbKiGVukuoV7a/IPrggR0NAPRo8yauDkCY9s7QjUxLklp23y8etn4mRPaXTpZYWLc7q0myDvk0EG
GTpKEPsohkF4QICzSbwLlCHMswnEzkcFPSGuR9+PrC5097KW2QkcWr5paxBnDXTUx75muc8VVzab
ZIDpp5vtytqubhn262czzcqN2/NJDzmXgUWcz2R0wbQubQwWuL7qLA2BuUy/mWzRvg1Fyxwuxhgd
wNYbbZ6DDhwExiQmG+CG1GjU0g8VecZ3MbjFr5M7RFtMz+5lExqfNW94TZIyenIMh8S4udSDzrIf
SsvWrrinyCgxs1U4xjm3zE34ELXWngHrZwgkL67R2PulskD8hKBZsUI8zWr2NkhjjI2U7XNTILRR
pn4kxShDiGXU36JQsrVOtWpDYER6UAYrucCAKc+CIhQ3eee026wbM8AVzrmMEDMw4hu2RW9AZTOw
xwDXjtsRtacolvOa/kDgQ/d1SON71hCUUtQXTGPIcDFVfpCCrE+2izD4vPVwzexmLWYaN+jp6iBG
aMQSlGHybGTZvWY47M/GRv8cGzI5VIkrv7WivRuUeCUtE15+AplCk59KoqpBwfXJfsp0efJmnL01
jk9fmoRORvQCizecSEIPOTvreqvAY2zcSJmHdJqLo6nqIwk1K3VdPCTjnF3mXPPQJoBPi7Zj1JD2
cVDr6R6hUn2q+umDtcTdTgBSYrO5Joamy9ee+jPozaH6wNheBQnoNfISCnNmngJvyWYN5OOQL3bT
QMJlq7kvYWQ8CQRpn/TGNq+xMOUgNG2Igz3Xlf1SGIXAzzSwaIuT+qIGAHAxNMY3WYyEJYmvTD2b
GGJtXgcC5/3BrUn16SzgAkmDN0S5TrynYpF3QpujTZyP8CWoHq+NUoaoFapTy5de5e0+gSMZzx0U
BQmhO2WDh/FlAuwuUnE26/RhQsXGVjUesNHjjIZWW+IzjwfyvGgFpXJ4d1AwLB7pl1rTOSTbLI89
AuG12GxEeV3JHpzW6NHlVa/YYyBsY8OONf06HLvrJV8ZRz0ZO/Dc07r4zF4UxHc33Y/dcFOLHrBn
eUW1BrrfWZi09eEUzBjVqQGJlyDMFqAo8ju1sTF+sKqSln1Zpi6IlqIhDBwnkDFLRJeMuZYboy2z
/6bc/J8w3KbJ9P9Xjd/9t7L81nXfvv2t5/v+U3/2fK74wyHM41+a/j8bPk//AwCSiSjaxT+7MuX+
paoADoeeQsfWa7yF/q3G3r86PusPBPWr6dJjloY+8T/q+HAlvOv4XBjcjmC4x/ZBJ3v73URFgrbS
4tEuj5qiwq33igowVUBDxpHEtYI6yxeONMbL3kDHWXSgX0U3kd/JqXpoCith8hLCFqZthRzWWM49
B1S2deiZNlHkEDY8tph6Imd6KibkX5sZ8N6zF5XiaNQ6WcWeTVkfRxaDaPl1KOv+qMwu2ts8IDYE
0jRATLKYtA9gzrPSddo74JUgo6duZ1OVEhaInh1JSPVkgUV+LtEhHQfionZ64uyQ5suNjjoxUGkS
XYs2dA/lnOT3wE4BtfJYAzCGH7V6isXQ7A2lLSeCXddizXCcL7jO6tifCmQiGHqiCB7J3D9kae9e
TgwR74axRcOby1tYkt6VnkIBdQsSQ/O4A1bLU4wEtAG0RcJZG6Z6u28lG7sxsUg2Mefbqq7ksSXw
bOdoJNIunPrXpfROEeJYu5qyGySTHD4hSX9IE9xtjjHPH7LG/tDqJjEEjaUH+mJZl146dcehW7RD
qC20SlmsnZh/10hhG4x0+KpWTkx11TjoHbeNq2EoHdkPwQqztkDV5GWEQmtPcEGxMxrT5r/aLbcI
hLsrmWg8Ugbc5VMxvcx029tuBG8cyqy7XTLO43F2cqAlFSzReoKom6Tyy8DxVZfzZ71IOtKKeOoO
oKP2puGFj8pNql2ahs5XHIzZzHbASK8iG/NrTmRRHExTD3EO2somYaRw4Onc7hqHnmHGbAOKzjZI
PyDpjeg274vbluNrRFO3W9YIFkr1Ahafa2IJZuCXX85p/QDPM33Aqzg/I97TWagttn5FtKC6cLU1
bQGjb+wnHsyimnhgn0QEUq9p+U6h7pTXplAQYkbxEMNx7n0WrA38nCq7napGO8HYUNcGoIcLq0Gl
iaDIwrSV0HHKw6ANybxriSUCXzdYGeDZYRpPlHG7tDTwgC0rlSa2ajcweEiunYcBGmlwqbEXz458
hi06mmaD4BgTEL2xSRsoblQhiT8ZS3GjaWxPbUzN6O+bq9Yxnqs3SkfzRuwApvvRSVp5B4ZwH2qu
0I7dd8hHTsRMBh/FG0vvZbHmBh1VCBpkYd5w0w2GW7ywraXCsKCIlG4/PNiwyW9ad4ipiwhIubfC
jvFpO4htlJfeaaxghPle2BGLXcdOfVdPWpGOQTKr6FBbMmsfDHBV2bTBfYNXlLA9WckTvHm30/A3
Eyl5zUHJ514owiNDJ2V0Am431AmPa8Y+0GstOjeAluRHnTlZ0247exa35eQN4dc0RNFhQzL2OeH8
GDsnm1OKFK5cGyS9B/z+DR+YBZPKGRDpvZd+Ab40awe3VDpJAxUWC5+k9wHx9NDi+1srAetqJAH+
sZhr2B2C5b9f6TM8RxH3uvLLZpxuyl5aXxk29NmeoQFOTLacdMJKSzym6IxZvC1qaV4SRm2Ly3jS
xb2J/btgmpCzr9DHOtlz9vGKCIpXTqPX4Z4kbTiFFZ54ZXUt3dmonJW1GZv9RQYAXyfPTqFIkZOM
tuBxnetJgRWzLeZIOlSr1G9tPmPmBuF8n4+uAcFT61o/q9oGPnfhjehYTOeq9KzmmCUe9/1kh6vd
wepZ1ZpyPwgj3hNh7e6ruM1uSiO/XCKkgX4r7Opyitco97qWu2rsLVBjlitXhyWc6s1QDpg9U8c4
uRKsmFYC6KQ75vzCvbBto8rUdjpS0g8wydKtY3SEPJmjrfmOVpZovIbqzoWxde4dpm12GhoU4KZ3
QeYCGLymBdg7WRFbT9oEf1kGAqMKvFsvzdx84RnVnhmuEkcpV8uqYtyG4rnRP4CWDHfIu90HdL7d
rYVtkodDmROqLLvrqne1Xa7N+kmVeviyGI6NmkFsOol8jaMzPBT8p54yCVyqKzz3kwIVWfl9aNSH
1G6mC7nI5YpNpOtHzYTMcJxTqnmTZg543hnE4o7azkKTpi8p1XMMiSBVprVNqeFv2O2nW9J09x2h
tw8gQvrjTHLiXrQlKWqqAGCFjmQMlg6P8phjQfsf9s6suW0ji8J/xZV3srARy0OmaijJkixLkS0v
iV9YsMSAILGQABeAv36+RoMKANGylXbNoKaC5CEVSk10q/v2Xc45Fx1aKh1ZYbhXoSlQzUgmnJJO
TZCAWxV3hWeNxoZOJjKg7dQtPFn6AwF/PLPmXnBuM4HXyxx4H4Jp1gzTuLd+N80VQklbeB7+1jXW
17qz16fkT9LXozWE3IU+0S/sfGV+HhR8Hz1ug9Mlrelfz0MCjSxZRzcLbbf6tOEcXhPWZ7eCfvgW
uExCI8pk/pZILDxfoeN0g8AZik0gqS6i/fYLmqXh2xIN588T0jM3EwQFGSS38QTo1zreuID909jU
bvICIsNJyMm/Hc2d4hwtkswHLUHLNxhIJiHsO2AuRTy2Yte+jAm7YOcLoN58kX7d5cFqjACdRsOl
VLukv+Vnylo2AQVReETMSvfg0gRDushgyemD39HJ1c52s3R1XcC2uTIHObpF3P6r02JgLlE1mVlU
GvX1xwHyaO4pFHuyhZZTnHloaY/zLbJnJyuwMyekENA8pwse9fJYQHjG2gL0uGjSuXP3phDQzbbr
0xRkhW8U+PKFRZQ1drQ5liDLFh4Yxi25M+cOpocbcOUFcRjMPuR2uQzfVU7rP4Wd7xV2LJIMz/n3
H9f+rOXay1+oXXsUnYcUTCA3aof6y6GeAyh6qNngwdAIqKRToJo1QNMoMeoVkPrg1zuio6VmUugB
Goe+9OgllZwKGNIouqP/DESLorsoJ6HRYgoMQKNQmhJJztLSLa+9hM6+ixOXrHH5OrZ3XGixZV4u
Cvph0DoYfed8ZJEiL0tSC3gwt+UqyS4yekCISJYy9wYxKrJ7xftZWY5uoVjmuFBpVIQTtCbMnbZB
XRTuFVKi7wdOWSQrXPotYPKPs0kBw/aCbmlAHYPdVigqR5PBb15sIeORZnPyDjg+eur+aS6dMtxc
7CiPFdvLwNnAi7+coE8/B5HqrrZ3iApq1t0gwc84W1pw387gDdLujbW0TBRAcDehXNExNlhqNsfE
4MwH9ISjshpbqFjuovBmEsez85Vj7GlBnNiTD0lsIMeAVgP8OoAe6NYOvu4AjHxw51ZGg4l4NsfH
Q82hoGPGnpD+9SydbHxPR0WeIAPPN0T6mjovTeC8dEtmlQL7nsTBmzk5oxGd8BCtgbe722nb1ZXh
7ONEF23yiptZsNgOLmmFtytPF4tBUN4h5LTZa6dasJgLMfvlyHDODSRXNvDBtHS9utC1YKILO7TY
rhbFe0Tzw+x6ibQI0c8YwVJgPv+QKX4s4rcBqT5nET4j0kLw2TIK8ncejQInf0THWBs+BGxTwVao
Y37QMXxE6A5+EqBfk0ghyP+a8SiYJFTka9NgaUJNCUibBgcCxjGAnReQKTqwNSjxcDJgUkAot2i5
YwqIRcMy0BZKJ4O02t1s4ocgj8iafW2sxhEMlqDQtkxP5ws6picrzCheFnyBO7dRqaFftOeH25vQ
O5nFD89/VQXnan0XvHJBL4Gx7I0gm3SwRSVUv2gUWTrKeVGpCZlGdKapN42BzBInf8nnReDec27d
tQb1kwape7QTR2WYvMEUr4L4AUvpOgGMW1rNeM45nW21c6Ctm2no0p0yfrvJEBixrjSbdqtR7s0n
GfYBthy6b+nkQ7lav54b4ehNvp5DEQGvGtI8fLJK8KThH4xdMwOdbWxtyA4oUpkeeqpRvJot7hCE
DLYZJINk66SnvASMv9AuDch/G+NNhqLax7KINlfRZEUFAEpftHuNI0pDryuHNmino4LSj6tTVPwC
KZLW9AOcg7G7NjLahgijaA2c5f5qvvZmg7sdkuNWcmZug4k3oMBNBqOYnDtRRnRe/UX+8SO+40cA
pXsWH3Ia0u41vF+/Sv98xQ7bxF/b3Sbk7x9AIvbQ0zwbC+HaiLEJX+BgQBxniEEBJ6CBBfF07vdH
r8J0MRMWKTyYGpXYAh8dnAt3CCCS7Arge6jvpK5eYkEqgGDj1CH8xxFH5BLMq+hhIWbeNCGlniz0
WVloF4siPYmDP6Ng8FtRUlIFAZLskos41N7k2uTMm2x+1xeD8dzMvwME84QR6b4CLTWooDJnYP6d
tGU6smlS6yL0QEZOAw5+F+pQMagkLMfGii5384EWUTGdXC+XATRIMNxnO+MPawtfnewD2YRrbU8P
5hTYH6H6ktzlSgDTrdF2rEP/GGxJx2jLe4ugIkxpzEUdf7D4MkcUQfxnCZEaZtDHfJ+eh0Aj6H1d
jmg5w02NC0Jzv5W2TUjoaet0Mx5kNFQ41RYbGgsln0ru64zdcAHeewzJa2wZ5lWw2TnjED0pa80E
XFF8dQfXINro/bw287N88RaJ93cT+gGeAS8Ezeqt39neH7o5QILE8fcwpM/iOcr0Nj2cbOckXnlj
9N2QKo6QPYlPss3iPW1Y6dZGG6MF6drtevkFiIZ2Hkab2yB3YCskX/cgFwnWT1ZQ3M5t+oONd0AB
0ZJN7uPC0s4Xc9TuS213n1jBaWBv8rcUZWC+aZDT7Jwv29PSx/wtiOeBFNv4vzEr9URO/bV/VkkM
vdtMs/L9NN9E6/xwWYtPb9MwWX9I/94PPT/Qqx9yb2AyGBQaWki26qWqN35ujMinbenmYfrrL1ga
9ImEWCRcF/EwYERL+vrjgecOUd7QXag3FczYk/5UY5G+tQzPz1Cu5/M/05rBfbpJ1uLvEIRd/Uvc
oh9Zg84IjTXwhiPm5wBE7UyeiFAnwQxh5H87ef8BN/Vw7zS9VRxJqkA/MvvOEI3Zo0cF59ggoSp3
AAM2d4BrD12LKwo6sVwE6Et84X9/B3RmII/I5cOvvxAvdi/slx4D24LgDDUD1Ug5SfZUcxG4H4cV
3w0adO+mj/+vugcsOOFowuIHyOlzBzen7xkonXk62DE0d8TTw0Wo/zCSOvFon19iCq2h0H4S8s+P
p725CCLg46CMYMvZ1SLIVe/TQYCOqXoSTGdIRgIWh5Aoa07fBboMOwomDhVr8Uiz26Ppg0ninZWM
oaUPAWBTyocOdvgbNxfBwVhW9X3hx/fLCsKkkJZZ4QQ4Q3ri2QQj9VXQcQZ03aNzOHpbQOjlHujb
IsCh5Q5X2gJV7EXpWQOwcWwL4AyA+0fDzZY3b48OgCAt/6Az1LlMW+6AIHVDhKyvexy+5gmA28BF
idYk2afq6d0qIC+ifB/i+ME6tam3yX3OyWougjNCZB3yO9G5/Lx31kAH/UCuUukkGBBchL4oZdn2
9F3cAQrBdEogiSme3u0BMoMiG6o0fdMTLB6Ip2btE3YuRCG1b49GaGJSMhJP//wBE1dFcRUqk89Z
0IRhbZ4BvEHhKQgrafVz+hTmlc+AaQ0t0NfceNLnE1u9tQqaPYSgDvlWYP765RHoliN6yyodAssi
/kcbFQlKaemeHAKLQ+CJ/jjS3PTpOsQbVnYItSHFFaK+0XEj4HoEjqR2hU6tfPq2C5CYN5R3gUZ8
aDskQ0g4iKdzCkhlo2lLKtv5a5X6dhZo9ax4FrgQ8IxB69aTFP520xaQKSF4BD7g1cFD7yIkLOKT
9jIvTZWgX05/IsMSGaGje2E0pFRKLu0QRssbqFd2wXNlGvPvh0qsgkY3nJGDkt6xVfBMcooaSJL6
chTFnX6dCIMgTvVEWPaQaq0oQdfBQCdg9EirUSDHFe3f5YAEi6pZNKnmC4tI3bptCTyhsYi8tUGp
rnp6ZwlMzqjq3UikLDns6NlUTzdU1MgWmPQTAw1xOCP9OgOiC4NqwswacQZEXvAQK3ZWwfaG6HBS
3gXN2c+9QOlX/VYwuRVQDiX/ImfZuRtJTQxFvwu9js17dB3Ay1G+DkTSSKRNR51pO/YQr4m0sqjm
i0eanD7NXurGqgUJJMZpdeKN6myISMM2HSOHrCo4BiGw1ddVoA+L6m2AS0BulMyYU2dFOpchq2AD
tkDqTzoffdoEXAeqiUPLITFoo+ODEpV82puAO4CkmSiw1JEkR6VftwEAVQFOUTsKVNLYAUBZj8fL
VFHYHsQQIpIQTw/9QjBJqqsAApoSio6syOPN3zQIAmuNMdANIM392wX0jFKcP1o+Dv6V85gU6FwL
ZA2ELhA5kzqG6uEu4K+jugpgRxCHhTRf+38M2NwFoqpM5yqRPOnpWRCCT6peMhk0KFhkkChPVk/H
PxR2kXQ1YVQt/N6ne8Ggs47iLhAlVSqGJp27pC3o7gJvSAwlqk19xRbAYn6iyf/SrIkoq+MHIgt1
3CI6xFKkz1zrUHXsXUWJPVqDvxSyJiZkeIINoOpH7wXhKLJPWKe6AC1NUJ9OBBhO5YgRR4jqCZmT
GnPXyR5QXiOPilXsr6dkglxWtQtk1kkNiJYSR+2CQ2GBCxTWhTSb/cObEOo+oZe81C6IbCpOoAHl
TE6zEzphGYmbwaZxYOQPVMvepxPB5SZLX3/fLpiUEk2KSI+l1s4d6VBlIcnmCqnF6umfvwRyXTWA
FKsA2pSsspzkEywuW0HyhmpPoncR1DFtzZeeCJNMkka+hGhMLkPXOopaFOgT4HjyQPRuL2C5LdUT
IaLpqrmh+w2vscqnCbxf7VzLL+yRXYBLUoPklOwCujkeblPtG3Z8RypuSAeDWeutv2ByJJSBKLQg
pjeExZaXJ6KTWPIAqlCNw32s8/AyZOnTXjhCzX6xXWCWZNfYCPVN2bkjKniuQ81FUKJ6llmC3iRo
3aqZJZvMGrHIofzcjqbJKQDbBa/l9RWUVTfWVl0FOI8G/3SuBZC5Nm4ULc3q9OMLAqgfOCmPzJ+T
WRg9VJyfcJofowZ96wcOXJenn9c8F0FlgMf7SOerflBwFeV3/0UJ+lcLvFkxMRofHpgZzV+vJ/j0
q4++1OF/XoTTzKf7Y1lNt6xf88aP4Q39O/K/+rH/lIvy15v8+kvrPRvb/zsD54vOuKJGpzxuFu7T
tpw3UmlsEvWBF36S+/lhpIqRUlEyVEc+8SNan2VJm14qcd7KY6dRmvkPafOtJXhafWRU9O7X4f1m
3Rq8AuerDn46jfydn02bI0u8r/LIP8bqrRiBRwnEj2btud1Nx9QsfGhvb4nUVX3/82maBe2dUsPB
VUe+YMXDsLni6AsKXKnqwJcP/qy1AWvAovK4tBxM0rB9IiUWUHno5IEOfe2/n1Uhy5RHTnedYSuQ
kuqwV09tk2SNKg/MAJv7RXnYBpXZk/wj1aHfpnR7frLMEq+jOva1HyYt61FDQNTHzconLVklsEB9
6Dz372ebfLpet/Y0jQVE0Vp5/PB+FgZ+chip8kNkKVR9aKGomq5bO7sGnqmPnech/y6XLduExKUo
3/2M0dNN1h1a1MSUh06TdceGGEIHQn3km+nXzO94T2DQRAlH9aVvplu/fW/VFAv1gXevLvx4mc/C
9rVe1xt+xvhvplk+LQ+LUO1vmcD+GYNfT4vwvnWN1byDnzH4H2m26Ly3gGopD426//EWN4bM5v6c
Lzj1F92zL4EmqsP/NgvbKy6rMsrDLiI8knZUY8jErvLQ2TTo6hZUqDvVgW8Rrc5pKe93woQa9q86
/PfajSv6w3ff7bX0U77g6UasK/uqy/OsZLjiq3+YFu2oss4lqr7zt2QQFV/30zSLudkOxklY2Trh
o/rCn0Iim872rmvyqkN/9rl36APRPpp1Al958Gm+fnX05SX4Wnn8ML9PkzxseW51qlF57G8r4z27
T45lmh7FQp7mnw4yMMd+rZ1cEz9xH0397F//AQAA//8=</cx:binary>
              </cx:geoCache>
            </cx:geography>
          </cx:layoutPr>
          <cx:valueColors>
            <cx:midColor>
              <a:schemeClr val="accent1"/>
            </cx:midColor>
            <cx:maxColor>
              <a:schemeClr val="accent1">
                <a:lumMod val="50000"/>
              </a:schemeClr>
            </cx:maxColor>
          </cx:valueColors>
          <cx:valueColorPositions count="3"/>
        </cx:series>
      </cx:plotAreaRegion>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Sheet1!$B$2:$B$51</cx:f>
        <cx:lvl ptCount="50" formatCode="General">
          <cx:pt idx="0">1</cx:pt>
          <cx:pt idx="2">3</cx:pt>
          <cx:pt idx="3">1</cx:pt>
          <cx:pt idx="4">2</cx:pt>
          <cx:pt idx="5">3</cx:pt>
          <cx:pt idx="6">3</cx:pt>
          <cx:pt idx="7">1</cx:pt>
          <cx:pt idx="8">3</cx:pt>
          <cx:pt idx="9">2</cx:pt>
          <cx:pt idx="10">2</cx:pt>
          <cx:pt idx="13">2</cx:pt>
          <cx:pt idx="18">2</cx:pt>
          <cx:pt idx="19">3</cx:pt>
          <cx:pt idx="20">3</cx:pt>
          <cx:pt idx="23">3</cx:pt>
          <cx:pt idx="25">3</cx:pt>
          <cx:pt idx="28">2</cx:pt>
          <cx:pt idx="32">2</cx:pt>
          <cx:pt idx="33">3</cx:pt>
          <cx:pt idx="34">3</cx:pt>
          <cx:pt idx="36">1</cx:pt>
          <cx:pt idx="37">1</cx:pt>
          <cx:pt idx="42">2</cx:pt>
          <cx:pt idx="43">2</cx:pt>
          <cx:pt idx="46">2</cx:pt>
          <cx:pt idx="47">3</cx:pt>
        </cx:lvl>
      </cx:numDim>
    </cx:data>
  </cx:chartData>
  <cx:chart>
    <cx:plotArea>
      <cx:plotAreaRegion>
        <cx:series layoutId="regionMap" uniqueId="{9BC8D1EE-4F1C-4FAB-A8EC-19382058F034}">
          <cx:tx>
            <cx:txData>
              <cx:f>Sheet1!$B$1</cx:f>
              <cx:v>Series1</cx:v>
            </cx:txData>
          </cx:tx>
          <cx:spPr>
            <a:solidFill>
              <a:schemeClr val="bg1">
                <a:lumMod val="95000"/>
              </a:schemeClr>
            </a:solidFill>
          </cx:spPr>
          <cx:dataPt idx="22">
            <cx:spPr>
              <a:solidFill>
                <a:srgbClr val="1F497D"/>
              </a:solidFill>
            </cx:spPr>
          </cx:dataPt>
          <cx:dataPt idx="41">
            <cx:spPr>
              <a:solidFill>
                <a:srgbClr val="1F497D"/>
              </a:solidFill>
            </cx:spPr>
          </cx:dataPt>
          <cx:dataPt idx="48">
            <cx:spPr>
              <a:solidFill>
                <a:srgbClr val="1F497D"/>
              </a:solidFill>
            </cx:spPr>
          </cx:dataPt>
          <cx:dataId val="0"/>
          <cx:layoutPr>
            <cx:regionLabelLayout val="none"/>
            <cx:geography viewedRegionType="dataOnly" cultureLanguage="en-US" cultureRegion="US" attribution="Powered by Bing">
              <cx:geoCache provider="{E9337A44-BEBE-4D9F-B70C-5C5E7DAFC167}">
                <cx:binary>7H1pb9vItu1fCfL50V3Fmg9uX+CQkjwkdgY76Zx8IRzH4TzP/PV30ZITm23Hvmi/Bwh46ka7JbLE
XbVqz7u2/utq+NdVcn1ZvRrSJKv/dTX8+TpomuJff/xRXwXX6WV9kIZXVV7nP5qDqzz9I//xI7y6
/uN7ddmHmf+HTSj/4yq4rJrr4fV//xe+zb/O3+ZXl02YZx/a62r8eF23SVP/5tqDl15dfk/DbBXW
TRVeNfTP1/+u4susvqxfv7rOmrAZL8bi+s/X9+56/eqP5Xf97bmvEpDWtN8xlvEDbYwmjApz89Kv
XyV55u8uW8Y+4MxQIYQmNy9x++yzyxTjn0PRDT2X379X13WNKd38vTvyHv248PH1q6u8zZp53Xws
4Z+vP2Vhc/391Xlz2Vxj8mGdu9sb3HyexKfzm1n/cX/l//u/Fh9gHRaf3AFnuWhPXfo7NsllHV/e
rs4/R0byA8o5V8QmW2T4fWSosA9sZbSkfInJk5Q8gshu3BKPN3uJx5uX5hR9wDVXtlFqywn0Ph5G
HzBNKFhpx0nqdi9sOeVpeh5G5XbcApU32PP7ySXfLtMXZBNmHygpuS2J2cLC7sOi5YHmhDGb2Fs2
Mvdh+Xdy+RRBD+Pyc+ACmH+/3U9gqnDKs5cEhh/Yhtm2pny78OCHu5qFUnoA4ISRQt4gB37aarVb
zfIkQY8AczuTJTBf9xIYN8+y66smvGqb2wX658qF0wOhBBWMiQeFmQJXMQ3s7IVueSY1DyNzb/AC
HfdiP9G5TMIfeZWFL8k56sAWXEpDdyINnHGfc8yBpMpWlNMta91ujC3nuM+i6RGI7oxdIvTv/UQo
T/Lq8nt+u0b/nHmYPoDJLATh9oPMQ4k4EFxpJqGL7oo09xmkPALLz5FLUN7tJSir6+Syv6yub9fn
BUAxB4RoJe1b8wt6/i7TKHHApZacUfg782sh2J5D0cPY/Bq5wGa13ktsPgZwql4d18ll9v3l8IHG
kba2jdgtv1k4mgoaiWpNZovg5rXgnedS9TBG90cvcPp4vJc4bSDXwu8vqHdsfSCMENRmC97RCAJo
xbit2U8b+65cewYlD8Pyc+ACkc1+2tBnedUEr1aXcd68ICxcHXAuGdGUbTljgQ4lBKJtNrV31gCu
30XnuVQ9DNH90QuczlZ7yTmH13nlv6jFZh9IDnNZIzxw81r4OpoBQs4UJ7so2kK4PYOgh9H5OXAB
zOF+2moX1/B16vr6Je0CAf8fqBDolpuXfd8uQHyAcQZ7+zZ+gOt3uedZJD0Mzp2hC3guzvaSb45g
s4Xh7fr8c5uNzn4MjDbC5H1QEG8+ELaa7Wt+Axq9fejWw3makIcRuR23gOPoeC/hOP5+GbygW8M5
ApiGKPvWq1xYaJTyAykMU/B77sPxJCEPo7EbtgDjeD91yqfmMrhdlX/OGcwcMJspiKxfweS73sxN
8Exp27YlWOeuvHqKjoeh2I5aIPFpP0Myx0kSZnlY367LP0eDkwMKruBw+bfqfcEZ2iBVoyUTeofW
wgJ7DkUP4/Jr5AKb4/20kI+z7+Hli0aZzQHCZEaZHTIGS3+XUaDeEcWEW2l2gU5+uy22muQZBD2C
zO1MlsDsp2p/m7dh/cLQkAOj4ZxoAWv3LiaGIudMIbz0r8zmXRH2LFoeRuXO0AUub/fTIj7O+5d0
Je0DorgUim/NKrJEhh3MbAKjbHd9oVyeouZhULajFngc7yce53kLF9+9rHIomRdEhrEDQ5jhNgXH
zK8FMpqAZ+A+QvFvVdACmefT9TBGy/ELtM7dvbSQ30CstFfxeCvz/7kpwNTsmDAbseT7Qk0LKBqU
BiBUswVooWieQ8rD0PwauQDlzX/2EpSz6/7VyXVVX78gLLOFxmADCLZjn4WXr+C6KC1QqbUFxyzQ
eR5ND+Nzd+wCobOTvUTo9DLMXjAEwwVCLHOq/zY1s4iOSXNgU5QxQTU9yDpPkvMwLrthC0hO9zMp
89eYoxTQfzlBxm0kMY205SOFf5RA0glUoMEg2KJy++yt4fwMgh6G5efABTB/7ac0O72sxpfNlM3p
5VnHCHNfwyh5oAhFTY3ZsQlMhLtm83MoeRiSXyMXmJyu9lR+1fXlVdDW101T3y7SP9f9YBlUXSCK
r3ZpMLoACClOIlBrpiHg7iPzTHoeg+fe8CVG+2lIn4ZzqP9lE2VzKN9Q1CvvQv0LfAwqag1SmMiU
LfB5Di2PYPNr6BKX/QwEnIZXQehfZrcr9AJsgxJz8IxRemd8/d1yBkMhhDMHcubXwrV5DkWPgXM7
lyU2x/sp18K6nv8tivDl4JkLaG0kYX7GLhdqB8FNVGjaCPrvqp3+Bs+ziHoMoTuDlyCd7y1IeVu9
JEKoLJcKBzD4w87NfEZDKVSb3dbWPIDQUxQ9Ds925BKb/Sw7O82z5kXDz6jNgL4X1CC1/1DYhhJw
D0dJjWQLj/MZpDyCye0clpBc7CW7vEfKvx6T7vJFS2gRD9BGwlyeA9DzC7by3RC0UgeaaT2f5djq
HOikuxbbc6l6GKL7oxc4vd9Pe+3s+lv1sgec5hp01DAzpbb1/2QRszHmAOjNFTU7c07cx+g5FD2M
z6+RC2zO9jM4MEegji7Tog7Clyyp5exAaiGpuT0ksGSi+RABKm4Rd9sy2cKsfjZZj6F0b1ZLqI72
UtydXXeXL1mzORcKCIkoDSzom9fCuKZUwnwTcEl39U/wie4KuqfpeQyc7TyWqHzeU1T6V6fXQ3j1
guU0OFmLbA7DIY2deFtwDyXyAMVPiFrrv2HyHGoew+XX2CU2p3uLzX/yKr7dty/gkCL0yYzN50OB
N68FMjgqAH+HQPLtAm0Le3qWa09R9Dg625FLbP6zl9h8DlFH+6KG25xfQ4yTzMnOB7HRBxJWm+a3
Z28WRsFzKHoYm18jF9h83lOD7aYY/f9CphqlmQxVgD81ziKbo1AMhZIPLeVO7i2559l0PYzTtiD9
17wWaJ25e8lJ74LwBXUP3B+OGlpEQ3dn1RcSDgc64PggXvDIkYGnqHkYme2oBR7v9tNOexcnKK59
0YPq4BvNUB6wK0Qj0Pp3XVIDyQdzgBCFSOjN61bjbRNuz6HoEVx+zmWJzX52dnhXXfv5SwaoUXsD
eYUCzl3pxiICSm2CVChKb9jCUHuakEcA2U1gCcfHvRRd29KhFz/1BPOZzb1NbtlhoWYQ1zmwGUG+
Ry4ia8+l52Fs7o9eIHS+n/nQi+vhRXsGUZw3Y5qDI7Y22lKSwSeFbQ0zbXcaahFce5Kch5HZDVtA
cvFlL5nm83WVIpB7K+JfwKnhKO0UNv5Z6Hq0cpAo8zASrubNa2kxP03Jw3j8nMICkc/7GYj+6xLh
s8xvXlSz4Ogm1IZQeqfTl0LsRrPg6OBtamehYJ5H08Pw3B27QOivf+8lz/x1XTevfrlp2zDWP+cc
1NugfxAwgt9581qAhNJbiTgOAjW/cgl3Q2jPJusRnO7PagnVfgbU/grrqzyrw5e00lDCCQkmGDo9
bV/37WfkqVGXi/Pr5uFD6s8i6RGIfs1mCc/xXnDS1W/b6d1lpHt3/m97CRp4MBB2iJzdhwaZHGTi
GNLXv06z3eWgRXu/x+l5GJ7F8HtT+H/UO/DxvoI/my+uLpvL9U3XxjutBX9/9Wa66CW5GLoL4D8o
+bZrd/z9z9ewm2F3/WwGOX/Hvcj/vWZMy2HXl3Xz52sLTTkUjoRSibI3yeZ2UK9f9ZBX8yWGshFg
TXBKkVNlJJymbA7t/PkadXJEzMfh0W0FROB/Xr+q53MTuDSfCULHL82EUNTGMaCfDTPf58kIt+7n
iuzev8ra9H0eZk2N0RymfrG9b54iHqIYIrnEhi2q4FfbBNevLj9Cj+N2+n+EPcLwycPuCC0t6coO
wmQdTJlxRdN8GWX8TZMucop8atZZOxg3jmTtDMMYn2gaFy5p9IXudHxiJU18OrTJ207z2lGWPLPL
ijkJsTJHRZ1xx5YPjm6zacNZSlalXzAn0KXZFMYKXSNb4ypjfyi8jqxI4GVOxHW8pqUaHJ/imZZP
OjeiGZ5JSrKK4vpLl5iLVoS5Uxa57UoRfZNWQVZJittjOnVu3qnquOiqL1QHhTuJjjnRJKx16qnP
Vk8+Rox+6yo8XoriS5KjTZXfMGfIVegiafeBBrp27AzzkcXQrElVfpE0Mk5TqczpLUwPi2i7Q5qR
VWep46rSx37WNGuvxtJ0xlv7TcqcKYp/2LE1OFJiKXNd1StS4kuTDkvAY/8TpoBlIPo4RenSyqtw
V0dAQ1dwax14du20gZ0fRbwqNnniJytZSlyN+Ydet816HhlxTzuhaSNnsmXm+COWoEhYsxYNnT74
efLBoIJgndR4ZOJP4o3gJcjvmb1uSxDEChmvyOR/imszOJ5q9crk2Y8xK/OjklW2K7wxXvXxaPuO
SfwrL7Eo1sFcIK/ZrFmWFG5NosgN0ggAN1o7Oelst4pMfeFpL35bGum5hZVMm2Ii01GvsXqsxkN7
oY41tS5uNklYjno18rJeFQr7gI7sQ9rp0K2Iueg17Vw7xn9SIj50IYjyo5gfM6syGxq19Sr30+FE
mcZed8W8ixrci6q5s7Cm8arMa3utuiBypScHLBM2VpukhZsKcYb9/GMwMXNw4k47SR9+Y1wB+wnv
Ik8MTketbNU3unZVl2NMilWqaaFXtiqmU1LWxq3q6ssN3qmvM6dLsK2aHvP1A2wZZSpAX5aB00qd
nBDq/wCTY1dL3KsD7E6tsFXymRf8shk/JQHeSh19YxSEgPO00xVxeNZiuVAqeDFOQL4vwSdK9d5J
r9PpNFDgDqPqLyrGF0oFhHWLzaTBjTeLkRVgit7CrUWcfkvz3l57RJUniV2LNfewaZO49k7GzNCP
aR0Vrl30kdNXY+eypig2U2rb6yrOySqtOJaUdKDBD+o3uraGQ1/a9C0rvdAtm8lexwpMOfbsbdhH
mZO1OXZZhotDn8Wn2gajMgJBoLsgWcejn6wJ+IQkXfihC8TZDXuxaJqOCG3t9cATvWpzPTh5G+UO
SQE3D0x84gckOxwIi9cdndkw1rl7g62VYvqWl72VnTeLEGyBrCiNy3qszc0un1Q8bfKiMoe1z+P1
mCZmI1mQrHoL2/lmA8w7HCz+IeRTdshGiDHTgb/5ZKajG5ibtmfgA2yjIbabdRdR77IIhXUkAkx1
svCsrKXWkWcYpJcIv4Uj/qen8Q8/Bn0wxCBXLHBzyhrj2hn1TkjVZm9VSIYzMYhD3UffLD8cHUv1
2VsvtuN1osAR7USsI1+AT/NJ0LejCsxGSWyyLGXZW6s2eHoG8aWiFF1eIRzolDnhwA9NkNQOsQZ8
Ge07l9dMuqohbFVVonZKu66Oe1nrlco6vRrClByRXLC1lfgQij6FcOsBnaVic+i19ocApcSHE83G
w6KBMCl417mixLS9DiT0LQUXqSI/SjUkWKoStpVNthns9Q3TdqHsXMu3LvDdwXtRYUtUgn+wx2g8
lJ6lHdHks9rpsZnKodjUMgR+eUJWQUmyt4Pkw1mr4h+GCyzNCA64WWucZo5XcYqvbClw5ZmM13xo
6pWFzIuTcFE6KrG89zad0pXMy+RQe+WPUuHjtI3WYPrC8UPIE24l4YZW1ZUmllhnFvXdvFSf05zn
69gK3lt9e6byJnJYr/2TMRz8yLGSOqEr2Y5kbcd9TpxssGS7mpLpayyStHNw0orLNc7+1pYzTVX0
zY7yYUWLyAg3JPaF8ONkVeu+iE5Hv25Pwp4AQkY833M8n/J2HZEycoI8bN4HPpee70ia+GpT1UMX
uWPckPUwmqpeTzwoqCvL0jopvPbSavL8e226Kx6SvHV8NsQ/dMmsSUJKTFPtQvz3R01W5RuTxoMp
nMoqmVtEFXg+4p218qGKVjbV3qnp88naJCzr67PYDrQ6zgyv06NmnBrry+jzzg1av0veeoFhjVNV
CZVuOcZleCY6aY9r384862PWwnwIlERM5Kcp9oBlAwtpadfMITYmUcMmNXo73bdrEmPZE8+r9kiF
43hYTcGPMIZyYZm+aKucYVuB63iInf7758JQ//tzOc7L21KT+ZjD/eeakdujaYr2iPY3wg48yML4
e9ZbsTMU8Y/fPw2Rp78/TUkq55YjBGVe95829b7Fwylrj5IRG2S2BEzsWWvfqsl2Xjuze7egW9Px
Ki/GKvSDXbv1n2//+yJP8e9NC/BfH87d2n+9Q6n5ts37b+9C06U5JVMvb5qp+fldIGZH3Wx533vz
Ny/gETt/2zX+kYvPcwK0nnMWP3fe35yAX70Lf3kA2zG3HoA4QIydo/sYV3ADbsz8Ww9AwDlQsOXR
qJQTOXeK3TkAKErC1oV3YBji9+gtj+27cwAQbOEIiQkipUA7ORuFmbcTvIcivJ7d+7sOAErRFlvI
zGUaFB2e0dYRnopcbKE4gk1EJ1MejXIMvjRRkxUrWbC+dYYpzd1BVWmzKcrxfZLbU+8mAYwqooyb
eaTYRF2YweZkE/3ihW0aOFkWSzc0pL8eGmnN2j1ytcdiWJ3N+0xbllO1yVduVWDFNiw2mW/qw5ER
f10NRo4OFjE88mCTnUcNFN4wNNNZEommhykDu1GVtcddL0qrExzBj2ESQLlbKgmcJqhKhxlZvRlK
qEGZssSxBhEd9iDOdlgli2M1hd5xblXNx8z4/KSqw6+RKq0vYZJC/5SZdHg5ZIetsf11MTsoha6L
d9MAIZEO9YdO+9+FFWOSHmZKA/sDeD3eGBMHq1Ewy4lg/R8SP/5RVCzsHWKafJURuE6iCKeNXTbF
ppzw9KCzP0g2ECdUzWmTwxBobRgZVF94XXtKPZM5wZCd9+VE3w5QAk4SZ51j637+T/o2H9O3XBdf
vLSx3Yk2wwnsp68wsI9lmXdOwtiHeIy/lgK2n8rz8yGypv/ECcyjggXBKtZFu2kJjLowzFxswYuB
eWtPRdKJPTmTUDpS4KtNObBDNSnyjsWWtWm6OD/3a5N8zuHMfaYDg000W/6l77GNpDDO4PyUTkDS
H/VUvEejyunI49ZJw8fyMue0uihM0zlB6NnMZUWy7mEGvk96ceTpSTtaNOW7sQuqLzzWF7IO88N8
qMJDWo/+W+nFaj0pQ49MKfW6SvSnZCqs0uGs/+Rzzz/haV4rmCh1+sE2XntlkbLKXFUS9qGxE3aW
hmVAV70dDHBOgnJaJ0F2ziw6rFmVVcHKztnHOmnMptZetmIskK4HznGisAtXQWJ1bpcOpTmsSlbE
x35BKQyEMXciKrTT6E7mZzYd2je+bzXtpq8s8UnxPnzDU0m+ckx8VY8NDL0wssOVwFrmG6orr3LY
MJI3/ViK5jiPiHCEiJrxh5WJyTrUVZ57P0aj+tPErljg+BlM1USFrHKg8N0ijej5jfj6/4J+G+25
F9u6TR7NoRB7Do08LucXIbJfwv5m3E7WS3lgEE9BexBI7xuZfhvtwbHH27IsBG7Q+wD2yk7WI0TE
0Ox4Fx6CDtgJeopTrGirhyNdFEXeBt2q/zeCnt2X8/MTkYU3iMPbCq0ub0JKdwM9CY2qjPaxuNbU
a1qztgsOf9wlRRdOn4Voi/gSYlnUm6wc65GvGnsQweBauUe++VnFM8vN7SFWJyYQY7uKjZWVR71J
k/o0EWlhjU4eD6L4JuImGvKVJWUSMddXitNrNUBkfEyCQSWXWovCu2IpK+WZL8MSYjalYQ1SeAHz
/11ACST/yk9EFRdO3os0fUvVWIJkP03p+MaGhxP9sOoux5g7kD6gDZGnKH4Fw9B3gqCo0aAa2My9
w3Fi6745pWgatoEM9LXX51lUHjUpT/hRwru6UkdT7Tdh705hgYbmCfFC29v8/vGzVr//fBxCQgie
w24FUiDm/vOniOlaEhl+j2jMYgQQcibA9MbYVhltqqH3q2ZVBY3PA8fi1lRk73vORgShKJ9kz04a
GWR17OTQKRU9QyvhEtd+T+R9Axe/poLMNFp1mbm0AOcN1YLGIQgtO6iY9V1aVUfslT8pX5WbRPOG
wdOpGinh5RCvQeD/J7s9jc38XJhRyrYFfodCs+Vzi3bMVW4x/d2Hp15LhMiKpP4ScM/OfKePwjZ8
l3n4UaLGCYIcXd+c3z8ewdi70ODxCiFSxGThSKLxkpqX5U6c1BddaJEhYN9hbSCy4oqeSHEJRrIg
tqdQJWehRXN6yuJybM/jmpApcJAvTbAo/1tKUIouUQWF5k9zw5uFwRaowEuikVTfuezBcpuRyonG
G1H1bc3Xofa4/Fq1WILSqSVOH3zNoesrs+7CnBT9E6jcd0CwG4SN5Ctqe+YTjsicL3YDnCgSjXHm
XXlmykR1mJdF6o1ry0trMx6OuhqwRX4/f7qQZHimIWg4OjMq2i3iJ2MWUJgpEqZorG84zKFS62ho
4AMHTjrkAX72qO0jPnE3TOvRLpzB2AwLIUIStOdpIaPRhQ9fZecmDdIqW5Uir+yPKczY+tvvybzv
gMLWp6it4QRH1/AzEeCWhSxpe09XpJyGb0PVVNgEpI0J8CFDz4TlDBXrrPPCRhQITNP0+fwnLPz2
CXz+tlg4voB+VQzt2zSHL7EkQyOi04y1zL9libAgwyNIr6l3upE0o3jDEOeIL2u/xc9mpZHIIFGr
Iq2oONJWZHWxUyIOeSP5xwCjsnBKujd8iIs8fUKs0CWDoS0TzmjaCH3Yc/5r7g50l8EG1meFySb2
rfZsaaXrqKmLpH1fTk1YZG5fjiWIs1Ta4Vo+lmk+rnQ8jdZ5XxTecW2qJPLddJrI+CYNyqzxnAze
jte4rSBW8lGmxp9SF527B4hE24pGmp2QyST41jj0+rJ8gk0p3MR7EgONQRDDNZKgfAFdP+eU3t0J
YWdmZZd1xVclchEJF965wFb0vNaYyqWTsiDavXErPZOW41p7I04K6mlcGvqGyXKDCOPTPMSXUhzH
KVEjLgxFr/KZdxe7Mx7iOvWCvPhaVOCics3qWPNTmwZsfMPqdsRyGK9Lps9pMIyjQgai6svAhcDv
5Ue/nDzrqEp5NH2urLaWZzqUs4Ew8A5R1MO4FTM8ec0MttDYKdF9LKoonj5PiYz72CFJMiutEKsP
gPLMBPiQISgxfdYpfD7PYSIa8aeeiN/oVSFqVm+kamfs4sEPYWCUN4832rdGOIf5EOErchgPoDy0
stk2aAqRxpdDLbOy2Jiuot05Z8hkva2qGHZ3kqSVnSL26KXDkc+hXP+T6czjnzuCcH+6VtqHndGV
WQ4T5feyYSk1sfoKVapzRhfuP6OLrcG8Eck2UyRfJ5rWle8MNlFF7fR5lCfHrC17CIrfP3EpjdAK
mBOE5WarFLp7+cS6InXQp6z/D5vaeTP2LZ/Fn12rGMpbdqWQX72ITdiEvd02tX96E8yonuDyOaRx
jykYfmrKVtAV6CSFnOPctvguU0wM3qVlZPo55VmKZFuTt8K6zsughDQK4jqj68pTefi+q7UPiVME
IvfXvm7sLnfQPaxPOqex/fJN4ml5PjA4gqNT91R2HxttEeQexDTkb7CJSOBEhHth4XAPARAwe0Cw
D/MugHVx7EVxM3N+h3Nh79AkVhWjw+KKDd3h7xd+Kdc0mpmQucmsffNzJojz3J9xLL0g68tafera
jMCIFVVlw4jtpnnfchhZ/Cig/YBtO8SG4Y/f3Fi2lizmLc1ahL69c2+Q85a2y3BKq6OwsNksIsup
JnRTIpNYh4eTGGNwndens01NR6SEPleKlmCj30/JXkg2DQtIQ21CqgFBlDAuRHXJsnTKo8z+pJuA
gbcaBEtAQGOxdmbdGz7G8aARtHnBMLM4ZOUsUqqihKKxAgozng5i/igvY/woYGIixY/CPpnXoRz7
XJ555YC7woDNUxx9JHU3saUqtil01bEaqaWswHSfmNrCA8DUDMXPNFCwCjLwsPfuo9UMMVVJm4+f
mN/NkqqpSmwtRO7D/KohOrYzZ0TEZvqs7GzWj6mVUwAyyDTxx/WUStr4G8Ostv8EK7XCcvQKaebs
hHUTpEkWWgZbjPdJMUu3FmLzKESWDWKtgUWCB4aNR/AOPhbFUqQ+x1I0jQqsxhVJG4ElAmNHeLdd
n1kUzr+p+DtLe8GjSD2g9hSWttBwO8nfTF3aT1yOsrQuulTlkA5b8xYR/qGLXXiWgZ89JRYW6mh+
JMcZWZtALSEutHS8SJTDai0GdVG3FDukGdGWKDyE7sf68KjguUDeycoHpOITNmLBk87LYLJA6GGV
+mpImvcKaSsv2ngN1xAGYMjuY4XjA9AAqQXGb4YMimoHm1/2GZZySHQGXgEXzXD48TADYUUhxR8z
Rqb7SHKElcJDEcfQTbFsZj/196vNFxFY/CSinJUAhAT6g8MKWno2MAdrVDcM40UQjDLxnKaNGdJY
yPlEZxJZjGpclwHil9oxtm2iAKmUMixPSNKyQTgFrB3rTeWnFj9FXFIxt+zzwb8iYUKOeq/lchWr
LE++8yiZqo9pLlP8KutEk/4d7ygZppWOMiMQxoP9WCNy1QvdnVVl4A05wqgkRVKXVNSssqwy1I2G
pq08Jx90OSEDlXUVH1x/iDswQzdV/Zg4gyUiHm2MTVt+LpNm5L5LBtr27WFh+oB6sN88vzluAgXL
zFVT0k8T3FpsxeJ4iEevdcq6iOSmM8pnK5Faw3TRy9wOP7c88b0V441N3RH+aT460m9qszKh3ceu
LxL/CJU4DdL9pJ/eIJJKyCHtEavdICeiA7Iu4jzln0bR+bH1yeRkGC6GZmDNqVU3mfURGkO130Ul
ZfVpUp2f5Sh+yWlQfzDDlMSHXojoxmbKuU5zx8Q5swNXVVNd6m80jXT2PbCLvBtW2CpjeW3apu+J
Gyd9TaOjxstKgTR2TEQiD73UiuWZocqK48NOFnadBNeBzliDVR4o0xU/nVjeYUtPtKqL4APq+hpJ
1lnGi0Idt8YLg+RtJoa49NdR5zd997YXnh+GGwvZyVB+FE1V5ccy4oGvN9grEnH4opsIzM+k1mFv
HKSPZNmsAq+aovG492srCA975D1l7sam5xCwXRG24ktutVLUx9gcveW5PYPZQs/aAlYX6mFGpgf5
LrGVwp9m+6EVhgmu4QwVx+OmvOblt6ktjd2dRLIqfPuIDpallDtGIm7V4ZBFNE0cgRwj9CIRVojp
+ExAqVwO3oiSRuTPAyP8d2Nf9IV6H3lW1CcbFTPLLo7jdjS6eycjJkLjlMbMMQlVNSKIPyvf86zp
DedJjZWyxhIi+xRSuwzEG4t5lUre0rAMafI+ivpIe+s+giDw13mIjpmVC5E1kzR2VkLsNfGDMSxX
pIgj5DCyBlnh7IuNVCael0aJMZ9aX5elW8H1xsraug2hQVwqg/lLQD9MFqcszWzT86DG7N0ioBmT
myjo5xVjqKTCn7wOGus8S9Us8nnX+Fq5pm9ybIApg71x2JgqxX3FdqpBIyYsXxkpvKBLag9PSwIK
JzOj4QwPLXhgi79oMszrnHETIZZktVYFKKws1gG/Lks4NOWmCkNYWi4KbkZVuqEORGsBQd6W7ecm
ytoww3pZwZQfBu3E6XCqIzWTHALpYjqX2Fl4AsOl8ptnDfMGkxV+J7k7EaOFzxKTzkvTdRS3QsXq
sgcNHYphMcfdfKqKsfIbAm7IK7tiKHJ5HguO1L7Le4MAkFOogGItdrvHm2qDr1SRNU/OQwoaf8oW
u6ZydzauEZOY37FaxKeMhJV1vltqa3v77SJv70OkwI5PlV2kIIBmVtB9i0NZhNVhmLERky7tCT+G
7fg280NyDgfcz40jtkDlU9dgq8Hzbiv/OKNm9IRD46Ab5TuTtjlWqbPTBLfYBWJslYswBwomnJiM
s9Hrp8LGh4nySfnNbFcwL8BBkGvbOQV2CB/NLfJM9vRobPXsnZMttNvtgYRJgvWRPMSItVDJPPkB
KT7sU59W82MCHkh8OOYlUcGnyQp525xgpmxe3u1G+h/2vqw5UlxN+xcRwSK2WyAznU7vLrvLvlHU
dhASAiEhhPj181CuM19Xny+6Z+6no6MdXeVMNi3v+2xs1lucJS5y/5ao0wafg4A1wegyM9tP/eOG
Bpvb8D9jn4wkPwRhOgh+3kBwrurU7iBSeHCdHTGnS97uyIdxeL7dksfT1yhrBwwfk6JixcVrCHay
ewMse//CeNl/kKUt8AMc1j4d5Jbu5z/YrGXuxUIS13ZgEgt8L5uSqE2uhPF5NF+Sj7HScVPO+enX
LS/5onE6a5cIfAl2gBEH56oT2OeXaNqy8AWVGy+WRk3BPHR1aFqKg6ec4TWWzdwrYJs9AANANnhM
zJ7zsd2ns8X+ij8T3ma8OAoUi6u/TkrTr+PVTMZQyrovya7/oAYk0TkqI4vfZ/Nk8ANFY9rfycni
v1464HZp6CJARROw/P5uETMFKOA0x9Ej1o7LazbQFV0A9WBv58aVWMr5cU2mGCtMoVlvi0MvscXK
wxoMtDTntMRWtb6F2cqx3rT9OApx9QtO5nPPND9a1qPf/eaJgfn/SnGG23FKfs6ZaSx63DBDnaDb
a8KK0c0vE/RULruaPy59LVuDW5SodRO4ItE6CMuyLYywys0acoyhiVa1jxrgVfsQ/8BPCyMc7gCE
Xvv1zl0X44fGAMfvTx3Qx6Dq+g24ckliMZQVIAufydtEQZczNJmP9h52Sa3BuPoAWbYo7TU92mHS
ND63dILss9o+oDeKthyo4ZQSAYiSRgKtr5TonYZ67gFMpBcpsn0+zaDvAMK3opixVCYZ9djzjMdK
w4/obPebZ7tkhwpiaFiAxfN+aPFxxJ3iKt8cyjMaXDtqtO7uyoTvICXka1h+ckGTbH4ELyo9PayU
B54dM6fS3jSALmDYq3KAQNk7aSENmCpshiUe/haQDVeVDXLfNmRK9+GmYx1h8H3cST6PQKKTLuyS
5dptKZSuj2KzLnjWKKaBKmzQwGXvWG8xvgKnNtwBDmnAPozUEGDxR3u5o1Q9ZEg7FlBCJajes9Kz
KfpK1j7r77JsUp4eSTyaOfiX6yK+0gN2tKRPK9MD/w7qoo9y/QpE0on5U9hOvG1BpvqErU8uR20z
fS+XbpniNyjTAE2ctLCLLGtIdox43YiNyVhZ7A4rmv0oGlFT5nla2shilEtexvWCPwzypYIoDvVn
8+tKPp7lpDgA4hrmbr9f1s/lpu+Xff0rfbuvJqj+98nbGbn/xvATvac83v8sjcIAv+GhoMUPmgCd
kAd07ju30fVUYSq3qBbp3Tb7SB04Juo+K0u5/82vIYuaEitRCV8m/uoDgt+X06Ct9ep1kldRrMPi
wbK8dWPlwgGAPfEbLeOzm4Z9lrfBtsOBBjwRfhCUZfN52kKMbxKCf7gDbrmfuejANL7/OlCqS2xp
E4ZK8PzRsQ0dh8ax4oOy5FF8LFjiA2ickBuF0RD00w5CGp1pQhrZymmkFZsyGzzbLlW4ZkhYOYZS
F7d7GcfIimPkS7+flv054YJRYB+paGr3Sa7inWZsBrfuYzKnWyy6KmVmkPLAeI/ZCAHfzkkAB94X
PQFLMb6XmCjgFxYn0Db+A/D1l4YeWA7WB4zgGIsbdFJ/hZXZDA4BeHX8zMYxw1nnbbtiNrgRy+wU
kH0G9QuAF1Yt3bSf+z90d7/jXfvhkdsNx/r+Wkgc/y84q7brGDiTA6r6WBo5MGCcBfoAzKS/P9Rf
AHTMphBmAhwLkBX+m+1t/Z8YKleIqaAoJf89RkKxjmM9KUrIPbJF99FdZmx/qLbjeMIj0QSP7Nfi
+Pfn8juEkIZI5MG/e4YF6HCM8/j3c6FLEgO+5e0zYv+wjHVptNfjxsCNcNhGlM7/dJ//84CwngE4
gNQvBri4J6D++eIF02HUy5A+QcCDjaKFwnc+515gqP2a2X9/gdEO2/0/qni/QmC34U8LRoyXffwV
yFx7TqD26dFkfawYjm07aO+zxKfpcSWmWI5c0U0/Wpd43kg77Ot5orE0BGYj2I/+4Yx+H+k4I7RS
+1th4BhJEWf1V1rMl2Hgcp9MT/3HpHKo6zDHVwtVz3TsiqXDI2AEqtS4KRNsDigtArafCFfJZLd6
mdDZH1OZjGlYrVhaPISjasKvY37Q6A7a5TiZavfBZ6mPZfbvL+KvjxEPjoRJiJx7QLIRtHF/eYwZ
m+Z4DZY7ZsS+Mm0/CyFl0sE++qCwBC91+p9DXSkIEGRLhniQ+z973srvx8tXVCN4yY69+7XtrS2D
rjYcsbKOFfRh7f8KWktDQP77K3oxMaAMJf+xHCSOAoleOn73sS2hSN6fRi56zIvBTPuG8fcXuK8v
fxqmGBCgn/ZsU+hRyO4p+v0Cnd/WTm+puMqHQIu0zqXMk/dMY8L80xT8z0Ph0eH9nRneFokm869L
naSx9LbN2quPUmRJgY5gHMWTxI+/v6pfUow/XRiwQhyqhEDmJzGP7InfLywMwcvkHTOQ9sYhM4c4
XXc1gkUKrx2hPxvAodejaYGtlpWkG7rFak7bOZIX7NaQ4EDHLRSQn5uYAHsIHyRN23a88qgN0vGO
rp2IVl/TGJTTm5kmiTZI85gM00H2dovnOhzDzMim0CmgtptkjcYkeyg/+DyRoRlJ7ukgo2m9FS1b
Skhm7JJ1ETARDqnGFRqNvJNNH3CFR/GrQMkDfIxV4qOsQIVeYLPIfi5jH62GcCGWbsdkjKUbreFe
BrglDlDQjvCu9HdDbPELKLEym98lpt+LueCjtlEgRzHbQ1VEW1cJM8toqwajy6FrMpX33Fb/hjwm
bJus+lXI/KygwKw53N9tKvZNPJ+WZDqjtxAZRP/FiENCLr5XCiHYiq6t+1Uit/gEPL/n/UuCsrdM
7jI/l0SdeRYGOxhgFg2c1X/0YaXzJpkaJqwE7AoEJgfLUHE2FyOtAzu2LpTVhETSNH4op1Ll7tBO
mNzTp9SXyzZ+At+wM1qoASHNvhtnAxLhU6eANrcNREiQExyZnqKI1zJC0fkvj9bTFNdptrr4PUpX
Pxd3RDqqHoey5CI+8MEEITphLBzrXMO3By79MIwez7Zxa7xpv/sogPbVKM0gAqw98dTdiNLMZqtA
R7sO3XRZaPCiHQvNiYT97L5moRSeNZSg4B4qmQ9Sfx6AvAS2Knb9MMCyjxJ8Ah/eZjeFxLrNjwPr
s9iiiv5ZZwH43utEP8z7pvMxNPqf1eCQ9wItmy6hiFHVosNMRljJ2jHHacRCxJUTwVJ+wiI+Fs9q
KIP+KLu0TSvWtu459V3KG985eurIklx1YbKdpV6XKyAZ41OuMxjeypTd5d3ch8CMF/2JYlBfkTYd
YSwhMfvKteo/t2EH8asNw6GiTJMjml1ASvGQXgoVvo8C03FwKrvJXKeanDCGpxsG+sjzlRz42Nn7
jfewMaAqnw+FDyHnFSaT35iyz3FE1EWToL3IxUBdawBBQ/vSXi2jLRtWuuIxV2wCr6+6752ZaNMz
1VaeDEOT0nK6LrZYHj0dwAIPKiX46sIPNeFDfnT4ynOBfuyrXkd7ij2j36dS9CexRv1W+ZKnR8bD
8VkRYPOQNcP8VQXJ2L64dSu+9NBtopW3En61uDuE8Rxe48W5rKvGIEhuCGC6o54Ngv15Th8BHnbQ
K81J+T0C1YN+JlLR0xJz1h2VH4JDZOT8ZBYCwAFLARSkq71OjPaiSqUrapqXlBWfuyUu/RkKBPvN
xIRHh9GqGW1OJ5mvFoRY/SjmNJdNQAN9LUvIERoSzfxxXRKBPkmOl9TM0VTTgo1fQm7UzYq05ovJ
on2E0nTnUNvFXa8oZ2/DXCxnoN/BdScSFjcFVr/vkXPJACtLEUGJDV3hm1OT+zEFwVrHXbR9MYaP
MRQFCvJB2EwwclmvINCO4NBo1ObEep3ZdmqrMFLdnY9yLMRoqerFJX1yjfSHXl3rddLHWNn4Ag/N
WgHpfU2d/xZaSu9IhOmzGDs3gBbDrmpXueRN6sfkQPJ5uFOM6DevVtRkIejtFpY6AQ2EqPOuhdMn
sAn5AmZ6rJK4HyA7hqsrDuX8uEaDeDTMz6IW89y+TMxPn/WqZFxNq11rGmnIsznOD4xrAcwNE29l
W03Wwj2UsWF9PWwL/8Kl2nYLq3zFezenSqkleixBIpxVrIva6pBek24gX0yRrTcceP8C2oFYHJTO
FbXBhI7UQgVdBGNX9ZEov+gARU1ToD7jVcrN9JC5TByx0GdZXXZbfjVHI3uATgfaDsf0SzwO6rTY
NTpxtWRfdEJfHPrkl22SW3GaFPEVn2T7w+OGnNicW3tAGeifYYFLaaXJBMZWtHMVsmU5Z6VQpwl1
KDTQuSlfymEuvyarSj5xTcevy7ZsPywGeLPABHhLICw4hdgpmmmd5mfUl0GVumG5CbQR71s4Qkfe
RxTKLMDJd8yHBHvZihUp5F0BPCgV2RVeGwb/qBn4SaRWv0DbleD8l/g6CofkyLPEvAGXmx7Kgemr
yPfls5R6u7SGT4c1x5KLNlh2dwMJ52ttiXuAKU5/0kVBviViweIQT365I15i8gDTuo+S2V5Wnbtz
59ZkBG5TDCeaSQLbWQaFJWCP8rwFmt5QLG+PW1ywlwLr9tu0FfMnbPjtFSZbfrtFwQwNU9Yd+5Km
8EL2UVLPsuybYvNDgvGuh+PWBuODAAT/0K6jmmooQ8Kjdnx6U7MlLZrrbbvRJbEXCJUE0AE5fmqT
rZRYsyX067koriJwfnAMb+S+WNoEyLwOvgc0hgbtxqdk6+DAlitq3Sa3gLSLG5EmSw7zIXJD+7nq
S0VvXKDaB6As/V1A/PDaz/oLPtMC6O2iVyNRwXCb87u15JBfpirqrstRxe82oHb3hbjwFlIf+9LF
yzKdGDT3pC5ZlF8IHXVxLEM5lNeSFaoBj0u2agHf3RTlJnO4sudyqWRCh7sxAN9/8cGU415noZs1
vMMLiJ5o1ZE7D2SS98lKgsd8KOEEzFbNxgMrlX7ibbdIOANGzy6yE2PXBHpIIUKkNApO+WLM9uSL
QVt22kuPsIG/YexHgbs2ulZcC/Tkuq+jHJVLnUpLl1ugJdzUiY3aTy7fRl+PYZ/dQK5H4SSIUCJe
ZjTi82vaofvTWEe0mtMMhVM7QFZ0tcxZfp3GazjwT1viabxUfp3C0l7HWOzCc0HACJwmuBZ1wxaT
2ucyaAUct3HblxrWO9r2og5IuT53CVQzVcxI/zj6KNhOLkNXWcO9G4c3ruTrUMcaOP5t3mM5bSCQ
25oRyNY1j2E6yKJcXM+BXw2/732QlVuC2z+Eq2yA00ixq7RUnMr7eSa8mBuf8ayPAbCbEfOhAL1Z
28jH8kAi27Mb2IthFpEDYN56m9dpqBLpQfzklouroSPpeGhBFN6KDjBpw9duvUpaeOYaWOZYDkiM
6+gsWq1AR8LQ7KvYgf3O5ni+C9JyzWvJKQzyOREJoDhgdq+RCvT3pURpkmjl4xNcEVFyaBcWW3jT
s5UFYw1uHlI0V+Use/IBGXMUZrbwXV9jJZ3xC2MYdEgwxiI0FdmBqV5VaTtFa3kQMo9ydlDxOqbp
bRQsmX0BmSvpFZ8K8qVdlvdtY+1Ly9R7W6qUV2gT5LODtuMAe7s+hdg8QiwSmQb9lW+X3sf9HUxA
9gg/S1mrSW2qyiHTVJWUqXzWQ581WsPwZIuOYH1dZvltbul2zMcezFW7Uni0sa/U0Wrc1GzYbMhD
aVjynENApJtuAdaD8YABU0EP575HoxKPahpMcTB53t6YcRif7WTm9mDXdoE3aJBtXgVyLc9y5FMT
D1N/FBNNnwcRRodyZuNF0DS4jcVKLrECaTm2BuR1ibaoiWOKFxDY3J62NY77CklavWzCcpnMQUXw
vkA/6Oaz0o5WpXHhWk+i5TXJzKKqMpIU7gEIIu3ZZLi4gwfI/bxR3X1HvEE/nTj4tUZjUrpq80Lf
YZfH5t9lsMF2HPUFToE+YdfpjhYOu9oOir3yro3egbytR4h2ytMYlvKYq5w/BDzUMOtk7HM4yJee
QwnWonE75jHlbzC9z2OVJuP4Bj+tvrZxAgsZ1Ssv6g7g6DVVMS66DYFwd+tSo9lN7jnakuvFRd03
wZL8XcCD+1lEibuB6RwCBTWN5wSQ8SvA91jsa9qqqgQW3duM0gR1KxbHfRCSb0TszbAf5L5rr7H5
Oi5F0B36rAMRCjB5zM5DOnRjbXS3zuCathFgYe54VCc91pEqCzqe3vbKxF8ZY7Oo4h7nUPE+Z0Ut
8L014C+MCeZVepaZjfNmZhByatRaor2Wapz/UOjaWC1UkoTv2HidrsoA3rKrYBZZMyseXHVTGr/s
uoFjtC3CVp0P1H2arvyrXQqF7QGd53G0FGqokabJDag7fVEeopJKtyhpblZj1Vc44teuNoAZl6pb
+vXbPHvMFUxK9GlWAcX8voC1Wiowcsth4EtyDZAaFmfXrRuKechGf+BVVQs9ypzNF+LRv1UBypG5
6ekEN3YwSWh+w21JX2fT92+5WlZ4+xPTIHdkCu+sy6NnsGtFCVUQargqmx3rTw5F1TVWv8Ed1okx
jlKuROkJFUcw3iXMRUFt6a7E80iaUAetFjgMoEjBIKoJk4wTsRzbJQOVIkXNBYo0fdjb2KWmfupi
1NRIOtg+D8YO4j4eI2cadBVUYElD1sqmah3ZtvenIIz5QO4zm8C8K6KpS770kI0GQ70ExcrpEYSZ
WMNbwcYMJnh02ytRld2YNLbOseGmvmHgr4q+slBzE98Mi6dSXHwBi11YG+RGRHDYLUCHkGsCmXdp
j9qqqfvctoKMbeMwVUCjwI2TDLpa1mnM5mOLWm04W2YDGPkmOMrTA4P+SQ6HdALX9kzDGNzLSUEo
NQ+N9iQI+QO3SuA5kAByKcSQWAsOYIHMHZf/QwZlHuI+Gj74plRsTT+nYJnY8wdYG6idcJj7codG
44iu6oL4qp26h15g50EwD7f8O1x+4ZqdoKveMN+mCBkHb1Y5FsCQWQDoCtDZUu4ybBFYjudXywAo
FDczCsr1LuRl6Elt4aafxGkDu4WnhS2Pj4jYQCzNIpu0n60fLonF5W1VN0JlYZAMYxJJn5MZFs7s
gKAA1iXXobWTH6FD6mbUOOgd2umoVMGxHsNg38Dj397GEHOhdFclVkxfdiiiCnLq5lx6r4DCLkBS
uxqSKts7cmiHlSB4RzkobkpgB8NY3Gwo/YoDDfqMggVbaKlsFZGpJIfcbwk5gfeTr6qw/UsAdc1c
xSMywStiMXcOUJvI7+EgUGVB/c60OIyZKVmzaOhU9vCTCeTjhoCCnyr767JrlweApcsVcODuZgxp
Uos4s7c88l4eVCIh1lpKEMEq6J85IgLy84QSLq+SQXlSrYMTw0nPIVSMa6Ec4k/CRXxH0gsVWFqJ
pFWGfdQ2c7L5J9MFbkWBEPQHVKDoEClXaXrSGZllQ2Wxfg02unpVRa2boqdCdCJtHN4i900jzUVX
hi9oDYYtWNCNaB6xA8oJba4sS8XyvQ3WHXFBRR0P9SZYe4RPa6HBUdqogDgnnsqhpiEZxwPxobmK
zJi/9UtPImS70LgdawCKXYoONffmThZZaJs4TO38GdIHyCYqraCyq6HpmBYUSFEMXRHArbsWnbes
yIQ6/HYF4bZWLoFlNRdZfx20ZoSU3aYwV0BbpySkG7FHhEkxpCUoqWBmJ/gW8GDytQ2qBNq6q0n1
E68tALOvGwQLGBu0fLRBOOI6NwW7rVofPB52Q0palAcObcWPAOIlgIdctTcBlmHzjubSsUdkgOi9
6kri7goVTHatSY4oEiyRiT8lC+FPo0voLWSS7fdWR7jzhdtWyNWoBTKybd1aqS50L8Wa2gen4QC/
U7CxgR3O5YjVNIcbehVp+RQBPsybko/uHAG06BoHbcwfLiHwEabCkKuBICNocjp9nmg7Hud4CD9n
2kRVmUOHyHS/QaFvNl/BcuTv4KmEVTa2BpkrVT9AIF92S7mc20xDnWYGGLOrljrESrkSDnCn0Q3X
ash9fARDBJ4VvvrONO2SLFh6A/gdumpWOeSFSWsQxdMO3twmVtmbNo6QdhKmrcqPEEKoT27NZ6iO
5wFXCTVA/k40K9pKogC/n4K94jVIdx0q1NS+qzJBS8hRkGzBGmzoHMorwCUPmwQCUG2ZUtlBLBDY
NUkou8M2rfhMm0JOB9mIVM2SqH85w4ZDTM1auzn1bzlWi+WyIohDNf20FE8m1bPF4dJ0QkPQAQWS
8Xib9DS+FKwXOWRC1MtKwzx+CQIWf/V9J67XQJkHaPV4DQ1Y/AWuGDuAZ8hLX3ep4brOHel8Y53n
yKPSxUwPlnVFj/VXJ/2FR7FPj3Pm0teAMrXeAblCSBKEHNJXvZLRW1dC8VBJCDHuRihMwkPuUo+m
oIzhaphomMqDjDj7JNJVuxr7Jqo61OcNS/RU7Pctu3eJAwydxCO9K3qZfJ6gsmirxfZviZHjZ43E
kgqxo8AeoaiEUKpdMOR7/dYiwatFbbUGdYDK41Zb2HsMcJf3obXBWXNM6kZ3Ir+f7Txez+kEr4fO
xQ1wgfwqoGHxCsS4yzEM2uyrircEKUOheVq0j88C792Ma74Ubq/WQgnpzACIJzemuDIJG7JmKwMU
TrIr19OQxkv/BLds12iAW43GUCf1lKT2gPIlugx+ZNAGuugzo379XNI5qpSxIayTyKyRRU//BVlx
2JCUzC8Fyv1TRGj0dYQC/TOi0HyKIAPcOEj+P8NzU9yuIPlPapkx6wr7BQLl+UHZ0NOqmMcwwjzY
Hso2EKhoIiJP2A/0gDbDJE2RQ5yCT9+4KdZ/cIAdTbGiUZmQHrdVK4vG16DoyTNnCZE1Aap/VmqI
QIVBaSmS5Ju3QP/1QSjgQforNighlwYcOFxMn9HRjlI9aWJGkt7PnE1Y5Q3eIAZtkp7gf4ZIYPVc
TuAaQDiO98RDSuNPLoZXI26SMVxndg7tHiF2hpDbzy+0W136LR3IKK74WMgZ0Q9Eh/OeK5ESp7F4
CahZwGlBH8HLqMuQADVP0YaysQg9csNEpsP1bP0KFLPK4jU9EjK44j0bEFUwV5MS/dpjHUtZmDao
86BTaAKftS0ELQQaK8iR96Sd4+rhhcakgYydpJCCMjX+CKfA56YBoQmh3sEo5wUDY9m1Amoh1dJd
RI4xOIEGaXm7hdPjkhQzWpguWTOtX8fC0YU3IGIL9H2wDHUrv+N8NHZsjEPYenQIVWLN9NWKbYl8
hW9Rna/dSFCSVZtiWBkQsICuuKyBWO9XQrI2LPsTa9cln/6wQbvFadXRQuDvoIXPs/USzAYN84V7
Q/usXhEqky/Hf6DnfjeIgPyDgbqEVxYkJ2R6ED78Ts4NIXoOvqryW8jhIvnFeseZSEE/6US2UHu6
YhlkHUqi47zKdQ8jUtWDRzH1nAxr/sJ/El1/f16/s8s4rRw8PeyqiEAFeQiu6PfT6lIPa1Lb5d/F
qHaiRX4IP6QoewzEYARd9g9E5e+c/H5E2LhxN3bvMCjfn+mLf9JkADQs5hB+iR/y44jLh6omSQcN
at7kjFiI4JZwDWD56DjIyo9H8X9pDv+Q3YnwnN2W9N9agP/I7fn/Zg7vORC/Pvnv9J4cIZ0QBsAy
F6UxTCr40l/pPQViwVNY0eHR+hn18Kf4HoR0AsvBky/Q0O0imPi/Ux3weh68QhkvdkEKA9gwzJP/
TaoD3iaHMfsnHny30EFUQCAmi+B3+A9jX+vhJRp4y85G5vYyoqJErmOszAU2GdL0ZAYrV/JNPiUg
AL1sAd0ABEODHLkriAACAFjUIjgMcvJnBJIFIK/68rUrZqwiO7gEDKscL+OawomaSfAgq2Dp2dAt
10fLLd3qNCAuq8oihf6PQEzZLCWyIlMFV+VEyfVQgPeutG81dM1F+xINpqTVkmqK1E/+uXTuNTI9
RfYONf5lmxewJ673x24JwgZwpH2ESi66Rup4hw1vMO4woylaEK5HpydYyLobfCRSjQ73nnQMHjuq
uGkYrAlXOpnG2835Ac1vEv6xab1ceBL6T1T55Oi1YQ9xCUSqKoHTI9hyEBASyKxrIGrs4TdNFyTx
OC+fWwZRTwyGowb23TV5OEUX7DcvoxjTCu7E5bYg/lgs/VwDeBhRc44LgPOOzM8C2r8HOkbJIyVJ
iABDaO2iI/IwcMU9Qtea0tKywiJMDjFoIbD9U9/gnEWTGGx4aAhlhX47x+6Z/AHWSl1FHbvJCVDQ
yLL7toDWvIlBmvQN4i3jmqSOVANCPsnNHEBLXZkhm6si29CNyvmqdMP8QuA7QKprt0WHYImhv+M+
QfFohhTPI7U3WxFfzTx8Q1ZN2lhcy0HQ+ZUOPrwunX7xAq106cPhHSSFv46YyivpC9akAqlu0Zw2
8GK3T4YMybBTQD0cAnK66wcmcat7mJQqBR/SfQu89gH+DdoELF/eKLS6j3Bn8EPaggbzm/oxQ13v
q8Fv2YFOXfuwOW6u1xIwEyifOimi9QaOYgpKLKONHQL6COLmM9otBBvNuTizTNP24mbkSj5CgTdO
X3TbmvfQTfZfHQcJl0mVXng7Jc8iI7yBmcPepMZMGVZliVvm4Ia/tXH47lZi7wIVB4fYhT9gXn3P
nRsNVLjDdF44sZDMJuG97/MIaI/2xVvRMvtpg3QBdSTtD9lEewtu31p5FRKYcI80G4cemnbn3lm7
IVUzQkOnDiYA5oIuTkfVhqcM7f4sD8gnWMLHZdzgWYWR9QbYE5xea+Tp46LiB5dGb7BAvCE8stII
jThocF7qqkRYYlmTnE36tIAzQzhVnP2R0uJTS9UPMKEUrB8Yg4MGxXqV9stS3LMeGNNQImOSsyy+
arHmPOEb2ipPDLszU3eBydidwYxKg8G893ZAVVx8a0qztYhRXHULRlO9yS5Q9knPcI/DfXzkgaUP
UNJCVzUJBaooQSLSkq2IoipPniTsLFDmTI8xuDR5ZWkEQXBhPb+IBMmgh86oAdYyhFHemhR5VXky
sjOTNDpManZVlgdBE6ms+INoiYp53i5DmCMiczbsJIoeJFoWB0fE2AJuDL07ohXdaeJefF4hFEa4
4eQuRZcjKXKWlaI+ghzDEFEJzdNHvOdIHBCRi+RGSG/qAtm7NdjS6ZqLBDyLtaBWiUEmL1j8W7ek
DncA2aWfpj5Mz+lc6NsVVeuraxtm+4sNRdvAHQoCvGvHAur8REIreMnQHMTwPjQjdDHndaPbAYJw
denTcLyNegBGVUqCVVfTCNanSW2a5GeRLQVWKj09QkibfCrSgtUZvIINSyOgzl5t0LgH/8XemS1H
rWRr+InUoXm4PFWlGjyUjW0M5kZhbNA8pqRU6unPl8A+Dd7dEH2uO6J3R4BNlZRKrVzDPyQt7KGq
LJ/WIpo27hJIFIAtlCqH+VNV0rnK5ilbNoiBMWLXqlfLOp+rNVVf6TYg2TUHwT7zUpASQd5NhyUR
L7CqSeXRHS03md9Yu9Y2p1NSK8YtbTJc0Uv/xMHi7+VYzcdm7RkMVElLZ22kzeVv6zofX+yG0yZG
z1Zc0SSK9nNq3aeBHx5hN5uXOaT47dCExaEKDGad63AUXQhPgAM2bgLGcfBy5qM9NObJhO+B8meZ
nXzpLjEqE+Yl3V5ENfTsUXSmfTUFVnS5NEEeU/PcJf6qtoFIg4PsIhHSpsq/TrmaWho/oUtJS+yV
FiUkELT+1DPCWNF3K2F+Lc7tYLUIIy222nq8oteAS/Iziq104KuOU3Yto50H7uFCjX2yl1N/udTM
4U0aFq/ojcCXrDsZF1XVXY2Ok27Wyc1Owxp9DqOxPqXe8NpH6RRPpfxc14h9mpay4mniuLGG7ISA
dHqcZOXs6iQ8z1ZyB57EOdMQQEp4mr131PT1fjDEOVXF3QRq/J3MituFdb1IFs/mbazOaVCv+8Uv
kZpbmPibG38W/t5bxbCDFpE2MJkmQE/uot67pVIbObGud3QHU/9iLeA1XSthpm1sc3IOGztfnG4z
mgxBso0rW4RP/SZcTdSro269r3MzMj7CrV3ULseacN3RfbC39AibgLqztKqKriZIf3XsrfS+LNug
2IEhIJURZeXCfbEYzLaeBSqjoELSU/P6i2qhkCOrsvb02G0j26FSun5wumn5UFNMXgRjYV1OTMQO
vTLkyEQIeuLWUiUgNVQoCP0VauTLnI1gTUyapjURMywN/1kVYbEDIlhczAxr0Qq1g/ouXKf8Ajos
MsaOF6MdL/fKRhGwtyfjIEbp3QoV9nsZ9tbeGeDJMSAlvCLwwgKhx7fsMzNNH8GIgXcqagRRuxL5
16h2oIAPqzvvzNWb0ICYLLnhdIOA0rqdczl06CrGoz10WktXTShBc3KZe09wtm1ClYXFVgRTvlnL
KrtQwmrS3RqKeTqZmZouq6w0Tkbf+yR+CRo0NMXc6AaejY/wxrj2+b70+oghb7QyhIbmtSsZTT8J
2E7WbinM4l3I2OWuiApJIulTVLdW5B1Eniz7ITT942plNPr7EvjlxlRDwJBjUOMHmJDRLhGRdQUt
tvY2FQ//4+rk7t4X3gEGxURff6Xjvgkb0DY9Gixb0TrzMaU9PMN4gYDpQG8Ck+EXwDOMoK+2tW+H
Jzd3zQ+gLopt2plJtk0nJyyBS7loJIpyNLf5MI4fCd5r7LBIl20EcyUoGXEjgF/DSJ0S+C1Q7ZZN
BA42luNUKOhGHt3r0Wc649I9v2kYGyGcW2ZTPHrZdedJNERkPV7JKfBOaIR14FXgHrwT1TCVMQjl
6oDK8BCDcHQuQsr2eVc1rnpdQFV9isi539vKDy4Tl+7RNgcpcSVMUrMds8Q0umbS5NATDj6OtSM+
qITujZ967r4y1nRL38I8DbZah60oCv/J6dxZbkXYoQRBI5azxI6u0YRSX2wgA9sRLusz8TRHN9iw
YtW7/kfo2UJty6EOkr1BnzLcjeZqozVRD3tQhM7dBHw19nx6960Kyrh08+gQLfUUg6udL6FCy7MS
qbyjTh/A0sgFOi5gQjC02TPD8KVnANEC88vb0d90VjfEvT2P27pd8o2TjH1s+Jm/txG2f7Ube7lC
MGI9wyHv7juJgtKWeF58bUdLPESNCXzQMqsUAFcRXbQqTS4Q2DIvTBA+EH69/tLsU/+ds45yK82u
Pdl0V2JDI9qtwO1i1QQWub/px56XTNs2GDPwW1Xd7KXfeYcCkN5pMcnFu6iSD+1QOXvDHOIRLNVN
ng4IhxT1fIayY18SJOYdLyAvSzADwJuJfOiE5NvM6DtwA4UfK9dCJ7WcVb9poUWTMbjFZZeTo0BI
6EmgxuolK30P9VLmwHHeT/7XeWzlq18vDG27KlquZ9tenL2ks/rf+v+79OIf6n/LRBf3N+X//1TP
n5//aU6pC//v/+RH3R+6/0AOFwEQHxqCRQ+PFtZfdT8CvDhv4Esd2gBnwPP/n5Sjg9YvyAcsO4ii
PmBd+kGcE9q3w8FsD2E/7HfoJmDy8h/6dryp+vkUzT+xENHRCPi3nazC6mxXOK5xjAzDLTgQ1Hqc
Ilc8/LQmt9/bCD+rA79tLuivQYKYJgbNK1Tv3jTMVguoKWA+4whhxXpAOYERxmSGN7VEhesPrTLd
E/y5kcF3oUaFyB8SXJAHtAnbzwwengUs3dlJjspqoxvTH+ZrOouAP1dzue38mur/9zfnWH+/PTyp
fMsz0XnBn0r7if78lUspvN4KhuSYK8rETdK34xWA1BS4HxA7j2GDjB5N2DT23kTJHKRHRZQ9+GBI
mkPvpdPWm2dXYs/Q0JAv8uEYtYuRAxIezM8NxAugayI6MOuKDnJFyrb2lY1w8tJcMOSo31UlYlkV
esTvrdFvLpCo6vYo5+XnBKXYs5siyLZz0iY7qJ4RRJ4KhEBGUb+z4YF+AeC9PmalOzwGXXptTiqP
ZVA12wnw4HG1nfIaB2g/3GaFM72zxVR/Raa5vVkdWby3zRynADOp9mj1NwyH6nk7tY1E6z9BWWvt
7UM4m7pSUzLmfO821eiIy8Aa2zMjTKixjAOeidDGsfI1PGkw5LGn9k2pLaLEpx1tty8iRLrTX+sF
qOuaTRuzl8zQhtDdm8IenvLSiGS5WzJyBoagSqZSPEWe7SlxlTVdsQ+agFmtTNjnWzNDvJDcpW4+
T0PQPRWoLHwootK+i+h4ZxwDInotkGsuNtCL8WepbdWWMB9y0pQ5ZFIEoSv7XGZViMR+41Y3tARC
8IN0+a8CpEkuFYiFx1DpAjvJBwBPGnhcrKnYuEBubiD63mVLbm6TpVB3GSzaWFjm8IREzrxvKe/o
/viGh3uMX78OdZ0dsiZ7UUPR7VLShMs0CsHjW6uX1bFgcbImqa77ql4/IHVovHOQ1rsyV+iwG7FY
JWit2TR2ZV4k5sZo4X36uXdKEM6hc96I2FF5eWUW6fSaCn/8XFqqqOI1Xf0mNsY8umAJaIEl/ks/
VpQxcjg3lQkcI6heTWehXC7dy8QYaTPgPxMJ5kl90lUHowuZYIARY5AmG8j3rrlFZsTfBN14WRiD
C4pkTKGFmWHxDAMt4ZeDT04yOTsgKgqkrd/fJbKyr/xM3HqLlNYmDAOXrc3bQ+0xc3i6UCus+ctS
B9TjgzFeI6q0fh6RiN3yZL3PHbjsGwaL0M7WcbzrkQDZwnO4g2Kcx5O3fjSmwTnba2bHpETibATr
GsvIl/dNE03b1IrmPb3Pd42sPwRO0trHHGza7G5G8ILqpfFz8hZUrhmz+BOklWqjws5GxRxgAclv
XXoxTAtVblXV++tVSDNyOVWRie7oNiM3NjeJwWDlsRQSWQIITpOQ1HBG2+8mNYviwUU8IB2rDcTo
cJYPgRqzOLJEoPMZsBhbI4FetvF6k67pGDbNQc5wgT4uhotMC5xFG+RWKFHwzytDUbwWIu9dmqcj
nP1SrundXHpa0KXL5/Ts9wBaSTyGRt6mIL9CVMv9XmSXUWLMgMWh63tPdgceGF4bfgvkuyit248F
pHBvD/LJC16DBdATNAQUR5ASR4RyuC9ruEsMIiNRPhleV95Hc50fBlM3Yds68I6zOVaPQaIMzZK2
KXSoEJ0LkkXsLuQ6Ix/vGVl08ChwL6AE9VfWsnhHuzbMgIpPMXWu18h6sLMWwwzR678OEj+5V2qS
Lz7OEOGmwe1pDwbUObUVDJrN5AIfKqfKPXXCbC4YDkbxWE9rs637BKQJILb2sndd0KrBHFh7bKPa
XTXk4JYQHt82wkSiHGYHc+AkiT6BHK63/Wg096tAamnjNcbEMH6W9bvFcbsvLpOkKy4kT/clhHTw
bVG97tCcqLJ4QKLsBOo/uqm83H+ualJqlFtmBM9EUL8zZBmQcaJn0WzRceNnnjHWX0FjV4+OOS63
FT5aKxDwGkX1OoNfIUgj6Lq0JT4h6Lvuvh11/50C/SEL9HDL+ykp+NsQaPuMVDMguhwa5z8Vvb//
qx+JIFOVf1gOAxZT69t6occH/kgELdv9h2t6phYso+eJeNf/JYLawM2CYRhC8kSd+VuO+FciiBC4
wwfSgcInIvgPDdzeqIx+Y7AiVsc0GK8RcidX5zg/TRhHJKK6fpqWM1U0Gr8SnMamdRDk2ZaBnN9x
JKmLYpmbMjbNcnwaW3d+X7qCek1ETf/hp9X7F/mi9eu889vVuMhW60mryfzXf5NR8YJ2ZZRNM+5v
jXVOy7VJNlPQAjddKHmizSzd6SmYO5KkoQ7HfgvlnlIX+Z7AJd0KmtdoHM0bPiMDdlVV1nuKutA6
KN9LvlioBy3f6yN8RP61/4X9hrX6jQGM/hq0cSIdOe4bBrCbA5xF3mI8o4+Vpjsfla/3swumYT8G
iuHOrBaroGtFPFoD2h8bVZrOoQYlYgFYbsfXbBHC2tLr9nYQJfBfGOuMozYYvBLhnLbIbssJ3gPw
O8HcyIweRdZfogjmLfS0Df86H7K5Pvz+Ofz9MTDpNvHLw6bOIj3VN/3TpgiUAbyuq8QZGdzosU1D
y2Y0Z7M1Olz8buUyRPddYlUff/+1b/Jp2M1MIaHwo6lMgUOF9OvXAsVO3U6kzZnen3VG72g6Qy9F
QSrJHn//Tbrw+KlY+PZNkWkzWg+Zvgbhm33W0VhZe5gfZ8iE7jOCd0N1SMZQ2Rv6EbHZI8WzZc6H
GRg0MVn/adO8Jf/r0s+0Peo5qjyiw5uvh26dM9QnUQ/60kM4efKey0pfAyJcIgaeRhfZ5NEfZNVL
qGI0NL+Ab0U/DX8gPKtAqGJEVsA9KeB/vneGziaDCmngdMbc7UwDUszWgyA2HHFzXac/VD5vCx9N
QweYYFuQwm3I4a6Wkvhpf5j+5DW0Roxra0rqZ/plIt1YRjk27sZRaNNeyCwvPyO5BBNw7ZGmAXKS
bwHJBV9Hsq12q7I0YDRZzF/ywQleZ6/LgovfP2IUC94+ZMbtbCKfTiGjbS94UxH6Q5ibA+TI68JF
xSKiZRVl60Gr9UX7kfwNOZWemRjjngnN9ywAVt0cqCy6AyMsdIKrvr7r8CZYsPqS6QdZ1O1JCWA/
ndd372FxhbsEvRUqn4JZEFhegHtJIZqz7AwBzA9EWEo2yZRkJRna2nNWH2H7VHd2kd6msLeWTTUF
/XlM+oeRzMbZ+TP+iFaubGKDO63rxpRhcVVlXvhE79W9yPzQuloB50QULBkYK/Z8fjLCAeieVPTF
LekZu7VYXjoBU25C7AVcYz0GpBX9dELr3n7AxUSiQxgYFi3frEw+R8gzArBveuPTVMPy7DqmR6gZ
dSerj6rXfO583nunLu/zKFmCzQyy6QLjkWmrWAewZnZ0A5tliUFU9XvLWiyMIr0Ao7NZImW3ne0s
iWvhDGD2o5ssgca4Q5RnPHLU2HKLJBfmYWNQfVxqM7u0h6i798BLH6aoMGzkXur1OfTbIRbmgjnk
XIbp3gDy9QzxQ36FoN95OPaN5oSbpj2n+2UsWl4OKWOVzlO4H9ok21F+1seGX6UF7Q4k7jP8zk1B
N9QAtSvJHVtvWTfuWCVbh5SuBk5cxqmL2MU76VjuLhdMPejroaG2d0aJ6dDiBMuVD7y1SpDo6Me6
3sAVgor1miWZba9PQhqLhrZGA6G8fbFVXYzOANKecZ95HssRxjvQ6X49QO4fE1jSOYlcYVftPZNH
58RM3Zm2E88ggS5k4hgJcD9EMzBJOA+poGUfM4dIze1QjVZyk1EQwHstVSDxE1qqaLzyxeiwoyTw
ASHx/POMvW9kRXIz8+r46bYPOypqyylFvW+qfIg2QMIABMcL3Bmy3IhW/UYlKAwhhZCgP5ZF6NLv
ZRVUVKEJWcHea9J63YarR8Rs7BLOaQ0qpIJMq1JxC1Yb5Z42zcOvxjTjSrgzW3uEGh5O4dmj2Zxc
NE4wBl6xbRbRr+ooTKIbVKo0CxBfEvPa7yOABfleVX6tjqYQmCV6NvDUbbB4qjoMSC8aQEFc+4PR
1avFeMUv8eQra9O4gbxjwNUdm+ZDgelmfXIG2qlxmY3+HQ6YDtRPgN7WZSYzQdEfZHY2HnBQ7Zp7
DmPnAtydXe6njiuI2xFQRAxkYGWwXKhOXtdMT5LY4FUZ0A2wpovB8bxqh51ROmkDRB5nHgjykwZn
jvULPY/Ih90zwnwCXZP1J8vMXQYWgLxxJmXSs8vbPNmtU1KC2ZRDF6FSKQt36yAttDJTLFbjkq4L
bfIugd/K8DToYgtp/faU5ZZM4zJyM0Sv+T3aGNTAbJ8UyZVF5npwuuTGpwE0qUIPjffIPmPqmCPl
EM6u4TyoStrT2e8iBfEe1OW1NzUcSSkde/4BcyZWC8lQq3mCp9NkFz0yisteSG/NL1EtHh9c0B7P
3pIA1w+xXnWQT0OFIRb+mnPx6A6gVuEg17wFuBjnSGY+VRT4NmPRYr4HVCg/d0PmwNuRaRKHeIDA
IMT7y9l7VYtoajPM1hlmlOO+E6NnPVgj/JeN9NFl3Y5ITS7xbNdFfhwgmEH0xMnJvsmNIHpszF5v
zqLoxSGoBJ2FRbljuKWfxLPJZMOFtaAbrEtOsOgR6Ce7uyZKDrvQipb2NII4sm8L5jTlnR3iUnha
3EJO1+My6uQzU8utx9xviVtZ89VtuzLzXux6XA9mGeib15cuiU9cF7Dns+s13MXUo6+2ycq2XLdR
OfPqdFVa5u8aFEWh9E1kBSk/I6baY5Pd9JarQOI6XWbyuKnCp+sag1Cxyc2ph8SGupMTq5l5Ik+d
l2nLHRFAoPDoPHls6kdIPdEFOj45ZlmQHdgXcCOfZQNDZbMMtKWccTHFZUqaW1y2Heoy9yGnxUE0
pnVmpNw/uWhj4NDlZrl90YZpNF1iAgCiWg1BD/UO+aBDZ7OsmliqXsqq9G6XSUA66PEQKT9Iv07F
ETJf/RXRQR1D8r7COgsnBCfO0UoQezq10QfDTOp9LbuUvp5LmFODzO6YDIlLGFOFx3B8sFFDqzyX
4yizo8ehMOY0ruyG1wRglxOd3Ka1+i81AVlhNc2WiuFhs0cKD/oPU9t1jjlkZH9pDZONVVdUjTMn
rcMUEjBE8WmIELkwFGn6xRqNg/XKkFwJrIasYIbTjf1vvNSWpupLNGtOHY9Fbg3gxIj7zvN4vagA
qstMZzIMxNGtgdweV6klOGBLivXQVTh4XTf+4l4ZI3SSOOuber5MUafNtqEn6uyBTES8mqiroMMR
5GLelJnQQ1Q5hz2ngOrvK+in+UerXZ1w3gBBK9X7bnSMiA+Dnh5naAOnF0bSyc9ZauJAVgVYJp+w
17PeLcJI1sMAwzOPc0bTMJbssXBul7JavXPtd5pGig2yf+1aGfoYiuxGxBLWK4IxYZNrvltQEzuE
qGJrcZZhN1c0KA4rQzku1V3SYKcSKDLbpAMi9wFgv/VQZAN7jZMuemSv1+K2iRq8Zya7i9BErDPo
t8v0lKrBM2ykuq3qzoNnKncS5R0XIYAqnO96psLw5VJ2dMyYjKdJ4aCWq9wZS3qxQ5c5t3CmK/+E
AjVsqHxZjPS6HIxO7moB+WxDNjaN11VFq3wzoDK5F1mIB59kpndi2sl7rxjO5CAKs+D6W1b6307K
HzoplqmNC/49nJZ5GjL9P3dRvv+Lv7oodoQzmk0lTXmIRp0eWH3vokDiwc8SrGxEPUURDh72Z2M0
8K3Ic0H3cTxLO6j8aKJ42jPNBGLOoUWrAWDuf4Ki1Y6eP5WT+nIohgA8Eae4TyC1v9ZDgC9VXSMd
9SUz1674Slc+ccydlNhuQcIdC1s9FmjMjnuhnAqWiUDj7WVJqg4l5NYDjbXvDAbugD0Q6ChBzyUA
EzZhVWbL+8GsMZsBStP5qw8WHzK2sZ0dsnBctasJLh8U54mzjuK6g96Wmp0h32fjRABAkinF/sSF
QAgNcp1MLzw4IoWeC2qn0IqWlVyMMNk3M6ot+VaJLMGG5acH+a+aOr9Wu9iFoCynW0z85+mK7M3q
tOjAELpX7wuivTPYS3jkUI6gATkMmaIUagzSQlbe1F97f8jVA9YC2uHGpufM/TTkNcv731/St67M
P+t/Lgl8jeUF1Iwe+OroLcEgKOwFXf4hfbVA2JXXnQvr4mJ1dTQ8ZPhpo5JRow4Gwg2tgnACTYn3
LgUDYIHyGfkJ7TwRTJ5RXDAWEWYWr0m6aofmhUcRj+OaMVsb8J8GSraWONWta2nxazUzVq9H30HA
Q/9DVf5rJ8rldNd7MGJ27FmRz7vw6yZMspL8DpvOL6aEgnIPDdxo72owc+vt71dPV/c/LR5fBELJ
haLhcSwz5dbP+6fqX9GtjlZ/SV51/Y2MQlclpYuWsckbzhlbuDdStNp3jq5bhdNEh3jjfMfMAgOL
31/Jrw0jfcuOp1kiqGPpOv+tZJwFuJe6qPBfZxEO/tnrVEF5PlBKB84Fk63V+5ONm96rv947wYSe
LMNzzHP/5rVg501VYtBuvy5WCjz7C4VIkGWnpJvYC+CD9W1Xyp8wavn9rb7pueh7jfBepFFM24go
Z75Z9QIXgRKltvoV9GMWmMdElcHXCnWOHm1kJOrT7maJ1sTE3zUfGgSqvTnDMakQQYdFRV0RORIU
cZI6egcGKIB4nM2NXV2VczqECkCg69bD8fcX/bctSXcpJPA6AVwG9syba8bs3AC9HTgv1dQPeAH0
iv4UPg/hquXl/9PvYuP7+n926HFS6G7QT7sSWXyU6IpSvEBJmkLAloFOFhLbyNkSv/+qv20CD21S
vARR97FM+qNvApoVUTthudS8NGocWFzE6UucnugvY3TQ1n7rwEOmt/sn4xzr7+up3ZaZuqNH69pY
s/16j4mB30ZHbvSZSt6yqRrg4U7wjsMuoyNoORU9EUDbbhk8I5CFGNCuHwYaKlssMOz5IUcfnQoC
I5Z1xJPTKqK90/i2uvRq5f7ZyfwNtwR4iQXF4duDj9AYBx/z6+V6qeyGGrf0z1mIJLePzpUa11uB
5g7PZ1VMROdDJMgOz9go5OwP0UCvY1rrK0WwjEo3VS88y7r46mOIyCfkiatF12eL3uHX7wEYHTyi
i7cgHflRpBHsSI3ULHnosCkET0dbSnIMN44180SAfOsQbQhcHtXOpk8SvqMRNS5Pq9IpBGIOa8Ja
ABTVEg7mmmtVdNvtPXZsnyEtAZjELeovvpys3NqARBTrLRs68j42ecMbN+BtxDVaXRE1UO7heH+E
DtoVTTz5C45o6+gE88M8aGMgUfA3KOkjXsGSZJnf8szsbEHHAjkjmqiKBnSnJR2Z7GsfsdYsCjjp
ChAgQnFCFja/6Vu5VvPL0USu/YM3L9n4boRczWGmetybR+RA3AJ/oSKN+Oq/1MAdqb/NSFXnnx20
UfqnPswh8Sfu3OfXlduEsCstsTSXGVTF6WJCRIa9tCBYw9Jha4y/UjgL7TqEXac+MxEQtgkiXQjM
xEaxpOnQOP9xA7gSf7MADGD8FTvTTLSfhWc2bD+xpDpg/hCbp3TxUaXMg46O2VZoo4y/PqPvemOI
nRxJOYokGwX5ZeNkq8caTE6ufX2WLiMQK4ZauMN+X1W3LCUr54UAYYejlID5LhpAl1jHWBmit3Xs
GAFZm+oSLVrZqaDn9ghderu00cip5dAOZdMUiV/Ud83otcDZCwfAEFBFrwBAvpkRfWTXpGjn88yc
xeQDIRFaSbCnNVKGzoVBC1y99BSCrGG7zAXf7xHvreQ+rNCWBbEcTGElTwnYDS0bvzY6dyuorfiZ
8skWuYki6ny8I3B7aDAYQT+MKw7smSgQD6sDqipu7UTv38HpXf7EPL935osIOj2f0qqWBuZuwieW
PxnpGBCNkdgYuSTF3fOXcir0tbgRHF5/6yMFpF7AJaMFvXNWyJHHGawXl1fUeajztmQ2y/wsNGny
Yz65/GEbOUqzdQs30mvcIxRVfJ0Wqb291jDQe64iBXSPxbjgloNciK+3qE6t54cubPj/3gorXuCg
GIkNpI4rWYYrc95zCvJVBw/dNXkuekc7ZGX4+PChA7NUnoQnyBth1neWMz8EYDVYhawNOqGOM92N
or7WYg18YD8IGpVbEDqT3tVOzhxjx/hxxb1yCSsY57vCfMCtOI/mHRS6QEemrMpoQvsm0BNg7h1T
PrzTXYhm2UojI53Nbr31FEJZ9jYUDDjdOKoBgOBD8M2UzPdw7h42GeCH3tz6CNvlN7gD5Qn0+WLS
T7jJsda0oPMGYjZOuTCrXNGc6eHhbZdKCEOisiQCrjExBM+md8O89Z4bcNvcTAPvOW3vIwANLlpo
oo0gFfh0GWUVE4gJN/HopAVE+LSb2ijaTOTtwK+xzByzY+IwiUrTTVgSZv2XlWEC0uwEW8U9oxFW
riARhmzJsvSqbLPJCs7jAkKNzZOjz8pOHKXCzw0LJr0vTewW2UMJ3csyvWzXduVnoHqngT6eh3vG
o+gbVmlXlzwPiASmYU39Ge6yTcgtmn7iKTXMFzgL8KyXfFYEOY5Fmlh8dq6ZY6Ux700YIfwmJUzP
z8Yh0XGpNGcNHBsLnRFCk00JT527+KzfmBlEh5lV5F2gtybYUHM/OKo98fS1kWBIX8w9hpVYufBs
MSa+2rUQowVfB4yHs151Aac8rPCONy90K33IjuOkzfIW38tbxgpMZYgP0NoM92YB2Y5IICHKc48d
zThuKWyHdkCh2tbZCtrbpXqpw55q5EcdQtTXi4MMt9PiiQluDpx9mhXSMU6aHYReHACBdNcnskli
Fx3L/v67qVvecvireFYy4IqDQhqsUgttjhe7mCBJe8cQWiYr+GNb17nUP1MuFGYbh+pFJ84YBupw
L6D0r4+Wwa50YicYokFCI0C3lPfTAGw/bt0wYdyzwZkr6M52TtjdiQgSu7EJVkvhE9HIarg366V6
+MWAzG+6uWQ2OE/dy99dyOiq5/0nAGz+uv93BmSIKFTAhYxqBF7DoLaDwfJHM7KKYxXVtXG2mH8M
IDd/a0bmBgp0/KYbDDU+gdSY3L8syQo6RYtmfdoqweXr3zuTRZiPmMM+sVfwRd/9yfyxvJYmYqX7
nz3K0gI4EwefPwYXAiBTuPkXTmXMKwIt3BfAu/ydXxleE1YzbhisraDNE8czbr97l0EtGIr2YHaB
6vr47xZmruGK9XFs2NUbb/D/aWRWIUfIcBQZl3RdNuYcdP4u+v+4mhWew/R1Cro22NiO8Ebz8B94
m7UQgu12Z3nYLiGp5NDwTM+wG0Df3/7Ivk0FIdi6k2ndQl+WLdOOfNvVDmTN91J5XefuukQOCCO1
ppmSo0CnwOKP5qDkhcFlQ+eaCJ6DnDsMeHrqYyUikPBy96FOHwcOcF6HDH06QkMN+IdQkhsqsZJ9
wSAFmjQ31snwcu1TbWDpZf3M0QN6s+CUGRsvtdeDCgI+cz95iL6sGwbKunIICmvlapU7ayvcqa9z
/6PXCNytDqgYBmV0wPuHXkPH+IAw6QlBZq9pR519cG2Yrx+lSe7GSIxWMrGsCIGJSNCaElP6HWIu
nhkj+eavzhE7HDxsjw0IcWJKPdUmN0pewnRLy/oOOiDCDeGMlqDJSU2kikYWCI0cfXLiu7VwpQOj
Or57CtagXe9n19NGy6i5LHyYNmYkzAhYa1y/wDOMiFK6gXZNtgsr4ooa2sPW8BwNqKrnh++mwfY4
Df5niZtJu/dtMA5XAGFmjsWx63Qu1XSBTlky6G6sEdRuf7S+ToZQEOdQSEX8ZcN5SN8A4GmysLaR
OXgsPzFcC56339o9Pg7GnFI/TjDXalnHEoFOIhoEVX31lpNoy+sudYuoPagc3cOv1WSwsISZQl/B
hOEd2+evlVh7XAA3U0dTmv5Qk/GJLbBLiPSl1SgtswbznCXLTfKAO5AFifexQq6mRMxcP0YOTMt6
pPybxoewTxbu2CkarOaOiBgFiOQ0aTnLTNOYzSR6mksGp+URSaa0lieXdHR+WJEj4K6stdPNp2GY
5jw7dSbUa4uDEsy3RB5U6Zo4REnR/1jTr7OWbS4Rchvh7tn4haZIsHNczm3H6PpodqmYw9t1zOw2
v/ITmMHDUa0w68ERg0ThVmdml/NDJVz9isBr1Q2vpuj5hWRGfOW5sCpK47wH8MwAK8HSzj70doDU
6g43FX26ZvOccmhOLUBbf+s4MJQeGATrfHP09X7Es74gszZZgeIr6gENf+Dv9W+TlSBZIysGLeHO
yrguxDCyQKeGwCFTncw7nb7a769HOYIjfqgm2fJQB4EbT436vjOnn5DrSQHhe6idBrzVPXuhgmpF
TlDs3cHVe7dq7Ki5rqWVwppPcUFk6ssHoEm8q+At8mwnY675rmZFtvDB7GZQ9oUASVPsorml5EuD
KB+e5wHrpxq+2dSNBBclXcS9pTWWyJ17NvusNm1dBBadR8VmohXLAxEubEiEmieeM3p9K1bb0qZ+
gkiicIVdbKarz3NmLSxK8j3zEak5k2uINhy423xh2qHiHxVxuDYRicGSpibVV5P2Dn9KqVmYrhhI
b78489SvtwyOTOBGWZdRjiBHipvQMfQ7Z3rw18rB2s+QFusPWlcX3UDldBY2LJYu8uED60Q+7WDm
PSQiSXlqY01Dt90taBdEcO1mD5QuUtAtiGiSEGLAavXUvKc+6BopdP3AdvJBCPFBQ7LqUNkRk/1j
F3hI/sDkXdj6RwvtcEoVbNPUy/dXr5mxMENi/X/ZO5PluJEsi/5L71GGwTEtetExR5AUZ1LiBiaK
JGbAMTmGr+8DMrNLDKpJy173piplmQpEAA4f3rv3XC33iQIADEB+46pVqpkHBvB4viatwteeKsq+
vjjXxTAUNAfDaT5x277WciNxl82vOL6HUJ45CN/ZvI59Em7JZR66S2dwJ4DvHXT3nYd4CL1a52qC
yFJrgLrnbhwafXyML9qauSqpinknioWNWXzZv50ah5S2b7SvAAowSbHh7xzYiz2z8xpc1XwKfDtY
ZME0f+mSILIR8UaFnBDXrDdx4hVgwxjoHJLwRiz7qCh4pDGAB746bXhWwvUQdUHbrrWhECSISYoj
/IfTyIgiqXCesFoeo4bSkiC7+JUU2kx0BiKLCFyrHOYT+vg2c/h0l7mHuZHOo/Lz2tpxSZeaEeYn
gjlmGahtHJcMvWHGGvlZ/zgE7XzOVJGG/mkFUbrKyPjran7vF5c8rqrNl+R4KuZynkkypfm+TDWS
o+CRjNo+2kSoMcO/DQ3YGnOt8vNf9/FSs/TP9JH8IerFE/X+UmYUyklRnXgE2jvPT/APLMWmkMma
uevza71WA3+vVeNjp/Bq4S5GzPOxK9XQZ85m7tbjYOUdBxnQWCYj0W5FxGtIJ3aObZtgUqY/u0LY
tKo7cFNetpStybmbKsTc2fA58s5zz9vM/Ffvo4BkOG+RXLthTcC10fOnz7/+h1tlUe1Gt2cgSzYw
qs3//rd67lBDGwkha/2EHk4Y+5oFaj4WsrhyhPr8Uh/GnEW9G8AMKl7qqt5x6ZhtVEwatyN/+pFn
dSOldS+BKjO58yviBGH/5ZA7bqHgFjPQ1iIIpz5OPPzROKirxvJCegU/CVWd5yikOVQRu5iZ/So0
AY2Qw+6TTMxmYuTPz5np6vU5s11u7z//7ce3ma6pbc/VedqktkHq1vvbDM1lUL0fWg/UJDg3jxHZ
iL88nFPMgJ9f6fgum7al82vRFXM1imNHxeuUjSFp8InxAMPDTc9amc1H8zgRGNgRccy7xs8v+F7F
TIOGdCbKzjR5CWVnVjkaQW3iTUwmY43miT4RpgsrmKc5JsWR5xrUFXmnoAHDMfKXuIIjVsbPv8Ar
nuv3N5CtlmX6OoGmkJz46ccziwijzJBu8VBFJLMWa3pZE17vqoj8BIjsvG1RdTRvjR0h5vn7r6K4
ZrdzySt3iA+N9v3bzcmx83GPKP2PvMUlMCdOC9NbAjkBmKUHDxTtIu662EjJUFq7vT0vlliOS1Xi
CtF58RcWsxN7kdbtKB4ZqIj6mO0bJbo1MXdIQPYxrWWUpCUpL1ymwZDEZKFBWeMUM8t1eGY4Utjb
EMA3L/FS1lBdQWG8FugbtvbMmuTEzJsmWPCvOz7TmDfLQQLEkKoNNnDuvxcmNZVJU5EKT5GlSCnL
fn77Pww4Fz+D7th4JEzwW8dDu+NkEWn6NP4oo8pizxoS0s6Bw5/aeQfwV8n680vOb8u7B85UC1qY
Hg26cnCIR2OcnhPIjsbrf/ghxmBr3cW+k57Z0ORS7Zve6HNMvMj8jkPUYJDhSRE2y+dv8/nXOP7l
SByFzsw5O2J5545NCYVTFT3PMvqRArbID3Fet/mtmfaQtc2m/SI38HgGwd6LtppKkYMrBaPL0SAH
YBfGyNCaBzUnZ97ZiTsPiySR887q899lHr3SfDrCc1hCjkvnDb74UUcpRKKTZYUyb4um1ZFfU75s
w01IGZWTbowmj+0RDe+c/3Mp2DAuB9vy7zis2bW3kJR1KcFw5Jn795JsGPahxiTmjXocckKJ4BSN
vyKU93NZa9DmMoDXOiUvofKcuUyMr43/WmmGxY/TABKi3wy1uVNkqHyerzkQpEO1h6Eaj9mmKPVQ
vEmI/lfLydH95h4QUWjpvKdALz82gm2kUD5k9uG2y4n8BpBc0qrAvdaX1Ok+v98zne738Tw/UyYv
B8EFDiHm0aPx3JfoyKUhghtPlK/X6mxKp6mq5q1+x1TPFPTWe88Q6XAXiqGYq6R//alW3Vwh0HqC
ir7bwp3rmZwFJTOdiRSLioKWEiU5nTa8quRexDJP++0ItJJ3J0XozKGRWESOJX81/ugWzU0kLUtM
3p3J0+G9bVQJecVaTHbCVWBGsR1GjThfWBlUQEkpn/GctB/fYqtdxcRfrto6ngvLf7XQeCMZuwk9
D9a9AN4EHzgaeU8J5PNb6r1/fLOzCdWATuYjiZ4kFepHQ7jiFygPEsUvsOru94SIEXDDtEd3TupJ
QY0/gqAuBh8IO4GxKymCYpebaXanyAkHGQ1snKZpaAHdH3H7OlFb3QacX5uLbGhUtIw8hWPVTy7z
wtV/KSkauSA+PYJW5IbOubKD8iTS4+aMFSmaOK1HKl1pTWLdT/SR1SGAyWYvoEroYkXVML3TJq3l
cJBh8lyivLsQrErpRmSadeaOtYL4P1ZreuLZXdRk4pBlJl2CRLa2xyLS08JrjewBHYB9MkKnjuHP
VzoqbVm7Nybr808ZlYYNP8mJKGGETbMFal/c9K7V3cWWBRLV0zVRgFW15Q+sUM1Tpsn62hFNw7Yo
6HbJ0BFvRpNCYvOluYza2Y+1RSdydSCMeo1aX1GwiZLkvvMcvAxe0KWrtq/Lmwns9Yrt54yAB4Sw
1B39UrSj/kj6aPNguJO4jTq7W0aDk5+kLlJJcMfxyecj4sOAYPs1q9PYqdAP+iAe6+zGL7Hh509V
MUs9rUzC+sktAz3Y5xd61SX8e3Vi6HGeMk2EGLMhxvKPz1YoklMTfHL0ZPQlQ8kymUUXJeeAGBd9
5l4VZh5cxU2g4ZQn712uLCXjbAt01FkNeAySBRo257x2av9QkLBzyzLUsH3osvYuz1nT0SnncmG2
hrjUVVK85KB1TguqlpfKHM17P+H4tjBKQ5ekYofnVo5Pb6G5uUNRI6VFZfQ+9abaH5+SMmxBpHX1
xght/SdsXwuXh2/9oy3C6x15vfts0+bQyWMpU0npzQXEUDzxrgwXvhngc3Sysk14ZXTn9vP7/34y
fbuYi0hx3mKxfz7eDQaTYFtd+8WTo7s5+qxBv8GhbCIqztMzJayOs3dY5pe0Z7Fffn7to7xZLj5v
A9gGMQAs1ujjLYGhuc0gwBM8iW4eZVFsRVurTLLdMA0/odGDy9b8YdWZIWnZVa05O8yY8CM+/xr2
PLu9G4LuLNbE/2gCWWMZP1pQjDTIaR9EpDF0E9lEWVGnUKghoqwauiTtSqGU3rl5OxAagp3jigJ+
viupW51hQwLYDyJCO5+MUOyIAqBwVmPEhgRXgMZPtbN4LNzTESo9knbrhhpodl5qjM6FQ2NsXE7t
QNsFQnKwdKXvXrFtVOUG3NnL6CTxN8uV8TalUrwDqyfPc7vN2lUZNN3jmEXdrW6b6aVWgIFYOIPR
byyzxaVu1XF402c+OCkMOPyAaCCiU7UhLQA3qZJo6bImXgtsqKdxNIp7Y87oXtB0sIcv3u/53h3f
W0yzHPcdTrPusWuzoyTMc3fJGyRC6ZtWWckd+ugRz3tV6N+Mfvbef/44j9zDjCrYerPqFj2ShQTv
OB6W8Keszlk6nxOZiANlM7AuQTdqJxQqkw2NiJaZ3g7rJ2np2V0cDu1pjPz8kgRJa/PFd/nD0GIn
iqYXSZbpfqgcWWaPyHLo02e8ztAAYK8kj+gIRgT5RfHMrt19mppuDjLSHkeVQKoaHSW/wtD86ZaQ
qs7GDJO2Lzh98pR+q1ugxWnyZnKz5wBaS7dySP+7wIIZZSANCUfRJ3wFVV10m9HBPCSx1P2IPBxH
u6iZjJsv7skfhoQnINMgjTMRxh1rQqe861UJg/w5dHXnunKM5srMIF3OTuQTlpjuW5dV7UGKIt9n
g2WctYXLmuBm7XAxO5uRvBa9Oo0JOHxBm13ZC6+K0+vPv+VrSvL7gcshgcnX9HhujnEs46z73G68
kIcUDrSGqLiUwUNZT0Q6VTOLsyJshdpUXgbZAuNPNK4gi9rcrzBeUeHy/SWt6jxa1aXjfidWVM1F
e5ofhdZEZ6kTN7vKsoZvTheFwBHdUCxKrM/9ohkNkxQHqedATw28vvAWbLnVGNCbJG21M9g/iv+g
dzWcdDzGcejZiCTkWW7Cnn0XKDswKjkNes4CVg7MI6syIi8VVNs1uRjZna0oKrCLbK5bcyjgjWY4
AGs3dwEmDjT6lg712gvLjwua5Ug8wfsOdARbJ8tCcHauPOuhS8JJjaWDItojDWePrAh0ve6E5j0Z
rPF3uDPti4hNEqAalcCx+PzpGB+WLay+yOd5xdFMc6g8GtAqJxjCr0T3TNW7Cm9Z3WywtSaBj12j
49R3VEpPqZmItfVqu3yJJiI+F1Ngyn5ruWVzZ/tZeKq7fXpr4mqlQ8IqsKmTOuNlCBN8wFWu/fWt
/99ncTPK5//8j59PeVxgOuWQ8qt955pgL2n+9oA/ICs2+Mjjp/dOi7e/8ze5TP8XH4GGHKkxDbFX
b/zf5DIXLLnpzNvH+fxiudQd4J++4skMyGWGPxPEdc6myIf/x2sB5QLyObPD63pvOr79T7wW70cj
+naH+i5bcg5P/COD8v30OlcAJk+W3c4kA7FdZqmPLZXUYP9UdJYPPNKui1Paftw+n4PWV/uXd0us
beuUhykpzjpsijsf6raki02ERQ/ttu9MtXbH3FkbsZmtRqK4d789lou36e8TdtrbpShKA4QTc8Xj
6LWrLbpBBnuQLao2grBNqJ4AlOWa1kL1f/hV3EqfMjghszQL3t/TyRhS8JeiJW57iDE2T9UKBGa6
bAe3++L4+77w/XYDmUtwydCXQLx/9KugeHQp0rp268dQy9Vo4naEZ0g7bxUiXltSUNAIfgnSJWCG
8otNMGPwtw3S3xdHuj+PYqzLR7+zHSJ0abJtiWoQzoxXonloiOr0nz44ZJtMlrSTHHZFx1vcBsll
o6qg29a+YNIWr6cse6hctU5kDgjg88u9L4nNP8qmlcTiadG8AiUz/+jf9ht2pUwrMtpuG45w2qO0
fnYt88XjILEwsvwEjaH8YkX4eBvnlgV+K8GRlfriUQUDo0mCHoRw6wQZA5JDn46R7pfrz3/X+63L
2+/iUIafBUUwOL+5xvnb7xIQvElESruthSJyYWnaaQhVgSWbAHEdIOznV/vTXfz9akdDg3Iq6dF2
1m0hbhmU1GB7Kxi7MknB4fg+nec0ffz8kuZ719jbL6Qt4NiobSnpHU9lI1BPr+957YzIEeeiFNkd
nXg2qOXk7UisT1dddeWq0VtWmWieHCqeB2lbuy6sS6KYfbXuBrYxde/KX8OAgmd0hL8wKV5dz+Hy
GFPCpZFW0xcT05EL4fV7z90ittlz4frDiPOa0EEyzGsU9x2EczHTqhbQudSaiHJ9ETdEgUu02SuL
u7c2s0E86CSTXRCgJr+5EIcQn4YwhBEvfvEu2H8YmjRV6a7xhuPsOj4CJX4GkcHOWigfEXFYNI7B
45Al6jktbZewuR1iC/Fc7xCgTLm0OAxFUlN9zKmB5fTrF4qMTPBGZDoS27Sw8NmvArrDC/r140nY
mTX7nUnbT/RbVpVq2xUdSom7uvbvOkz2dy25qgig42pZC83dUASgPkKfZN2Vw6FNa9RoGhj/NrD9
xZDZJ5FIb7vea76lYqTiSHtoU1sdyWdae1767rSrYhDXoyA8Cr9gcAqTWb/X6kptkyLVloE9vqSj
ddUSDEQIWpjuWgqC53xysfl8tH58QTye/Ly5m51fH5rkQxPCi+/nhw7FX0upVcSevjfi4aabArnu
utz4x68kV6Qo7Ni67c7zzfsJwK8HBVQ6bbd1EOwN4m4yI/zlF+K0tuBR4LT+/vkvnCeUf59C5mE9
1xnQ5LPL9dn6HE1reEcU/bWu3SLgo4gFmHMfEmxH064eV59f6uMwhaNvOiYNGrqDVMne/7Swszl/
YhDa+p6yT0qtMvYlXOgvbuAfr4I5lW3K7Ng71jXkWCzytucGahSzoP67vraDB+FdfP5jjk68bzcO
ByzCBmS+dF2PHlQKW8IAGwESZTDKFaiRZOMMOSyshrAGUllcthQMfLrCcGO8e6z721Kk8VfTkvWH
58cWZi6k2rT7jqubVVUSU67cZiuGzF33cFM2wDPajejb2FtaYhJ7oyCsudbL56zs3au0Tfot1UV1
lk8T7MG0/Kriav7xO4FzwiWJfY9u/9GDFuiogshqtmTKFXtKS2tf7wAlFG31LWgklWW3kz8y6BHL
DI/NeTcHdHEmNElFK0oYItlzZgzqW+oNq2nqH7qEoKcqbuX1WIBsl21s7yin9YdiJHVdb7/aXPz5
B7xyddnS8/7Pa9hvq3BgIMscgUluRTRehfA1N+iSwtuIWWwpKzD7ARTTZY5kmRWrzg+0Z34Sg3HT
1I6/72QQYBeq1RpkhX9ZIhClkTQ9T3ZQHCwv8jcgHsZVnyYaa0WbbWC5yC+WhKPC59vo5MACGfjt
FxyNTuIj+MLl2GxHLQkPweQXh9YeOMbP8UBxzSTfEaOdJPreKke1bCQxnJ+/INYfRwHlTppM1D1p
YL6/iR4qRVTHXTPHVLcE8MKQfWRbdeGKpljQaHkqMzXcu6YR/UI+1nYqXCalGa1SkgIXKmw2pg6J
EjGkS7Sx0ec4fjrUr1xwO9gkYuLtMp7HwjCYKt1r10rXNsLblaP596TK1jtD2fqpZqNQm8ryp6v0
a2fkQiFp7EsJy8j+4p5/3LrNAVWGwBBvO9gCjm457kyXJF0mhCrJ7otg66okW2kTOdolvo8v9ol/
mLapbHEwfLXkUup6f3ObjLDhmklnK8PixYcVx6qtEjjC01cW3PmTjhaI2VxKuVOIuYR49DKDYe5I
/7QZSXV4Q3x3eJ9kEzUpzJMOEs4UYobuaIRkOMZXhdY/rL4OaV/IlGA06my83//IFss+4eN6g8p6
/AGo7mJwqytdBC+Z2z5y5HVWnw/Z173nh99KrwKdGgduPMfvL+grrRliXGVbjuHFVWex7xkDazUW
EdQBNT0DaLkp42xYhaNkc4MJaamasF7p7FY+/yp/HEy2I1hZXlENR8ty3LXKjhTvb++V7QrXArlX
ELZIeChDZPVfWcr/sGg6IKZ4zAZn7w8KDgcLcZijw96OYz1sQ2kEy6nzoi/OiH+8v0jzBCOJ24ts
4v39TRojLA0hmy1n5JpAoIFw5SKhkhl42r5HWbMMAQLR9KyydR+EORlQRgaWSzuZJuerOfLjoRy1
CqdCDuX04D/IlPoRKnLUpHwZ1ZK5EroQUeqJiCVUpiEqwaVs8mIbue2c19DpX7zAR8721xmaeZGm
Fz5xB3nD0VgDqwyYqNDr7WiI6BGGBRjsvg7b8yY2bMB2Tumgd+r4AOi7Ph1k5VSZvdITCYg5r5Dn
LiEe9Gcqsgh/N7FhGUs7tJunzwfiHyYazwe+z3kUTCWF6vePLNI8RCZIa7agD8iuExCERIMli718
/MUt+cOlaKkIl54EZbgPgsQ4MRpZgVTatlOQvwj8lJcT4Wf1QnP0/8PPmhVqs1CKd/nDrCYLObXS
E9WWxKH60rcNh3A5NzjBp0IV8X+ILn+oaP1hEuNKlEXYItI4Oq5UmDAykrLjSgSdhaugLeR1HlZQ
uPUGA9yQiwUik/GL6eOPt5LzNUEMjoF05uipoW0vWjyc1RYalsKpA7w8TnJzVes0Xj//fcSAMgSO
Zs1ZceXT3nU9ixnr/RDxUjJvQ+TrW0fgi9hgY2/Bl0ain1agvghrc+rGXNHrhqpeWarXNpwcu2E9
Da6VX+aezcsVW9QY92QZZnfk+WEqrYvUw+6TZQ7x00EV/SzxZZ6lQOGbDfrCGX9dEOmHz50a0dJ1
ShiBvrJ7Y9NbuoW5f+Zok1DgThhf6ogmfhoZN05nwsrLxID8JDHywVlbvoxM8vug+T87CcWScCE5
wUQnEPatYI5CrqPbJiuNcZ/RMLa3IOdysdZ0aRzyCcjStulS1Xyz86LzzkTbkS3nNKDiNvxZ6+F5
1U06oMvw02JVpEqEZ55b2O6qs2lE44Kqsmul+U5wqAut3Bk1AqAFsY9mvfCj+C4ngJyo+A7n/94N
EeOT7laW6QbPxRiucwl58TRRHCdj7Duyz7ZN0/vEAyh7HEjVhmJ4kms4vKg75NJcydyeN1exR661
CyxrBB/eDssJoVN9LW3AcVugNcl40Qeuui5iUbe4IkjNu9JLYijXoNrDjl5MNGwqb/Bjgt9CtCVC
htO0bJrE3xY1S9Q6C2aRha6Z5JxVje3dEmyMKi3LS2vZiIjAxgQs5S73ukvqvJtO2fI+kGb2PdM8
/aotHJiieTLstJnQb1X+eUdHk3ChzRC5xVUARUaJCPAfJL+tKdJ+lfppvgk7dbDwfy5N2fxMUkcs
7M4k4TAhJQaQ35OwtH6tAJrxHWp36zS9TvBQ7GyFP5ULdswI+Ao/PGmEHB7dFgKXIEoPvbf6OVX0
3pQ1ICwdxoUdZ3cArteO5lQXtp/XawPGO6GM/bTs9Ng48fIsOrN6ngenBXDycXA3TJa9BWBxGaMb
XEDPC/aBL0gGTdKOTUXjLjNWiVXTuNMl+cr7qhXohMEz8D/peUp1iT5cfUiHwVxNelqtB6wViyQK
FMzqND/prWimE3gXgSeuQOQN6Eq8aINjdlqOWtutAsQoW/Tr+lUQZvIBD7J+WkSut0K8idJFb+sX
R6tAr7fAdD0K1lu3LO09/g0cLcRv7C09NvcNQW9rihQHE6o0ubwGSVjj91zvKkAQwc61xXXcjd8B
IhaI130KdV3wPQexD6Mpzb296txio7QK4KOt3aS+FxwavNIrJyy9tZ4IjedQwSRNfKLtOTdcxbWm
Lqqw9q6abmBdtJrTdgzcRTbAcBy14rmpehLIrDbe0YOGd5p76kU05L6PMUj9dJWquJ1GTFZVAfZ7
wU6zhrRYxn6L8c1DDGYyeO5z7IDDyq04R7CYMkkQE9H/IOwz/VahIaA8EmCzTY09mSYj9MsWj54x
eSf8Q7keeCHWOJhsQji8t0gOMgvcplqMZiCI65jwyPxAPrkhfQL2qAYtUG7dOe4DIw3hpFaamd0q
92pXLUhoc71TjagxOEz4qemvjsrWDpRn9YYibQXsseZOLbBNkXnq5eoGZNNwYSIPvAnyIo33fUKk
lg1lFf2D6W1wgvYkxlUU4yK89Y+OHrCfpL4r1+6kZyeSRfYXhvDQWWcY6ZdJb8fW6TA0zrVQafDi
U9wntaUgToaQR6Uj2PaGW/pM+UstawdJQd4YD2AvCQDppH1OCoX8AYezX4GdHLctO5YbbxTJD9Xw
OaOWwYxszeowlZynY5w5e1OQ30UVjjZI0kTTDCpmJESWX32PoOn+qqRIN/iOq+9uZca7pA7abI/V
KN3Eo97cAxODBeyWfb9yAjuH9TA1vByZqdmAB0W6Ch3HXiZsuPb4R9OVSwl5zamU3MaUc1O+yyUc
6kUbh+oOY/kMPLVjw1v4YR8Q3aaLyl/mtAb3EhTCPAa1/hD6SYS9O8roq9cdyF5up3YHJpOf6M48
9xPMrnxV8i/vlDl0/VkYBOF57FUoBAEmnJWt552KSPCphFJshR4716o17WnOEqsOjoyi86Rv5AOl
O3NN4cw+D2te1XVRkkI4oTHdgDIhqx69SnhOLKJyl9KO7HNeooqXiqdLEb46pOC3ztG/ycca6NGl
mGrjpom53zEa9y16onHrRdxUgkrGE42heSntWj7a8wkTKM0kyffAK7LlzsY7e8j5WA0culGL6iCh
6ZxOqpGP7Sjr78iAzPXkutUvNGb1zF6LuK0gHoNDSDUCuHHbPPl9Y58LTKMQbUo/PB9ipAXsd/N8
fIIYK4ibkGaP83Zh9UYwnhosy3KFriVcapFXVQuyfZKCGaqDH1GVunEjjZGoGbsMbqUTEe5hd+WD
EzrIHcnhjEjBmwJjgfyUHMnOMtdh61VECenBKgTPe1Ln/Hjkq8OtpyXMi2EQ7yzJ35a6Fp53PnEm
wINsduCF7tGxsKpsX6PoChatTxFnFad9cIjylv8gUOQMhmGPgiqZZNktJt5zylhFcz+OFK1B5jVP
SDHsZRCM2d6o23mUd5Hs6LmY9nWMLPVOlG3nklfPlyTDNL3y2lr+tBB/XGt4MjNg9H10Pjp5YWCN
LOrvWTUNF57TdHe6HNKreH7cZh14p3ZCymUlFBdKtXEDHW5my2pldC5wSd14CeIOPdTGF30q4602
wGdF2OUFVwBlxb7So+LUsXo+sZzSK7bswy3q2OZp6gHnHqaakvgaAcr44pJ9UiyDLgIIQL2lgV4H
cKJYOloJXZg0oFyD9O8EV7h+GN2ya6pxnyuF9DnqGEmTVtVMvY5gpDFnRefkfJTGMjem8kKzEoq4
Cmc7pdTGi9TesYjrXvpN+1LiVSNqQEdsW+V99aKViXEnQoCXqm+MZ0cl+O159apLZovppTQTWS8J
SSGkpk7s7tn0YEPzzFzGvpTcFoeVvNnqPcGZi9lkcDMhG7ryW53ZzHUI35FedYlnn8J/ZcpvrRrl
jyEJqkuj9cJzkl3jbQuFCwWDB8i6iWZgJ0KlfQFz5r7CXqhf1prXMMeXKZYmuDTcPARmZ5yJg42E
XcgkhsqLumlrdTSELe9harz2W5DLcKsyImEFtup9xbJ5atUiJS7GDeML9KizPV00t7UkuhoN0UuL
lm8jGynlKlDSerQhDm6EhAgsBaRj0xrIelaWszW4Xws6mpi1kV1grLTy8Qrv9XDBJqRfEPgb3JlZ
KJaZVl63vjhTLlMizNCYs0xdr3qA5d8q6j96F6lDksuay6bOud5D/I1gpW4J5aS9rsfaGRwSeY6+
Mrh2ArPc+0PchUy6ZMQaeHIXlUFgox23BzWOGVyBTp3pYV+fFqFbHMKoGBds9dkCziomSqg/ffAC
eyAZw1VaKusJwM2hinWDKY3si8lqqnXhGDBuWnEyDIm4Z7+tkzAwlI9+P/eZynYTUVneV+T80i2L
2JAq7Ej3HsbRK72I+o07yJ1TZtXK7zXYr3FV7rx++kn9L/+R5lj/WXO4SSSLhUz0nHCW7jiKaJmk
abNPNd1aqEAjmCMXctNANj7Jg25YiczML/kHl6J8oN10leYw1fnhVddwkc4O3IsOAC6YKGskfjMQ
P30MNXdO02a7OHbvyBfNt5RLI/aBbOUWeTySvRb30VkMVwl5lrkPrMl4jPSg3yhPgzNhGuTmxARO
9YqXscFVvOhTSoXhODonbC7EfSLsbWEP5YbXiQm4TDidhk7lb30ySV8U8In7QeIC9nMoiKswFzeS
sHhISL7YAIOaf1qT3Rm2616OiqdkK9JSNi77wkXd1mR6DIN8nmg1mZAFyGmrEoYBXMEwXuDNJdRZ
ypEU3DwB+EMkLRh2GPJTa+IrdtjQE+v2MxmH9BD2xa5Nq4zkIaGddtNgQQv3sEtqpEETdAkalxBZ
emxsyNzuWy7s4BYvMtsMoSCquDoJ7l4bX3l6Pa3S3PJOmjFm9sIUEdnwOVOrts8hZpTlMup9wsSL
bNqPY6nI1dNYdnJPS3nhCJ6T4ZCAWreicgGnfGZX47hLMF4nvEb00NQZVLbk++w+3cKunNPrBrgc
1SQpaXSxhvI6sKrTkWI2pzpXoWQjbiolKz7Wr6B4HurEHXYBcaDKa9LZIF2eNAXU/kaUpG/R4Fng
FG9PqfuOYDSSnTFo/nefninnnJ817C6g9Pa0rJAQz4kZkbdQqjW+gwGv9+BUHo3JeQZqVj2wY80e
soaghwTU0q2bQczHBR+u8cvll6PDjiUjeo+mt99Oy3CAHMd2aNjBZVTxQbPKXqyUqzfuzoVpxBoj
nPJc6xG7L4rRLc8p35BvZXoJGYFdljEJ4X1IHvI8KS7NyssvnZg6MpwgJlDMPe1T1phEATZJ9FQF
sGWXpsYHVqgADjYQl+tRmF7/vWbHw3OLOeSAUM5YJTTH2mfSY0XxB/mD1ZLa2ZQZ0KdDCpL7MojN
G/bHnEzTPBKHMCVZOk9Jo2mAJ3AwHYn7S8UsGG6mNngAm2WQfTezm0sB7byphuDBTGsO4SKINX8p
YeY9kfOF/NdE4Oqup9QurjNYejwkcHblxg1btNbC76lodEPE8IgAH6F3LMg7iAhSI5ohRPeJUYK/
48shq0Gh+Km9EgWcp0VhjW26Ug3fEoY3cimAfoidOcQQ8rtIYlE0J/Fkt5wb9UIZJPrJnuQtNq98
8qThK98LIEfkmgt/1LbaOG8BWjqkBAwNuX+aRDraTqfO2bQCj+EpaRNL3TIbuuBB1QqjQoibb1gA
3ieJq+u4aldZpPj0WC0e3m6mrbQQSTjtyXhJKBjKNNeYhnLBeaLcWr4NFKAC87KkFsStR6xfXNvo
x4ptFiMWnZUFMQfMdEh3MFMn/9ys7AHoiT3hnanb8truUVTwCOm3kmtYzclirk09pJZ6mpw0qBjU
Np+JpGe+atWLIl6dV8mEnXDmaEZ0k47K3BYdaQi54buXqetXwVKSiX7T4+AbdwNl+OBcdPzonal0
viO7cr51XAQ8PPLlC43+X2kDGtMxFS6o/aPGpS7DXVQatkomCbN5ijm9kDXfsyMeG9U8xwRtZFu/
w/bMxjePE7D4sTksMyjH7Hd5nNOuoP536EHV6AvGITs6OxIy2ZPjSRGlprdCbHcV2/hHCsiY/F2A
VMMyR/QOLxlPFPkqEyyi80hZOqlQbCEztzAxDKANvDUS3VxXWakf6EnDAMSXcpmH3nCKlim+m6ao
v+1NeMqv9cD/16B+pUFFrvVb5fSDBPW/6hjJ/XsJ6utf+Rv2rfv/QiBoWxw1eAfQfv0N+9Zo6/8L
0RmYV7JrPZ9MtX8rUF0UqPwtj23i67/hOzTlW3YutG8TiRwfhzaAxs4/EaCiPHlf5dURZfK90LMi
8+PrHcsl6Tg0zZA6/akRS5hwWER7OETzUsu0QW6C8kz6NRVKp26bmjkpzvctti8DR6PMmxszF+1U
L5A/MSgzdNCyR/eoikp61zFMNAI5l11SAO+gOTuIYiOsnuFNOOW4S7S+B9GBZ5AFZ193mIdVs5ja
rmjlWZGNLMuKyhchAZ4sTu0gGQ5I45W+T2JnPBtFENyANZW4t5zvWlOqbV8qN1zqg7/yWXxPk5nB
xLan4/0jnvsmcmIiCOOo6+cEkDkug26+v+4xvPZEI04sY07mDFdTquyfujTnl7Ft1FmsR1BkCFPp
kdarOV3At0I92xaDyrbwtDJvRTxVvHdoALjfqL8oSJ+jToyophF+5cix3bZ1qjqsnlRGolwwJeJM
3CQTdWy8vQUfPO/ImQJUoM5NFAU/2n40roAjF4rSbdKuoqZBkh/KkakGVOIEbSeH6Yhi8nvLCf8u
mEom+Dqs5LAHOzJgpa1tfqgga8n8DnCoOu1pmm8bkxqSMFK1dkJZcdY06tMeHLNc4Y7p13QTmcU4
+xLrjtjl7r/ZO6/dyLE0W7/KeQEm6A0wOMCQ4SMUkkI+bzZkMunNpief/nxUZfbJrJk2dV9AX3R3
lUwogtusf631eZzOTmSDmH9TbgAvKGoWdlDPR32lGAtRSMIW0j8pQ8YCHLI/2UN90jp45xYikfVJ
J8KpC6lI7UzSmPCKdnIBGdH+DtNIH8AbDQvoKA91mEeT3sI/YjuGhbSUfnznZqK+zpbGBmHxNG4W
JO1ahXr2ysLv6SB1cgBL5VjdaUUdHVOoVM9Uy9q+UMnMBhXXtF3WA41Y6bVzjR4BvGnBOIFMczD3
0WrAh0YbIT2Rc5IbtPAR2kTtXY8WSCi5wKG6BRMVEW9x4AkCj7Izw6pY1TsQskB39q1I9H2bA5wi
wS++8jRAoSroBHvDjQebamraPt2GrUTKy+JuP9S5s9Ez8ou+V4jmzjX7d5VJyAqD5LwSnwwsnoB4
T2rCyIPpk5IVLsCs3OY+lC4QrQXFvKWx1ha+RdpGW1kLcKv5ZG81Qt5bFDmeJanit6zNkctlOD12
hJJ34pPgpSgqNK9qAXv1C+JrKsfiLHFgADT+ZIBRxCoCawGDaUgAD3YouV0oXrEvvDh8asH1juTJ
RXZJTQBjtEtW277NKTBz+RxyveEWa6bqLbc5xMF2hFNWstsRXrUoljuyUSdcitrqmoOYt2lsNfsG
PWPaQ4kugzGSySLJe34h2veEzs+VMQ1DYLkwhhKuLlRG6K80Bz1ZWY1tNw2J+3m97tTpSpLRCjPA
QVz9OvtmgA0S8mNTy+6m+o8p2d+74r/ZFampXzzM/xiY/o9t8fytf/09mPHjS35ui+x9DOg5TZLM
IMD7C1JeW8yKP5IYJuhQ1TEIfALzhEajsX393AcXvDweJBV1DlMgo9y/shES8fvTRohpYPkxJFrJ
Yuj/wysRtSZg0LoiB76se3SYWfvJ0JTat+ZMXQHKlXI1VuUBLz7LJjyefk3iB4qM7WbbTm8kO9Sy
1FoRs4XSyViJ5NjTTK9XcrRW3bJIG73Jcr0s3ICjkR8/V3Ovd1nZq2WRHz/X+25Z+jujKV+KZTuY
a9YdIOLLLpF+7hgsScMmXrYRp07yoPvcW5xlm7G5IVHfGVFvGyDNmlRyTMZ4Y06TY2+ikUo4ehI1
CheJ0alvlPQ2WKunNP2QjiKv45DF2h+GfLwWogSDKEPBa8+rfEr9ZIxTB3GrNlGptW6stlCm+KdU
Xlb6oXPD6UYymp72oVJYyYpldlQOLr9geTQFGG2/lDTL3erkXW49TF6XOUn7a7k8qDSN4D2GBxcG
YtnHk6F2drmXFTJIzHIOd/HYjjc1wyuS82Y9cjwwUv2hrSoAjGjIQi1buRMa/fHbXOih4WxdizVh
49SxOqurMYEIrQZp4Y7kYmck1qCdKCQ2G63saNINZWQHCcaWgsR07LJJj09NhU3dgC5dUCrNeYek
vRWLfjynsl+gcjAIIMxVZVjnm8pdyHPdHxg6JtQw6ajtVTb9H6g6q2kNVmYJM649NarS060siROX
O7VBCocSGNGNIM2mXz442KTnMbHmjTIuBTNpbg9Zf8AHsoD2tB/cvZrTwDDnPi0oaKLP4R+QvvEP
ZF87fAL8rD9wfn9fA4o2bqd/s+BhAcAt+s/Xu/+uU2qpX5vf4mufX/MzieZ9sU2msJikSdIsZ/p/
3AM884utAfxgjXMsC6gy/qmfSTT7C9d/yuNMAK98fpaQ2s/1z4CqjK3Lc8muLef3v3QRwLH9+/qH
04P/0OHhaFh7+U3/ZOKSmPLYxztzb2WuG4CD6c910fbbWUTjATYXxC+U+ClgGjd9WGXjnKzUlJyh
NW24lGWn+l1TKa/QFNWrFIcjpZnCuLehiYYcge1iFTamc46yvrlMSR/f092abVMaPfc59UJfy0q4
IH6c5IC7at1OjXyjrSnZQfSp4ZEmdJhSmFfN72qFvzgWoU3r1ZjqdxROIa4VWXEUjsFKbDQ+E8Ti
qsQCFHhgsVZKkkcHrW/g1cU5MkaOoLTSldA55LJDohTZeF1WrOJV5i6X/BDHpWOP+i1tnt6Z1nX1
Spti9WoyJoVQRWnIDdHfbEvJavi8kAnPwMputNHuroTOdEFFiddswZlemp7iq9SvfCe5vsBLJztw
NUglQU2L0Y2HR4zklkMVtWmNjV9zNNxamVqBReGHGDVDaxmDLSy6Mn2QZgKubszMZFvlY7JjVsKq
aQ45PsWJFQ1B7Kl0Y3HNeGy4bct4fqfcdXomk2bchilYFGNK6rNtJOMtccA4oJUn3khhdUd1tOUb
YtGIby90Njh1+q2jpbwM9F1gyUW264tPdq/ZfSie4ce1BRjAq456EUJiJZ/cxZRXp2pZrBpLXOVp
lYNyVfYZJgZWu3J+MoFEbKXsre+MWEu/Sdr42NrmsLVVT+z1PMpvKKmbOc4rqKW0mglljejbHSsa
2x/DKfZeHGnnay5/1UFU9nBX9YO894QZX80YkK+GRqX8vauN+Em0ZnNKOjW7I4hUbXNykJ4/MFRk
0Jk5zN8zw7idyTlehehPG6qLsbsqlUtrSFxpnNxbtNG4MfqTjWp749V8VujwsEWQzGb23iF6n4Vt
Z7tp7Iyj3VbZNq/s+KVznfhZVpFGt21l4YHK5t2IJ+TMom8c9cEqdzVZqOvWLJv7ZDa8YMybbJ8r
HSNoMQguA5YLLrzSXwpa4K5kaEK4o2NolyQZVu48bTIqHhgGZ9Vw1KPB5OMo6x1m+TWB8PaV/j2V
4cKYamu9Es6rNIZvlhzzPc7WHm/vMp6iTX9DOQ4GETSlR8NM36fBqJjChqb+4rjFPVMX2uybiimy
ymyrjGy8AMQNlYOlUKLI7ddVz5h9LA2roi1fMRwlN8R1GGJCwfLeY+FG26Lni8I5zh4AF+dBb8C6
UOlmOyYhb+JgGNyXuwyCqJnluLyb9o3cQV/jftDu6UDec2S3D+Ugt/RZ0oprO3nhx1mS3pKWyC6W
yHb2NLQHW8zF3kzzckUAAXmQxRKsuxfvHTxqmyk25IoOAITOYkwuVQPVbMYwERgpXRZztBxrKit9
dlRlfHDodrmt9LwMeEPJtNdRqq9oGahulHrcDJktj7KmmTTwvI3VJvlWYDS6oowTN1B22wvRPytL
JVtqG9ptoobGrgAD0QTZQLC8UPv63WgnfhMAC4M64sjSBiifmdYp3DYN97l1wA34lTpnsT84U0nr
7hRez02ZMsRtF1fMZIF17kcbZCsFWX4opnVXzCTq57JjPul5/UM4Y8jwCRJXKBqhZJmjigQycz6T
zBnl1VQIda1pynOC4r0Mtbn+xZlH5M2G4eDBWkKMjJ9Sd1D3mdqoay7S0teTtHzL7Gg+ijLybq3c
tfdNg2nAn0OlvY1bBfOFw+gRwefVZr6xpCndG7Wxc4hZuaGee7dUA1fkM13ibmav6Rj2Hj12jfNs
RtFT7ZrxKZ/7r8yG7B07IuampOnPTWjGfJSG5NQkdsGpTfFOeWfWNy1DoauEhvNHRcTZGTGkWuOb
DzeaV4arGbr72mqk8URnk76ziemtGZ2XHIET/dvshN3VYHnVK0P/ZXPpZvOZNoP4gYFan/l2nMIS
Srxw24HmgNYQAsPURHSjLc7EAfWPHIMc79SOP33BLGaFNbJaN6PuHl3Y3Qn9QoydgYcNfNBQIDyF
ukje2Y6W9NDotgXn2YXOUD1kndjGwHXWUCbmm5Trwrrqe7Xyp1adE+qXgZBb4bixZdmftT7UDx4t
P18HqaerAbQSPAu225hH/NjQUbAjEo1Cn8rae0ltO17lxaA+Z6IWO1YmyF6tvprIxN/MZG/eK2KR
h6p1lQ0Ek+YaaF22Z/omNrYZNrfZNLgP4QBPT1Olehf1scqPc4QSTJNibwwUknM9SeY58/Suzh3L
P4VIM+yP0QwJSQ3aaqZmxdcb5WgVqk7fTVHHI90XWD5zkL4FljpWtFi9XeQS9v4kCe8xTsYURXcy
m4LC8NpbGcpsV0Y80v5YOSldDE1N24kjXPndq6t0j6tUJyAxKKdYzxnMF/lND8t511rdi1VbIT7c
RtK71Q3dW9raL9B2XlXRfQcl8OKW46XQ5jxQ5oHCLUPm+7pwpnUt43tdhtUBkrtz32N0eiQmXLxz
cxyfqG1+cXu8EHzUYzyxKSNDXkV3qGQje3Ln9ihn+4qjFiZKH+SyaoGDLVtzvXTvnUaCZ6tuGDv3
RrZygvNki+9dPBkuItXAG6dMkQ6aA6hrIEp1202cerZ5VJVXMcSg8qViAeXstXBcRpFuJMyW/MD4
sl4t9W8rDnnpUYPIfujq2Hmx4Jp/pUcnTG4EvVhHJ7K0+n4x0IhtNsNHLYKxGWYmmGFrJR843hgV
WtS1W2st6jHHlUqclvRXx8aqUNRpS/U2Tj+7eWowrlKNHWYrFbHTb0PzaVT0YWfHlRNMedud+TfH
jZc5HCez6BDX5qnzdG5KqlJafhqyyyhOr+w4izwUc5StI+7lB3YQ5S5iLn8anUwLIHtNZ8Q7ea55
Nw9zizwVxcOrmXrTofZshbmp0m0Jw00+NdEct4xZ73zszvUxjveUc1DEPa36UrQwULiOp3Chtg05
TSBB5m1OVmCVSCXcz2bY7jshcOziHDq0aniytSwLcLVXp0jY7WoKHfm1M2xgAcC6t7Hs4w1QH28N
BB41Mc5K0g14TP2S4DrjuKoJLN7mXYeWTOWcnm8tVajfCYNzjK4g740x0rahfdhuYbtPjdrRV/Pe
mY5MrQchzaU1jI7SOM/+Vq2+/SeXOILU3Lr++SUuKOkTef0of73E/fE1P1UrFT3K5CDCx8cmCuZy
J/xRJ4JR/gtylAlHEjwUzzCppp8iFnUi6E3Y9bH0oXTpv1zi7C9L/4hHixOBBcxW3l8RsT5Tob9Y
9unxcF3Hw7Hv8uNM2qN+t+xjW6ywnsBVR5eVAPGQx92pe657D0fZAX+Jw+KKy4j+wC3HIju2ToaX
5cM6xF1mOa1vlROm7wMCh5saV4WCqEeeUGkRz2lecDPcYdsuTdpRbFPwanF8govXs7zO/L/UFwpw
yZ75oFoczWfGFR3powgrQ25Nc+oProMvjrNLoPR85vMDGSkm1PircUEsRRm9+qIXmECD0sYdN90l
El2b0LIZDs4tS1MXeddx3DIt8MAn+7lLIWwA2Z3Koqyj7x3f+6RQtxHiHHV/NEX8rfX+O+lDZxT5
rx6b7beyDuPfR6B/fM1P7UP94lKUR8WrqvN08AD947FxrS/c7zBno71+Nrb8/8dmEZh/ah0qhGOa
4GgZdR0y0fpfeUoYlf4udTCJhTnKN1MJ0ZhUK/CDfs0Be3pZuKJ0sx295S9DGo1+2+DEsB31mVni
Xc2eVCzOdzfXnpk6aJvOmTYN5vh2ccnja9T3Bnf5fbN46AuNWZm3+OrrSWWKtnjt296rv0+CHpgy
wolPmzWR1cWdzwqiXpRPx/7i3TcykgWVG8cb2CzcoUPngjTi3gxzvErdNj/SfDzw3UDAGIOU60bR
OcAN5AWw9S8wiWvKv5moLZmChHBBvaQMrEZYq9IZnECbhu5ejz0eiCWXEC0JBZOowrBkFpo2fLLN
PPaZv5EJWJIN7ZJxSJa0g7rkHjS7wW6+ZCGYUq9NwhEdm2y3pCWmJTeRE6AoO4o0e9I/q3pJV8RL
ziJdEhfGkr2oMolJasljABxxtsOS0RhMfOLcvz/ahPyGuSQ54iXTga3rVe9JeRBUOOCVyTd5zFw2
WbIgcwsgkHcVLBc5kZzASPtZhadciyVJ0ily3FUGqYTRKbWLtyRO2p7sCc0Em9wbbmetzS8p03Zq
69y6g93JSRJra3aF4B8Oa93t8VkUMn3u8MzeElU290ZDbbJhgJtAIO7rO2ko4k43NetophOuHiW3
aOGGxonvoorPdZkNz3QWYoS2bO9xzA3oJ8hiWNdLfP9R7+XrZkhxeZKYvnUGpN0iM5hBZ3pv7VrD
rV6cOGGEmzh99likhXW0MrJOqp5pZ7P49DxpGRGhUK3qE3Z5d0UfosYfz9MZcEcdDupGr4pD3QiR
cCNUi4NUZnx6kgJ8yd05ZRqslXl8Vsk2HCcOHoxeneSro+OwWo2CSnckM/GY6JiYXEMA2cjj8g4Z
SDsb9oiMv3hgEISSrxWIB84umoNpJ05nbZMnSEAtUYubyerjc9emYeF3oTmum5gh/DzQWG60A2u2
RQHOqpau+SpVI3ucMPq/1Z1j7BXD6JIgpCVsRyUM/07UjyCwQLIwB1xm7oS073HLU3PS8i1JjVNI
CEFnutFDPppWB0N4ZzU9L15O4XRBh+R3zEsVH6nd4bErLTsNjIn3Aa2Pb6hRoSTxLMTFeurzaTW2
efUS8fxtY4qqlxIY7tRijBvbd6I2e6y0Ij5PyPQfMbvcVuuM6htcxfFGdBRsfv5mCf1E7qbvNL59
RrflbThHiJUcXMEAici9NcclHKC0OVh1rGqFVXT3TWIObHgTudB4eeGfVl1SrO2DM+b8i9kyW7b6
Pyrxy2mtes0yIjGTr5+ftMRq+WkzhR/wWSccmzGVwWyZXnlN3R5OL+xppDywmD+a3qA/DcWS5Gpz
07nldmTuy1SMFw1X26qu8WXqYQfNsup5U7vOLA4K+Hfu7GKgB3vI24/WiWLUjNK+djV7Okqh6Reh
Ju5lkAubkk8kVzTPEl89naQAN70Ig70Y+Ua9y090JuqWszBS7gAoIi7b+P644nnbMmu99ee7lQ95
eQfIoHGDJhUFME16aIIy4S83AUE/abIxhc/UjUpFO+TbMy8LAwdauT8zOfFJwb24TNsCXZZx0CTz
uSmicy+nG6Ba973E5tFb5dciRv6g1TLw3Cu97XA2hzcR/E8/Ax4J2Oy7NXhHsATkR/AEFrpzGRtj
Y/TRtrXnx7Bu7JWlju7JJuJEfMZap43i69VE86JelJeWfazzdYNmKci69gX/10MDMOJs96zhqeaG
K5vZfqA59L/E+XSmFnY1jNAGRXkwCkfcaK0yXmujnmzcMiSvNrh2tLXLNPERysz1VKXYyknW7vo+
g9fopjJaKbX2UYRj0Ev9myyAscgoro7JvDCc9Jy6Rd16r7V2V7jWLdtkFuBKMXDmheJFCfXnRnHf
ASwg6xRNvqF7skUzLKhCyg16KhtKbn291vugsu3yjnmXCdEmmT/y3sKwRgJxSV5vqna8K5KuOnhO
uqUJIwK/NvMGx7a2GWUn/GSYUlrttAd7wraIbW+fjlO+VznU7gYW4ZXqdtV6LFK4Bh7X6nDmOlyW
LxL7iD/SQn+aUtU51HzwyW/ZKsYH8aJquQxou/Q7bUJtry5V7DrfYp0UgDlI9atDbGGlpel9S6XL
KxIGwLsEuxEKoRtw8yKCRdRnOfmaIMDmmfXA6LNdiEqLfQgeRzDjr/fEncybj2hqBQ4UdzoTJx2o
sQsJo1HYrSO+wsrq1nOvF6dSs88Za/4tHyvET1toN/T8mutBBxqC209JdkwXq5XZMFZoNL361tDK
uwaiuZ/yMvWNqnrtshIR0m08qub7ZxViVKCW7PYebkqqcLp3XGQvMjK26iTFw6BVtIsZae9bJDzw
SJCtrU0ukxPjT5vHEG9pET6DGmuCojFWLYHt0+BiCeaQ4H4wnuovDi7Th3SSyxmC4mcylfZ0GIBN
oHrpwh3J8icPiYPYajZm/q0RTvKNxEB2wIbj+EXYiFXZK5iy0fY3acPXhrmxnuZWPTsiKW+ZclG0
EElOVsaSja9q91z11fC1AHT4ddA142yjjwcWJyy/xrK1yniKWMnbmPxMVFgyECQOvaVzNDz1hMW0
Q6MLbfTpnLXPuie7jRvKXOWRCB9be1Suba12uWUQGeFNRIcUdaise8r6T7RNmHxiChEynmaO7Zvz
wDY4duW5dDXnYKIir4W08rVopHj0aKu54LCPk/UM+AQwr1co5zZ0rT0nhXSrqaVcxyM2qAyt31xH
9fi9yHX9WgOn8DDU8bBDUZJPtmwJprIWrjDG4u51hobBdsVIxpn3ac4pjByNclBLFrBK0+WupKkj
qOo2Ie02CZJ/msuvlREEN7M3p8lcv6nFcJ3ainpVi6LeZEZZb6VOwUU3pCLgzHA1kkumwmcb6iEi
rzu/JHVdVqsEshgZVFkHs5Zqfkzv/SY3Ve5gdWpu4dxejVQ9b2tCfb7eCWNjZU1/M6ec8dIejm9p
9+71NJB3lkkz7OApKy9Gy0wMLfjbsFw4pT21G6+yw02XiYpyWaaGdR3HeCJmHnFqxZYU14UdtLyG
f0Zoyusmv8EP9WhU43YcxnDVGPPdZBvOeYx1zSdil2zpiNkynkFg1+p12ZfhN2qxt0bLlteDR1v3
cdKtR3UcD3GvNbgQG7EfpDjFobyYwrJWaIjJHuzmeBQJ/T2Eu+AfakA454uXsrpqR6dT7HhpOlzI
N9s0h5R2C+dEor12zRASahxMvBueooRsCQz1GYF5ajhhlYaTjBGP8+98sjiqpEES5qm1npqkhxZX
6QQdYGskmc++TW9/juis+4wewb5FqO+96duGKPUdu+ETbuJb3Fr9Ji+8xfTeDXfCmee1Ns3NOUys
cpP0lnmFtfpZzka8niv7EnulwrSqbS8Ruc1Vhix9LZ3KemvGEg67XsxvWqO1V0PuKJtY67/V4UQc
0dL7K7fvIXe6RBWQVYfFvNzcYHXXT4Njy0vIUWUNqoD+FMX5StnnAknsktcBSwt5sNoE+4yIliux
7YcJsL1UNkWAkXMMBA5rtkqmZYR34q3qevdg6UafQfJxNjhoY4z+cPSh902ZM6nU6FQvzfco0xtS
SbF3mMLZLtaJthz6Q0zkbypxiQ9wR8lpGIqGc3xDlzqyxr5OvDu17zzVl5xlFNLCbbqfZ4GbdJ7N
6WSSP76tsnx+yvAzXjVR/s4FFLBcqTMT9od2cakXolzFRfSOcYVdX5H5h9Pby5oFem5D83y/qYFA
vnB8sdc62atLKxhccAa6GHFiXRsJ/iBf0zPjoJoeg6hp5kmj4fjRRow+MhYuTnPWu1TuTW12nRbS
scjsG9EbkXg19EUSw07QIrYC1avJ3HE1LDkHZJ774YYqC0cfWtol7kL3qaXN6mU28uJtjoihElAy
TIUl3/GKoFOH4r5YAs3WEm0WS8gZ8Wdcu9q8j5cAdLVEoRkYp+c4JB6tLUFp+zMzbRURUFRMgSVz
m5KPUMihJPnMVxdL1JrYwhK7bn+ksDk9L6FsAI9LRJupHkZO2fTfoyXC7Sxh7nqJdY/ku9Ml6N0s
kW9yRae07nLuWcTB7Vztb8KIiDgjGLI8S2x8XgLkVkiUHEZ8vEqWeDm/2AMXP7FyvKjcMON399ln
Hv1vw8t/opVi4F3Ks/+5WHq32NH/z+qVAMNv0s+PL/wh/Xj2Fwp/Nco1PQNbCWzCf0g/mooFEFMV
3gaUIaZOaLM/FVPrC4FqZFHEfuSiX1wvGAJNl/p31CIG4KrGF/3f//qNNtT86X//WkuMXPm7FKTS
TEPBLdYXtFldtbSl5uWXSjhPbYpWCKkcTVPrb13LBCJo1tY+Zzaydsi0rui41y9GZvdbl06+tdZP
3t7VXDxcaTncTykwFQPTbaDJ1t0xB+rJniZJERSlhhPeLqJ12oaXsDJ2ZkonpzDrLDDN4nHo0hty
GoSWhtANlJT2diLRLJINvadeXkD9xT6LbYxc4V1boLFWle4EsxHmZ3Pom3vGYySanNZcTV2ND1mh
GsE1HhJ4q0YF5MYR3e3kTe0lKW1rKwfLJAecdPkl5j5wwPAij5MTMZYbZZ5umfnzYGXFeJoG28GT
M2K1YP84mFApNm3TGcQfyyUjyJ/zXNuKPvqDOYlVjxmCi8goQUlMoHl34MHVtVqZhHEsaZ3UmsFW
pl8qVXN8DgYa5hDtyFk0XyWj1/mh2+preGkIwJJhY6tWSLqeWa7dgryuDOljjwcJYoUaKd6s/Di3
lAY4loJ9J0lgw5aC8JJJmd+oh2OxGwtDs/Atj/SIZPOdtAq26yl6xGyjP1DOb+/p5e9fCq3UOTFK
j+mVUYpzVU+6umZui60vkEqkqcceA9N8V+DCSbt1PJBLfic8C0jHLwEnz5uOdB6Rv6JsEMw47vW+
YraYpJmjTRdq9N2zF3qqsh5caYx+PfVy2OZ6U+9wn45bDA0cIGOKk67HvGgvitNCoZ8IPJLidGfM
J4zUEOidtFaDBGZuulbSmW55xEUmQglttWcFg0OlrJR8HMN5C+F4rusrOCixQn8BLRiuY/l8o8Yh
1NaPBRWxDhdqu34pdWFd6plUGU2rUC+x3JDnLOtkIFSd5ttCli7tA5gl+37YeCJaZtfmzAn04mH7
nOyHgem3eqf0k01/jOIlWe6hHSD365sl1oIVEV5xyQ35aoiLqZIb2Qiii4yrNVxK1Xg7MCUFZJsU
ckFGadj/UyUcV7RkeSJQGK2DfMWk+RilVpyu9NnhOgB9erxKNSzBfuHJD2sOJXA/2uQuRRYpVcBK
goWCWFn0KDCA5mcloSkpoE9HvZ77we43meIMAjt/VELEbgvSm4kW7cjtKet4ptMz4DY03dUickJq
muvxKcUdkfqWtA24hyYHqTAPr2U0yWty4e6aUpUqsCOtGLb8AipOpMZakwNRub9i/oHhUt0goxaP
3ig52TpS49yMoanJfIZF9V5PEoRZ1xZ7t3KoTsArCm8gbHEMawr7sK9qhcNbPnPZhzTfTj4UB30d
EWe74CctbphzhFtHmn5EMeK1l/QhCYNqPFZZhTLMYHN++XtD/E82RM343KH++Ya4ex1e4/jX2eGP
L/k5PLSIe6mOasCsWhBZS9zr5/DQVr+QFwawornM2T6bSX9shbr+hTJ0uDT099Gvh3P0H1MRzf3i
AV5b2tIZQvNPtL+yF1rsxL/0fUExomQLd4qt27S0sWn/aSqC6SabEyvU77B+Lc0Vc445vNf4PYOZ
p/tUmdSMRHFWv+PDIE0VpcqF2zZ8IlMBV5bFrhVkzYjtSwWGt1JsPImegg9n7KuXRlX5PpzPMEIr
fRnfJPVYwfmrLAK8EZ0nHSb/9WfviK5Ar+LSMqw+m0xKfUrxihvzzsOlwsdc6b4Vs0LojCoy81rh
dnrNs8Z6EzXt8OqF1fTqGNEUIzLwZwuisEcHrtN63iAJy4M1KdUb+Z/kFSLvdKOkpF7JME8vE6tn
4OHlcFCJ5/ZbX4cagl5m4kVTtdswsimEUOKY1b/RH5YxSLr65QD1v3TKGb97cD/fgqWSj3dVJZgH
5Pv300g+A05VBP08c214e8vorHWljzWlPuXIym/ocolV6bl3Qy5IP2HJ5KVVtltaAS5V5NQIVovj
WJQwzF1/NQsrOmPpLT9AuyhPhbSaSzSh1FtxklyhMFPt6S7SNhqzuw2jmkLcxiivXbd+aEk47axq
OOHy0O/1SN86kfeRSIyi//pFe7836fGiTRIevBNkGlXykX8eWlc0BoZCrcBKlbl40ZZ3PySQ9qzp
5nijgArewxCr9+BW27UZIaf4udLOm4br1dXYjepblWrLNMIaxusQHPhhKA3rTkz8N0kF+De9KrVj
iDPlOups7WRg3bqxXPHIdEKH3MDsAH56H9hppu7iYqAbUqmVLV4sezXBC1nPas5n2mjV/qjOxkdh
d6eh1rVd2wlrN7k1QWGTNtF4nNL1aA06Zx8vIqv9klUeLHOzHN7jqDTQlY3hveICs3emrN7VLUZT
EaHQVH23aeNhvPBQpmccMTxMDZXSqfGhki+mtASeYLNKE+6kjMJz3M/u2K3imCKqklj5Vp1rhPuY
cYVTUJsxFrxLPrTd5CqPlioCN9OfJhoKv7kZ92rqBRCviUR6El6ao0FFb5odwZH4CA9XvRIYVm84
fPVXFlf3Fg2bZOZaRnOym2jc8wKcMvpFidvxumk1/qD6MgWa3Xk3WMuzySnlNqeq5cnkePXmURdw
Mk0OVSqjo39Da/3TmgV6A+OujaPJ0AyP99JbQj2/HN912jZF2DvKJcIvd0tLS7FVyAw+TuPgrmqn
8wKqdvns1OX8TmUWZXYtvtaABuPoI6nK8VzZujjIVpVP7KF4JqNM3bKlPo90uK1kZ+cPeMQ9ZPLa
4szVG6Tbee9PpaDHQm1plGqw562Ra/XLqCKYYUDgpU6dMl1R7BoHLFfTpqcmdFlQyxTRumq1tdUq
+hrLGI7ZZCRTUnOyvv382FYJnVTxkm+tpaWdtKoU38vMVZ9dJW+ePLo0nwpllmemanXi51R8RSuk
x/itUNOtLGv8EB2natDIXUcBHq4LZ526kXvtqpLZ0b9+dD9b5H/1m8BhZ9+hppjswjKa/9PtaZBa
wwGjplqormwFOdnR/KmWyl0ye7wCLdGRnWWj3CdTDHzKGiuvuhrrIhq3LtROtGqeQaYkmRQHN+2r
17S3KS/00AhChM9avDDH4cUsQ9C9jDtl89dfgLlsr0DW2JcpIvv981PMaVNrdMReMntu10CsxrOs
wnAjbUHzBNeNeSPkwHqh2ywxeD2VNcaVCgOhah21Aecez57BwjyVr8boaPjFKTPBv9eJjcxccZ85
kjqBqAiRaP/17/65H//pj2+SyaV5Q4fw9Rks//Wzz0g1rmdzsC5lZ1HxNDSN+M6nWbi7/8femS3H
jaRZ+oUGbY7VgVsAsQeDm0iKvIGRIoUdcOzL088XyuyZTE11lXXPbV1kWloapQgiEI5/Oec7LZQ0
Et/T9Sabu/m2wI+96yGcsOuvKodKMx2PcB/TYGJJdyjsCXCIbLRvlNeAYSarZ+TTDNXt6nbpmXnc
fDfhxkLD1k3dz5HHBB9Ran100TQcxLq6oAqvsKoBJF61k6NsA4WByZ+vG8AenteLAclujx3APXbY
TDYROTPbojPjrSqS+RXU3LprpzFiGJW0m7WSlRv0hjF/6XHHeYXHXLuyzA19s5oKaW6df+gslLvE
rBrfzJU6FBYroEryVacmwO92/epFnhZ/tpGWYHXO+Z8DC6XjOrfGA/NEdsdlZo4Be5TkU6hu3Wa4
vF+588YvFOnXE+R6aTIZHUlfWm8sccVZWDiUWSzBWV+IH/0mlIHIyWqc9Lsssx9mDWqliZP5gC2r
C9rrpkyjez/DDOlCmw3lhZQ0niX//EagSPxb5cYpCC6cmgEzkP2rHPytbOCsLocuH5sHxtQ92ksg
R7P/62wu6LJ2C5zVQKLfT31kn/GWUky9O9AQ0UVwJiH+6g4JCahhUmQFrCV2VqD/RJoHI9CbEpF4
te0bVjlAPqT4WEhCfOL47z8Mpt9fQyotLfQcu5RwAV2QY0REFjdj1dMISbFwH1iViQbdLKJiW+ho
WiEAlcPeZZQYLquSNOTlEwtoHeArYMEi0Ix05zWOds9qYIE2OIjhE74fR2ReXZPx4DXN+grGn2/t
XhZwBnxx/VxpZ/sXaAZ7W8tRGcxGum48c3nRlapC+GLkaAuMnHhP+EJ4scXNmhmdFTC1kj/QopVh
O475kcGN2K9esWjM4Ndmt7JHqW+MObJoo4c8eeY5kD53WoZphBbadKE0ldlLx86dtX/eOPE+oW7B
zW9yGoCMUQmmGak/aON0LXDgBR2FO/Oo6konbJmU0msmQ79BkFAKfl0CSfyivsJ1uqnlv6N+4GuA
LHiNAtfpLCssVr36Fsd9d4jgIFr+qmfmR2JGBC7EuqPyk0bkFeWPt9xDZaq1DZ2y+CiLmnO1b0q8
H5zsItCqVT/H9pQfF24E9uGQAE6atSSs38gg+K7XK2kTC83/PQRVHE26zGbmBsO4x/Hv4Tbv1vWn
QdjzAeiatsFnkEOQYNOJyLddp401jpgVOidNoAUz6p1ajbswbagy/RnCeu+RFuHbKhIhhKfip5TT
A7PkIg1sytbIJ4ynYpdGJy9lmdwZpZywLZEy4Hfest7/+iL9W+D37V/E7PEQ4cH3X3e2h8/35G+i
WIZS1z/xn42tjsDVYm9L/4oelDb2/za2uqR9ZeBmXUPXr3PcP9taC7Us55YQhsOp9cdc+E+xn6Wj
iUUsS1t7Pc/ohv87ba1r/b2/sHE0YmvkbdHgcnTiTfr7Mz7Xo2YAyuBcgPBohxgnUHNC5M+2S3Mh
TDLouWZJm+iKhOcUj2uqbO+DSLSvhICHR0vmJhyKGiujozMOklp6Qsk7A+PByBKBbXTckgON3GuA
GCvjVlhocYPqZpqaJ1E1keZXY1qYZG57qGcRa2TZRZLxhzqGEmELb7E6EEvJ4YftISgXPQ6rsrDC
q/lzC5aavjjzhvtceX3rY3mJzgXKgHM3GP1uccbmaHjt9LmSS26VPUt8rxOvxVTLnVCpemvLXASs
sZ2DY3bvZpvx1YRri55E4js+rUsy74WqrS0flHapaD9hNspxm5BM1UZB61Fjt5BPB70ct3ZXsNEx
0im71ZLEeBmBg5BUqEKik1TQpYl4WMjJeeiHBnZLL14KO/WeZnteaNFnc6cM72WeXWcziiWIzLG8
p99t9tbQGpe2LOn00J0FIkNXXI71dLCdJL3xtOLd6xvUNODdNzYIzxMDa29X1Nr40eUyOiyRbW7z
Si++rq7szZq5+te1cG04etp67xnp10Da1QYE2/zd1l38I3GaMVrHth00ZeG+GcZAzojMEq5N/VKm
5Qsj4PSmahQTuGQaianQ7A2Fdr0h7EcGtrr60eRUoSApkL/ovpl6+NjWmfQMoHPqcL0jn5qxc7bA
+7ANITbErm8MDQ9hKXGJwKrBUMGqdSdoNZcQ+g4GfyfX4wcr1/O7ZenW22hKRJCsVnNOTKxcfipm
m1cxa9SQ0tqRykq5XGpm+jg5XXG2mXSeE/bkN4aHbohM3uluapt2W3Xd/KPHa8fUU5ggeXJN/fQg
ezN/nyx9V+JVOrONT/ezXXXnPnJRb87OFH8msDKDQgFRJJevin3cKPKk0+HWftpLcUHTSfxr62Hs
aitDVEHjjB5D/W54NueFeCCwYgY43rxhLShkGhpxMm6ZYYLw1Uot8+vS8E5jiaPV7xV53gHL+3br
TfM5bXhTeD7VEYtR9xSzAi39kUXJzxqZ5sZ1C2+PO9c5t7b26aw26TdJkmU+vA/Ii62GYXVeaZdN
QLxbmQnvBe1h7o+tPKkIfWuJDh4tmi0+Rpwe1yG08yNvopUisRx5YI2Js+OBZfsopqbvXm2ZTIsi
id2WPcWAyzAGPDItp3pi7h+4SIqPrpNPKiwpOjcLTPo7abPIWBuWsI5DTA8UFFDbOO8eCticO7eY
hmfQvjXw8IqwAPJuNfRQcXrSlAmOvPTcMnA9fiWnZtFOn+QRVisnCLztuGz0dczYpOMCTCd3fRqZ
MPvo7vVtYgvQcB7Z55Boo5vErdo7x2lCHbDMNyZBzoNnDvu2MtfbieVwUM/yaA98rRERG/MhjUp0
HJNT35EtoG30Se8gvSh3ecR+qm6gNDEQMprsLRWkd2oOOq1haqeDu6RJdKggVz3OWWMEHuoQc2Yo
jsQAtVQ93cdW054X4rUDDk9x6QY+bhSdMKDKFAyNYBsTm5M4rI3+qU+2c1FWUx0w5RmHshsctiVd
GYCVNJgcRvGuJRQvjFL1TZNqAa9vmP0jeprlqxRM5VdNLvslQzuBsbJkBIifiV7ZSAI9tfOdBGER
phEHuTDW/gQWan6qCmFtG1XFlISjcyNmkozrmoPII5YqjHBOvJq1SPYLSP5Amwvytyw8iUjjbOeV
h+C6tzxP+9IxFPnzlJgBIYbDzyzS6otlp/VDh50UUmsJYacR7/FaxpsGj1Fo1CPrxbHT6Jwo1l9p
K/pzWxYPHQJYuENYH822xW1dxP3dWiH4mGZ3vRN66t12SUugNMOodWPFTovZGdEQYgQ3BN0zhoNM
rK/4KuKb5PwDHxbNGmcmrvd8SoIW+uU50ZC81cqeXhTs/8DS1fpAmKOHErV2XsmL4bthOgqyuwtz
OM3nmyoZNA4s/F+TnVpveTECDJNNetGjqsI1XOvvUxlbSGrXJ5QiUWBMi7G3R4dNodAi+zFN9RkQ
8+oeaCwfVqEfqB7oC1pTdza5WPiAK8P2QpmO95PK4xdttsGQDWVHznmV3GWAS4ipbuLpWcROc/TM
Rh5jN1EuJ2jk7Tk34aH24txJzXxY1+FuiFNQtAVYdODVOfvBYWAqYZRX/rrPV4K2xdMhI69xcvBc
7SFHKIwsqq1dBHVRHJCI4MIhcYYtC8ti05lDGQg3OrNsyne10w1U4hlrqRWC7qSg+fKFSrbkfKdg
n4bMN+YCtj8OWOrtluN7iqb3JBUkdI/COa3s6H7ouNA/WiAKF7tr7zuztB9JcHgSi0WiohcB8JpM
eWh7bd25gxw2jS3Hp65MhqPtlO/ZmvWHJCPupsnTa6QmcuhhLaTjz1rcHVMkO2j4Y+uhi6v6br3y
0mHM2yNpYffQgo1X2M7TGXYpgxpUvOOLnqbavlhH+1yqNDsaqb2tzayh/gZ961jPs4b9XBCJsEkr
M/JlPBbfPDdWu6F3m1torDrOQgUbv4m+XPTgAWLdZIeUEXkNIrN9R2blObGs6YQFO/4+eh28yG6s
Q7WC5sVotf60m+Jbwp40MPJMPsL9sre9niPLByDuO5l5M3KqbvDbv7E11xB7W7DVVX0uiNABS8wu
O9Ktp6LJ0cKDIN9YWjvu0pastnTOo7d2WOadNaftG4IU1Ere4CEkM8aDnLJhWzjd26Rzrnii1MlI
H/38KhAqhuRdG2wE6ospfOlm69HzMB7lcXGa+5OsSWPEc1qOF6sg1ClxBchZIYunTHOqR4qq/FQ1
Lo96W6chSqfczW7rutd3nozVBSTztnRMtXMZJ96ASyddZLa1XZJZ5VYkRnyWdGKb1siGfYxACFEm
qQB3aBfnQ2IVKGzdoQ2XLLMxWkxvHd7iAJA9SfAoudZbheA/yO1WP9ZrW21td5rfBzdyERs0INWj
HGMkdIS4qXwHqXto1+v8o8oT9eYQJycoc9/L2ItC3sjPciibbYYkrQ6WSmsPSyfcoMxybc9IMHcC
bIxl5uvQI27UbCC9zy1nM40lwwjAyp9gpg1wqOvEI82BhGl7V6V+nt1S9wZ9KgAdwBDdikjxBJ0i
/bhyDiBppdpMWCXsI1MTPzHE2X6/FHAfehTs2MbiDZEvrU/p0W6IU7u3CWIwERMuqPyi7uryMABx
8lG/Xe3ie7r6aCOrQeF/XTrms93QBcjTu7CZCuTGjYzk9yYRLWa6gW16uop7CSLC8BGdZxd96vUf
s5LFLZkxHAijUSD0z41tVK3kyjy6czRkpK6OblL/SIdyxOiCtMMrv8k5yXPrGEE0y0/97Hr1t2kZ
uWpwa2cNJ5tXUSn7WUschYlLRJdjUEEXDcl/yCU8qhgWEti5Hi/6Mn8pcgU+J493SI1gf+fP1G8a
MQfQ9EZ1QDMKPkUfCV4UnZseh9FtbhrFT9edU7+afPPMfGm3vCJhPB5atQE14C6VNjSpWM0VczSh
39Tp7B4coNN8g2nmLnJwvq0kEPgNBodPq1Bd5IPwUCcCYacNou/2oS0b08+cssVIoMp7MSVJCOp9
QW+bTMPeKnr3ehpg0G0QOtcWJYwxddeZU5rvnbawNrKwjZOoOsDJgk1YagsMgYwNQ9tZSiY6Gq8n
clWThjtaLx2EXGZfYO5g9eqa4TeiyAPBlXtgUMOarOiX18mObuOMxF5fFN78iF8iDscsBnfXDyuc
FxUbAcbeLmxNkJh+Z7vOACpXMUXnKXwF0zXDIesYnvmdwsY4I0T5FrtF/9pTetIzQS5YqjV+LO21
27rXix2VWC41r6f7smGdXLQIrze84JnhJGCnA4qA5jGKStGHac2PDngoDgynq4c+9shYafTmuU1a
tmLodr5XdfwcMVw7WwYzL9T6QtubxnVrW3mI/4ZRnKRXqkeCG7oqjCJVyRuMmNZ9lTTvcm3R8at1
jsmdS8QawHrgsZ+usQUyHlzwbV4sxUsmcCy42RTt2MFASFwG3djRCvVPaPWmz5HYk0AB8IbUG6uQ
d1RtM/Qjdch8f0W43dvItxvQ9/0VLRQSXzx9rFR9VPyaDeumngGGSTdPwsor0oc2BhUvmpWRMYB/
Y9O5GgwTSXoUpqn0kKxrdiY6D1qQ6ckLKGsaWHBpoSO0j8Kt16ckRtTrO7rDL4f+v94IO19eco4K
gzt/EsGayfVWW2oE5WR57npjLB6qa51krtxXjNJ7X28EqZpGjuqaypc9jFfvqyzSkT4RcUf/eS1k
dbs92ybFdVqJK9B5xZq2NBMox44wruZ73U9ueavnWWeSu+LQjDU6TwFILYxHgyFxUDaDRnTWTw1Z
/nSnA7zZOwmui7QateWlr2Y1f1snDY8P1lsa3v5uEB3ri80wSEMqACztPJ24JK1LCswvepn5B8rs
f5UWREgL58hljeddpMnmWwGo8fkv459/sKi+KgH/ohWgfRBMnUFVoQJGrGBfpXt/3T2oZp6ywtSn
CzHmdqh5V/GaMfKJXKk/uKbiN6M0d2NmHM3c3sJs29qJvnFldKMGdmZ1v+FX3XlrRgZJuvvnb+6q
U/jrXuTXe2Ofo5NrCW3r99jsUh+bSkTGdFGqvUhFrRjt0/FfbR7/wYtgHiVhEOmukL9fABsLNE3v
OF1Sg5Bw/nG0YlvJ+o8F1b9Hkv9yJOles0//yUiyKNKK+Ky/yW3ogflDf04lXfkfOJiMPyDJGH7/
ojz1dKhqoCMx8v9h1Wdg+Z9zSeMXcA2mpO5I/r7rNPHPuaSJV9+ROOzxDiO2ueKaf5Oa/jPpqfO7
WR9VrCHBpDMFxVcDwu235WnqpIxv9C45zg1GSowwQDFQDjon1UhGPcsMYtca0LGrvGFRfE1mZDY2
ujb2mY4Gct/qJZHEbl04x3WVVrQpxnoFjyHEfI85q7R2sMUW7T73svalgd5vB2SGxBngi4J0t9Ho
Rirl0m38AgiY4Q+lWPHh1oNz9jLwhNftw3pgR9RbsGxrb0M3YbabkVSqJDCnmoivLlKI9V2NPX+2
yB+/PHm965ELsQpM+Ykq+i5YEPQiZ2PQZJw9o0/CziudmwlZiF+Ow0NHntNWdkTQ+hRywuTBrqeP
KsuW+zkR/aWNjfLhajCtNnKuAUZn7hzbfmWLmG4vUw+FrbBjxlPDRKRe9vHkeEdDtemJY3eHX6QF
OlCn9dausGEaXUImQT8ZuR7ONskSVi+NFzR+BlawtnjUDdIDvcR6i4mBuYWH4IXki5l3g5G1hxE8
Qpjoxl3irGz0KkdukGDSYSmtuDOlVlzManqwBTWtXRRkJKlZJj9IRVE7S5KRxwQLNktZEoPizM3D
2HKo+0OSxjeUndZlSq6LMmqQ4SymTWPU9SVSbfkzGx1vO+YWJnSbfQyDsO7BcLwfNpROhjqEgzha
0vhOx7/AEb14mLz9lglloAr7OE41fhRyux6ztjMfzNmbT6aS013aieZe5clHZpjJu107U8hD48Ro
agltMit8tskWT3KwWGM9l49Fm0PuzovuYph5woaWPI/Iy+/bIusv2pwPQco39glhf4Q3zJgvC8lt
oZptY6PbvFONAJZQjFH8bXUlQNDCbchwyKqaTrvKMixySuknM2nEkZXTZ8HP38aDVdyzvyZoAQu7
9yDJprt3wdszAosyxu8kFF4sjZFmpnii5MTA7FZtqB6EwR0tnaE/G7llnRbW16o1rS2le3dTz+b6
yhyQrFMWZcnRyhI9VFZesE6G0Ro2eT7tKNzjrdYMJ6To3VEkzs04dg3REw7abPSxWeBmM3VXVYws
+bgHw1ksSJEjfOOoCZ41nghY0h5IWhXbSJ6skcAFXGMY34bsLjHbWw3plY5eJPQK64Hao9hUrvrR
KYn+Oqufl2tiNrvqt1K2xZaQgX4JytQ42RbTJ1yep2L51GIcVbVOEPc6iBdr8PB+Ll60V9Oo3UyA
TDbRoOIwE9Yrh2F3a4AO3GpMxYMijyHc4qV9toh1Iq9QdgwuWW1r+LGcTEMqnCBlT41XoE/NZpBl
u0PNYFD4Htc+Pfdln/gNCtUFWzQMa7bjjufj/ylDZrkg3iaVbvMJRbtFKfTgRmZxr1w7PpCfTYAe
XdnBA6d0X87Fuqt6WGukGrW7NZ+dG6sdiVUxp0ML5R3Sld5N98gSnvF2anutWewLQ+uk4gtWd9Yk
sJuyZ/fCRqcvvluiySxhmtuXsnU/WBbbG8dZPVjxi9paBjzXBEriHcCl9BZr03tlKaY1DdbRNdXf
HTXavZ+0on/rgDTurkyVsFWFcYqLihbcsLmlRVwEY2kV1HdJcbdw7PrJfIWQ1C0BM7Ja3tYBYBXi
pCjA3tWf02Ve3rxlhoVZpqJ5bFo8sgKVVgwG5bbGC070pUddehdDxz6Yip6IbQmqdr+wR7ada1Yf
VA5QliKxL8JaVd5Dn8mfqmZ+GxsEa0yJWzBUcHUcd5pDWwVzs6yjwEoRZdM4DzbDfpU62lZfieJz
jb7cLgnZJxzujDPn4Tkplk639gur+2NZiWTg2aI1P3KN9CTElvAUN3NCU36bt24NRKGeMTwMDEDO
s9U69zMP7EezjfiK5BO3HpOq0f7e6Wl7TNZy6XwobPZHz92fBjo0cuawWiQtf3KUfGhICKVJwE51
rA3hHpsl0ra9l1UxTJn+gM49vk2KoXgkzM2UfjsSaZrkETeut07Jq3KtbjMaVrnX0zh5d6n6PfAw
GJdAX/TWOTZbKOzSUozD1mmIDqOi053McRx9hJxYwTjaf1a5RWlOaPl0049dd4cGpBEh+CiaZxbu
CsOfje7TJ459eBGR2bw3rUhfeSZDO5jK4QaXYnkbjbb3U8zJQNJlEZls/fPxRcOLcCmFPCBFYk1V
ms6nXXk2u3AUegMg9BFHG6GlB7seDyWnbdBRPywhSsHrejHiKjKoS9znYVzsM6Op4lPLRIbPbjDI
/nVUinK/sZxnniPeRrH32A6sODWGP1JFAc7OJD6AX5t/5HQ1FodRjJ01r8a7WdL0YPNOtLs0czqF
3q9sX8nFzC9mgRaKu7i3ZGB45QrmpMk/8TjkSC2qx8FeXbZT3JZHFlYl7uqEL6uCxXy7NiZhLMiF
3MU3OhYKm8XwxA1yn+nVnpbpC0Rk84YKeSTZif2lH3nMlXCiLNoR2dh4R5QuUxyza7Ufllig0xPC
FKHId7v9IMkk3COWV28ehg/0CWsEP1NHXhlmadYwOkGN8wLmy7J8tzYxwFhs38ijMhusxao48J0j
tmUwBFLAxaLD5517G1O24jXy+sjaVKnI51AfNXIFCit9iDyFLNBcZFCxsgAw4QJh5Xhm4GvrIxum
3JD4ZvrmqCe9EzoKxuMyYh4qDG44Wag1mEESbBqBe5ncw35DXq8H+7VT9/rQ9TBTbe9caCMmOIk/
L5xlpg6dtNrKJ4yjfc3b7Kr8jYdOR9/X1d/zBdbHpif+B7AgmKQvwonNm0iwfTIN58OKE+9JIpZ9
r+OuBtaHlx8MtsQqs4w5zlDShDkRWcyKQyqFvPFWS76NdltgUFbgFIzYXgkANRfzQ07siftIN589
vLWp75bmzGCsZfVZ1Ua9J3qG/8whQLl7YrOWBzePmjGYEX29jzD5A1XZ6o3uvL+3PQzTQTYb4nVY
KSA3sZgG7iXRDT6UEv3Ta9grbaLSibUjdsPoOx7D6gk1ttNtTVRNp6EbFvpKTSMlre1YlxPsesji
/A4CIejVSl7iZYS6U47Ea12tNwPLpaX37q3eE5cBi2cYe2CwGKMp45Z4Kc139Vju0HBdAx3a0frw
gNA6THBV/EzGhGQtV04Ml3XN1JdA71JBdlocX7reWDcTkhw8HOByV8vuw1WZxXYQYjjrbACdoS2/
kswYiM0eHPnlZIye/REaBYzQvn2KUSV8OMhctmMNtM/n01yvLm9ruEmMOUd2buZgCSKbkU7axplF
1K6VfSqcwJVP84lvE58PR4s53dSsjV6KaC6+MSBLdiK1NfqDaDi37HSYwuaOe8pbPDqxoEYsp/jo
riRIbyuEfns39bCXVUacf+9cieuKvTFbgCS1wRwoBY+Zreh6yjVdHSfkH2d+w+JsWGn6I1rTHlBP
3+9L1Yzb2DOrQ1PE8JXz9UUhw8XyY+jte8yC5s5sGpZjIm0Pv1q/f3fJ/6pLvmrn/1mXfPOeVl9/
a5H/+BN/tsgOHS2uFssB+0E3/As8/qcjRer/wZBH4gfRUcf+TblDX43UF9mvJwwXfy9CoD87ZAsk
uY29AJOL7gkkP/K/0yH/NsexkBN7JhKhqy0CkffvQPIF0SN+J20FfrBZvI293LAp+cvV+AdzrP/3
Ja7WVGoikHnM7fTfmOfoVwscKd66xy7NCeb6TOSQr3FJ/89k4n/wKtd38ReROv7JebYTXkVWb532
Vs9fvR38/73Eb/M4mdZWVY+8BEo9Ke4xvzTrv/BpoAO5/i1/maxZrsvuxZLSANdmoTv+7XJ1haay
eIQ4Y2tV+4O8IbrUVOB4kBMvbUd58WAKQoEFWNuj2YlhCzJn3uBq1XfLPE67VLXts5GAVGHc3GVh
28t7CurRDoE9sXwE97Gt6UFCs59HWrWILEkaucSXEAbw2rqzL0HEnzqHUGS3Vm+lC8DCdTuMm/q4
H2hIcTUk9DCYh8NcIzsO6cri581ADhN0pZPTDtkhEYU8CXd1XrVSks6W2EtyIxrNORUx3NlVaN0m
0ezx1MfUzn4+U3HzeBvAl5brE4ddEaLpZEdAIrKDJvEYpSBOmIKMYSfXcmcZ3dnKjf5prhbrfooG
facNstjUyK8OVnllDA26tWU/j0t3VvqNK3LctqY1I0WbxwdTkqNjAYA7yxVDT726Bk4sivObCEfq
vgZNHMT1kNxH2Tj98PpyuR9Xk8WVQ0AR6VsZr5euX1PlRN/JwGlJ48Db9eRMBEeH06p/te1MEJXd
Wf1PrbGY5gCi6J/RSSGImaGv3MMg5i+6XmDbYu+z2ITPlfCxAmexnbBUUU8NGpkk2V9XongtpQp4
f3ng2QiQhyLTLllsffWdRn2/9MNnts5P1mp8eRS9r7NBDJ81aClZKDPbuKXhkrRJo++qCUA3PlTP
T6Zm3WeNAFlTKD4EO6KlHgR/XznzPrJZ5sfSs7vnlPRDgg0beSp52N+ocoo2JhvOHYSO5B5sRXaI
K5MI4pYM24kFxK42DGCUNuCmwGMztnGpgjI8bm6MOcwy9gQS8gLG6gRNk/U7JmT5PrOz8RGXxvDY
q4gfZsfDjeGm9n0RE9PK2iQ/Mm+04OvVw2YkBOLW9bicyJ9gtJWtMkLs5/JCklaWHTLDITWkYDFC
yZsyvxnaSH+whii+X+JUPGYVbBCf1Y59i/Mh2yVxLHa61UYfEaNE6mRDiy7G5NHe5ajJBt+Cpox8
KLJuUdCDCIwJGqAHsI6Uys250RAf6+C1Dw4YlrtIM7UdYbHmnYRLc54sm2VSg30G9TWDAPrN/ZA0
Dgm6bV/4wzAXc5Aj7fnoZ8poT001cY/aoO3qJXF/Wlnu/mQM0Qed1k2nlgyfjwTb/SYeGksHcOuK
jdb1HoNF73o9IpE7IUGSnwWOYILSxhnwb6zEXu/0ZQ/YxzhTXlnfxJyvm4jMXzo0zdZ3rqzanc1S
+7trRONbhbftXpSN2I+pAUfeGmZ2WOhFTL/EZflDz7v+2LCjvtCxTe8t2r2baoi9W5Tj5rfC61GC
dSyZNkxf7dNkxMudOebrNlate0ehVr0vbKzu2wUz1Jwl/WVGvHPWZ7ncYBq3Tzn0jp3e2Ni3lt55
VIwTQtAX676ZNAwRtsC26DdkMiDlNih9Wwh+lU+ybw4kyXHsMHXNmoSYCSBw6vSln+A9Zy4wZtia
nW5P89FtUMh1O24Nm2Qgz96qRXXkawFUCjuVdswvE2szCKs5FZOzEkJaN8m31SihGSHG4O+0o8SB
liER4MhqPfJu428Gou7jAuDpRL7vEhR2lBKz41Qs5uwyg21AxbAlAMwJKZa9g42wdduD/9sw9dB2
QPFxBFQOi9HAxYG3pUroN2Jp24PWioJfo3GXbYTZYAN/4Bqbx4o1oIXkOsyICXCgEORaFW3zMTV9
zzE25vdAXlwUDmhCe06BNxrUFR2GlHtGjOOXFNW6NWLXPhmVXhHyB8PRv2a6vwPt1D96WeFMKLw0
+tl5A8aNjrGhp4v8+OvHjcqxH5mvoE+YY7yDqy2n22nN5lt6034zujm2KO7hlavbu6Glx/Sdv14y
RXAAhacjSnOgeyVWpOjFR5733Qvy3y4c7YQftVoT6/jVsMV8IGO8HBsPVjVHr5mV1M9jWpKIdrWl
wUCLsJjrws808hCmRuCIm4f86NTDO/CM/uBKx8X6PbDjd6Nc7En/AZm7tOOFqHIu3y/3UUveyI2T
z+ONrrEZ9he9nve15i0GCj3dPLSGCZBIuGN5ZEGN+wA9CqBRK1vXPQ5A3jBZH1hpkU0+6nMnvvfd
uN6nVsdHp66WIFu52CKmq91pVQMvSxZgdJxXwDl6O4zMEzAKMUaaJhpqPnqXSOpzzV7gMBRm8unp
/HReZM5jibbsFOm1t4sdVukw5mgpUEO7O6rRlhGXlj9PXuoR8NA4j1e7x8a+2gTdvq92MVrpAKvk
uu88vfO1TOJBcti+mjqGgtrrTHoUZ74zGRC+Q35jcqq4wZ0I0+fKHR1IYfUbMFbVF9yl4WB0ovtG
fvn6zI0U3zmJRghHNnhMDukUHavzkAWpaue2pvO9pyDtiXI2UFpPACaDDpHLzoiIdsZVgWtGE+MX
cAjtqbzOVmAsZXroas6fn1MOHfnnInizs2VOW2Ep/WKnhfYtjnIOGYQWR2SWw0az5/S1Gjr33qtH
hrJisF/MYbFexvYa3G2r5cKTitiuJtHCBTFWqCkr2UuG/jfELvxv9s5kOW4ky6K/0tZ7pMHhGBe9
iRGM4EyKFLWBUaSEeZ7x9X1AZVWJwWiGKde9ybRKlegE4HC4v3fvudUtp9xsrVVZChhCEkw13/UG
4OIqr237Cu78Rs2ynA9fHe3RnAmK1hg7Mk7ey5yJuBkMEj6tMsjWmYN2LB0buS7KFNlWpdJr8CwI
6602JlceR+QzkQZQrN7m8mSL6YZQA5t9hQ26yQ6HS6vO5lAs8jeF3nTlAktafKWWUXpG+cz86gB3
3jaYVYyFHfIxpNPE45/K6SKuQYyJsuZo2jtkHapjHLAECnELBP57FZOewqIwnpFnkl1Z1TQhkDAI
mB/rYnyg3G/QCpp6gGztWG8IraGO4qBub2MruqJNQcav1OKd3qbGPupxqQmrV9Yex2JwWDWfbqok
DQCFXJGohVPSajiuelQ5BCUhvk3dGekvdNU8vS4u+gZRzxJ/Wn5P3mS2aVlw2AOBbd8LXWugI8Hn
q1qCuf0gmS7GngNz6Zn9Rmr4QBfo0JT7X054pHfsmHXCipKOZUP1Z6MbvX4YlnVIgoTdoZspi9m4
J7LkQW2ZTinB1DvphOK76uv4S+HgrvS+x5Hl2LgohzCXEEhqbxfUvJiANDSUzP10U5GPvjN7fVzb
zVgh00UShESiK8pF6pgd9OMuZ6UDCDjdqCaQbVoACZAwj/9xryOyBDfoBd152ygRuJVYv46koIwO
wdNzYVrq2xDo/llke+ilaefPV3RlBYO2RMQSXGJExA3XhukdRQ1IbXaUQSgLlG1j5DgapDFq38Zs
JA5Sy8o72c3SijhU9r7XXbfFSOKmjmSsj5QfdtlYG3Kmv+JIFouEGuU5lxGvEjVn5TT8utpgXe/X
eeJrW88LCfJhX0L8nEGEZ1Kq1podYrArJrSkTQA4tgihjtRm+mJlyks9GVeDBuNTG/p03reVZ3ZA
f86awvs+D6ZlZSu+y2qFwBE/Ingj8H1eilY9tr8qGXiaJpLkvWLL9lYk7flz6HwDzLJRzqiA6evE
KrjerCCYc9FqKMGItb0YCjQRWeBjMQbAaxIiAGCAlPYtgpfgm98CB44HkdBmadEKofrN7wowERjN
qOTUi1QL9kFkFtdE1xVfFR/oMF/19KlWival6CzzjnqOPqwSm6gMascTOk4nxjkXtC60O3rJ6Ef0
a92upmuSeaq7AuHVukspsi6HoSLPdDLN9WBhBfEq5JsQr6NNV8YcydUk3PmRGHGFNfR/qyndI2WR
LqEShlOt+hwpd7Gx2yGOCbj/zvZePEGHsC+E0zbqstLQvXdlRAVOA5N87U0jOaojyGMwfACeSftb
aSlKbpB6SjATA3mKYIqN78R4lz3k0Wm80kUT3WQGQDMSNKons5oTtAcRaJej7TRPcRJYO+RD2aM3
WjOoLmvlgzp/IU2RFjg77ABeUNbug9DWL4K0bh6zBu7B0JT9LjH8bo+QNH5pyOalHCZ4uECxvOvO
KtLXtLbUJcYB/RkbRa7xihTWTsSafl41NM5MhQM2xdZM56xb6+16VBr9i8ysdB17hogXYdcFl7ky
/og7y/6q5VYG2Xeiu+sn02y0AfUIlXjBHm/iU4jPmy4BHdGVOVasZFESuXQ86TBDLefx8rXdkeyS
UvqU06IXNhqBYlrVYXqvJOHXgUQr9K2oBSnckDbvjByKRfFYyUhSjEwQkSGFKNuVwc54mztmep8T
qnTeTIl2VlUeWylsoqPnS7p5hd3S9qx7JXU5LpnKD+h1MzMPbJZoTfsBUt7c+m9togKA+sGo8L4k
UmnO+SjSLauq6HkQMv8SlXH5tWjpkW8LxRhhT5ICD4kqNxByxVS4OUw12Y2OzihbAikavsWVicqo
rfpo12ntD7+3e1onpOIOjp3tJTvbl6xQTQQONDNNJb6c8i5BxyCVZNvEhP32PKpzjOY9KVZl0Vzq
xJFcRmyGFpGeRDWeEqO8qHyCvuoq0m55/18bOmHwpRpcLaiv0JZ5DYrfvG6vY5Uig+4nwcNAY50P
lyXWIku9G1TP+XepFN90AJHf9HG4m1p8phvLxIFAjqfYUrFnZS8USRtxbmo5Vt8sg6CsEA8keBw8
6t1m0Kob+Etzjm6guwr4sW0QmBYNbRP9JCo86yxIHc6mkeZ/J+eFejwr4cKQig8BdbDuOerwPaHe
/W0WC64K33nUB/TWaoGUj58CWXYomzs91F8tuOgwrJvxuz95+HPi3obOR2DchUODbUuvnDsGUGpb
+hHdMMXhpkjPerS6QL8POxw7UTtjmiqYZAR8d8sxQLNg0EBpZKBdcwZ5YEGOr4ZiMndladIN7Btz
XSSZ95w78bRMqt6mtSujS3Mg02thYPBYaKgE3aGmaeJ3fXZL1hVNLE25IcWvOWvsMb3xQsW8tuhg
rczI1C6xeMifwkcxnkdweas2RM+HW+EqM8ihSIwYQ18RORg8aBop7VOEwcML4nqbstyuUcfgcmgG
9cbzWtNN+qJd5k2cb8dOJncNK+6ixX2yJmhL3VZJe++3SB0GSzV30s/HbdNX3wDXWG6E0n3ZsxGk
PWcpLpLF7pytnLXrcZATalXG7H/z7GfbAExcJU3xXZYRkBwb4xxHgDKIv+dqFKl7AUhgb/detKJa
0jPZau2+1ZRhXKK5M5zLkJAvbZlnJbpZCc3V2JTZMHE0CyrnMhur5D5LHXpIxuhsg7D2VwUlrHtT
q38MA04+dWKrUpWSPIGpf4H+m+4Mcmrw5BgckspupO0ZR2dp6Ig1xwmX+IFox/tvfLVS8yH12Rvr
Xu677AqTFeWOlxoKySpXx9nEx/eV8AS3HcxniyPIQJ/YqNQb9lAz5J4ykdLa4kV3kn6v54ZcmyWm
YDXOqivfE27nKN7PwJTGtaEq2k09OD/LQVcefF69LxARqmBl1DluOqcavBXNUoj8GGO2qjO0ay3E
f4gWvKOrRAXg81rrxyoorUoUf8SrYLmngfe+nGsOiYZ40a7cXqd+1ykU40IybdO03HIeT/9MzUjN
dR7NERLIBiUp/aDmamGeZJ9kVe6YI3pSa/4RphYJCn6RnMAPfaiGz0JebQ4TRY9lsPS9vzC1NtHp
D4ILC2z/fohwBflRJy5UsstPMAtmbdv7SvI8FOo8HUMUIx7cQ0TawJ4lQ2VV1p7HSTOLvUlF8pi8
MP+GdJsja//TIjnXBz4a4zqQLQ1xyfvrQz4nNAWFkjsifVkgXeYrTfDcgjOpfuL6gHJ9uD5eaFoY
FoE/2JvfDxWz+E9FoVQufXW8MYmHxFcpwQ3HGhVNpGHldTEKKojJFFy0yTCcGH+eFYf3V5MgC2bd
Iz2ag1kz+noRqLFfu3YK7olNF4WMsv/y+YswX8ThIBL2mI2GkV6Rpb2/yEHwuWggiLhNQ+nW6gN2
Eb4lvctEUwkxHiFEdgiS1jk6ms3nQx+bP/SxDW3GZDli7oL93lJxDH0QtEeruUgyrgtpNGgz5kKw
paiziMtnBzYGdC8/H3aeIR+uWMezPjenNBKg3g8ra4cwD2SCrlVCysAR/cUEQ+D6JrPWsZi/nw93
7IUEc4oKldAcW7zhwn5rHPlVqQrFHhmubox7WuNbDv8DzVhLPbHKiAMO6tsygxhV0zmBs9Cohzd0
mv5+lubU9i/129wcvfaV4O1hodSJuKCkrG5Ne1KfA5rBboPp9R9MWnivqLZhv+pgv97f3diSzdT7
Kkkhlq/fGG1ONd9nif3zm8ojnNtXKo3PtybXbzdVR/DU6ilLz9sq0CHyW6KiGDAqRcWJ53fsLdSh
WNs6xD9ajPPz/W2oGNZzNyY9CypO/5XW599AtX37/HJOjXGwqNGi10w+1JUrtOZiwv+p2+kvLsY7
au7vlNyjk4P5B2OLqWhYHyaHE9l9pRHMUrB3vfBbVdsRoUSjrOvDr4HCCkPWhHrlV7RZEBirZ4j9
Tq1oH189IA4GLRSpQ7phor6/l7pRtFLJQZb5AtlfkzfmshdxiWgmIj+icLLVn95XxrMQSLKP0oR1
+O6VHKvssZClm5IAtNfN8cYKhHViK/HxBZf00GFBUtqdleoHK6jjQ/isUJ26YeO3EI5w7uZFh8WP
Xsbnl3NkJC4Cw4ZuCkPq1sE0wVsZTuNo5y5LGyBxpd6jZrovqujh83GOPCZh6ZgveFasXG8wjt+m
PAbfWDoV0fZTSOhT8qzYCeaZjBxDb/f5SNrHb6x8N9TBckGNykQoxFBt51C4z3RUbL3VwDMGqb8u
u2z6Mhrsxwz6H9Wq1Knuq1XpPQHAVNbNhAgrovu71WrKaClOL+KV9SneGXZU7Bo5gArpg+nCSzgH
4kKXxBnRLeJc1awTrYmaHTlNw2Wft1Swx5ZQSMpswNkJrDhxoYd4J9ZmvuD09QCmQN0xDj92STIp
0iEC3J3qoHkEDa0SBWvfYi0Kn9OptXZtguepSqClDbG/seKRmskA8IOg5dCgMyvKIl5q7ZcUd/ay
MVFE5SmqKxtAJIUlokZIFot76o0h0krCnBEAQwLqUFmSx6lESrscyNF26W33q6axSS8f4mhFCc86
j3W0DBHuZMD2ebByiMolXndY6XxXSSHyNYVz41Sr3y0PsuLnM+DIXNMcdAgoWIiE06x5k/DbXPPS
rmT3MXJfIqU+74Qjz3jqA5ktFQHjgyd79/MBP254wANAYTV0B9kL5pL3A5Ygnju83RBF7EY/o94K
FtGvmnP8us3Ws/HsB5Re7/WQELTPRz7y+rKbU8HsocX5eOYgm6FTgtbMXMpc49fO7MU3KIXi3gAZ
/uPzoY5cJAIPViNqHbNO9mChpS/KeXNsMzftKroinaCJRyeIgJIoq85MwJTkMtFgHxe9RtH+88GP
XCf7Kol7y+BkgM7k/R3GRN1SdsoylxSkcFv2QK4GH6lHNFZ/vA3Q50VKWCiMLHIFDxZEakC1D+gr
cTXbfhxHaLMaUE3eIin/eJqy3UAwhTCK0wdJ9O+vqZgZDj4RfugKSIObTAqvMrrqe8MkO818/dMb
qKuSC9NAHdFFPvxskYRWZHpCZDKyGukqxZjl9BDp6dSEzdUn7uHHF5DB2NqwNTBoaB9+vkq0IYHZ
plyZot8HUnksJ/uVVL97vzdP7EHmd/n9zpuhOJaaXBqfF+Pg1UtlAEpbQYghiwSlbrZ2coCcVtIR
DpF1O8qUp3ajx0d8iyGYBXCzfez31YU4Hgv5OyOWAn0zYeH5KO7lzNrAwglsuNXO//zRsfEGhcuu
gxEPZqRRc+5oPCt2lbbd4YRydT2+Ck31xDDz+3t4J/FIW6RwWuw+DgsKna0OIcro2O0UTYGckuln
xcAX8fOL+biK6LxcKpsNW1NBbx1MeoKgByw9InYrSUWLSs8yicjczsybqGxoqINilWN+YpXU8O19
vDYWDstAL81qeTAq8fKNw7Evdh0D7mCfEH+3zIoYTrBDl37KaGLX40yyVHIdBxPu4oK2l2ptm6H0
zxL6yJuebdE0GuUtkZ7xyi8KNgfztgB7urFHFmd+cbTeJPixNk789kcfjO3Mhx9hO3hL3084JAlB
QmcDBTY+sHU0Ag9WBuqcnz+YjyssDwZdJSUlR7M+bDlTveQz4ueJmzUW9pm8c9VY3NtWc2rXcuxR
QH1EVWmaJmfY91cD7VJmRZmxEA2FRMjiBWeDqQ6bz6/m2AqE4JgynM2hnHv3fpQpUrXBb5UY8VCN
L9/iMzUYkBTrOvneRfqf76I5MxpidvziDVUPT6h2E5odgquYs6P3Ot+7KjRv0sp7/Pyqjr082NJN
QPHUb+Cxv7+qoY4Jpc95eZLQsK/jUdBi84xXmi35pvIN+6VPigg4mlmf+FQdW/NQxOrsq6mUfTj0
UDpVA6l3sev72lWTKc9TBKM1eiii6Y4X8cRoxyY8xx68tPoc83J4NxOu0TKLOnYLH4ZOahrWTa9F
yurzmymOzRFuInRfHSA/8qX3d9NptaE1KLm7dturDzDqSAtCcUxKCwF/9Oas/ksk7HzZ5k13VZJP
eWngc90G+BzW01hAyvYjCHcl/JyEDMZN0LbRqdOtOHrngSrOb6aEwX/wyCvQJEafpnxtBp02QVM+
i2YGq0i7xqBhP7YD1QmrCGhiZMBH474D/enk3wIUHZNZNLuihzlEFYlcPAD3CyfgOj6/kUfuIz1t
tqAWtuV5f/j+PiYWvwOQ85yMxum1mESzUXHF5F6CfmV8/nysI7dDvGmMjblQy677/ViaGGHF2w1b
e0+8qhQcVqmhPsOGzVwSraI1pfLmxA7jyEsnBB07djR8sT6U9buKwLYK8LwLZOUrllxlqaHaoY9R
EWasjeWXsurLFWqMzv3zaxWCKiYVKTaIhyulTnhKWNl17nJWuyxNsCBwT26oxvuLIPYfcE/7f75v
Y8C5DKCRpsJSdnB3TbqNtQ5FV1H9cjmKDlVCJpubvnRSNzU5SH9+hUe+OYzHHkryYWOzePAG4irV
gxCOmjt0wNITvepX0MjLlUQR+0+GgoUsbQz31PkPPgiFpYdNiu/RFU6eXRsJ4WGV1Zj7sBXixPJ1
bI5KXqjZhzBX+g/maIckLoPMyFklbe/bIP9hGMA28Mzj0ypv7Jbk2j+/jRLThWYIjfbJ4QsoBnpt
Wj1l7jRjp1Wrv61gPRXUAU4MdGRhpqSuGlJSecbGMT/P3w7WxdSjAPM4AgJHfITav7Wn8v7EtUh+
xsE29N0YB3MC5kkc6eAeXQT9YoGVCMqjURu3Wmt6C/JDYF1iDlsYfVWsajPyv+R9RX6UQa+2tQG4
9aJV1lUW0unViarCnCVwe42JG8qm2hGkEdxo2AMxf0EG9wo126Y14ixOt+MSGSyhOwaJBRPxkNeG
qNDqwi8QtxPRSg9qJup4k6c17t+u9EgdRzp6FcGO2yA+BQMfh9VVgLN/K6p6hJ+ORLOTQXrRgRdz
bYx1YR7XS+5wvEmpFeGnQijoIk5MF3k/FViyAwOxcNyfg7OCwk5Q5ebz23tsbvIVtwTzRNKnOJib
MPfLZjSZm8iEn8uheQaNd6VLZSPTfI1rNv8Hrx17bjZ7lO9pCB2MZwRjVkoog25TBnPN6RK+wlnf
ZCc2rx9LfuSr0zWk8EeNwHQOhtGHOAB942QuIvKbAhA7mkH7pYy/0IS+QJCybA3tm19lJ45M8vi4
VGm5oxyuDzdkTpGWadEb1ETycfoaDCouoUpXbjC6YNpHM8MZp5yjYhso7KskQyQIg4CFvAQmZ6Dy
N6JeOZMqAQai0bOlhzCUCVds6XfSwXai79hIOagPSAFja/JXgKJMai/WtPIFqfOxXi/tySgXcRPp
GAWnwl9H/D6rJil+4PkQ15GNi74gxnWDo4v/nk7GkjycaG0plvZQSuPUozi2ppsQny2HNhwPZL5l
v60RITlXaRZ3mas2zyNN7AVY+G0sSLj7fCYfW4t+G+dwY9QVHdRyp89c20jUZUa9YZkGwfrzQY5t
bUxpcVrV6LeZ9sFXQy3JiCkx27o0nfATk6bAYfwxjwM09fV4wnR2dDDqlZxZHNxth9tes2IxyhLe
FSUwU06i07bTiw0KULTUTXji9h1bCEzK/nwtsOx92Pwm40heLSoqt4qqG622zCXoxMc8qX40IZqF
wDxxJ8WxeTH3vDnAIiGwDvs0U10k3F/2adGQBLi8NIHTFDisRi1+lUslcPWibJYkgcjbUPVgqfqY
Gvw8zC5s3443YHbHL2D6eaNqzycs7fMnffTXY0GkjET9lsyY99O2H7xaweydun1Z/JCO/xBo3V0i
0ZH8g3EsiP/sKM3ZMvd+nBqQV4BxNnU5iRZUc5rnbFT6Vd5WJz6kx7atFKcQbajzP6yD91D2Dg4O
tJdug2ckqJG49tlNlRs7INhXSV7ep4lzolBxbAL/NuThhjWadEBDhpq6Sj9s/Tb/4egJ4nZzV+Wn
MFvy2PzlREqTjO0jZ+GDcxEoNR1SnZWyzGjjtyYofvahYy67BEgk5Vt/qRRKuExZkddhOXsNFDEr
MytEf05XP+oUVR498tPdVsOxgKsNn1HQVHfkbucrO0uSZerV9mawevvBNlg1F2ZWI5hS6mFF5h6l
zVz7qfZgkK3cXgEz/hYBPkSKU6wbtnyh3fWwE8hcbtNRuysQXfOxJ3jv89l07C44s1OXEgfz9rAB
m0BWrDP8Ce5UAGRqJhKwVf3RKIw9NdPHJhz7EwMee8SzMwuhjEWx9fC2F1Dix5LNkBuWDlHpRUs0
2MTpdyV9D+h9PWvSP7/EN+3EwYYQxQwxAVBNKKMdfmN9ZYRVayepa6aTswQOad7pgQB6KUdjH+RJ
8lBoBFdEOsrJN7vAW3JZ2pLb0yDp2yp9j3L981/qyH1nszFboB2MgR+OvI452mmjycSNSQshzX00
QR+zbRyjvH6MKjG56CK/fz6mOFLERJVA1Wdeta0PZ19/MKbC63ij68lDyiohwiJIlZvaq2ogsSZx
Qya5cImRrB2/CmBM1zHOC12sPv9F5JG1cvaFI8cQHHP0w/I+dBHfTJuQ4OYskrRGZl9DKJPpBm11
Zuy5M9ZZE6FGxmIFPjWhiCyUlD4qmIPuupe9uhlHT/0a6Gy8iZtRv7ItJl6tZ0rhmIo3iPqAoLfB
jxExNkt2t9bNKFijFdZXlZI1bmCWFsyZ1lrZ/l7LY3lHTsNwxWuLCQ0qxPQY2K2zS1TrSZ15x5/f
gGPXTwcMD7o1d+gPC0eU28BMN5LrT+LhLkCW5sIUDh9D4A6bPx8K4TVaA9zofDYONiA0ncoynT9L
Ti6DVVHas5uPgMSdEyT+4+djvT23wzdtrv5KTq98Bg+P/5liJm2fhhwOOsOzFwSOjpi9JmIAYO12
q8xKxF7kqnfdDFAUNU3xb7RGIUoNHsy2yAjke/uF/h/fcArfMKuufnt2q+fm+b9+vGWRXj6nP/7n
v8+y1/A5o3T26z+evf7Pf/Mmzn/nX4xD/S96lzbNHMJSdNJt/x28YtvwGxCvmLSN31iF/NG/EIfi
L4uqD+oWi1I2eg8m278Qh9ZfFn8w/7W/yYh/AnCAhnl4yGejxW+BNxWx3rzlfb8LQvQehFOAlAIn
37CSZZI8G7iUfcx1qlaQRgVsGyPXSC5fSzjSMvY1ItSCKkXJ5OnDUmAzWntq2L1a5I9cTd6QfXNQ
FgMldmIfgXqrpKsh90CQEG6MWZ1wRXpS2lUV9mZDXl8lLwhGodkURylG9dpJOFaZ9p2F6ua2Gtru
Su2e07ziiA4X8KHp1Oopj8NOQduUkEoWq8XwTOhJOmDrUegpKdLXvBVHUAROsrH8eF2YZfw9wIFH
iFOV+hExBJW3JrU0PIuHcgDgkjgt6jn0CKBhvAmodqXZuIFIWIYIKMn0W0R2JLelQzrXYgi84FxG
VmevUeiEs6o5MSVZGXH+UhDM+pSTdHjZ1qO6bGVS732n7l9wk2VPxLYZYMlsf9xDFS9vRmANz1qg
ATaMtHxBjuEGvhAW/pZUviG0+8vJGPJrgz4cJQ57KImYQkCzTYiavrRlOtzoiXyzxa7GOj+zrB7X
XQnlr8tajrb6uO210Lqev8XaIpLpy4BMcCGH1L6mhwJ0GpHMnRyJPgvrul6TuShdbypEsiAiMtsh
2bRW0Ti1e3voQ+9sqkW566YkiBeqb5AtFRqldW6rqZYtKzYHDzIt2jtSrwFhtaKfcPh14mtoxd7X
RoF+zvm8XGeZo5z3k0aWSAaXMZ9GfcmefzqffNE+JihjSggRaXXee1W5D2y7++mQXRIB/26UeFUn
enDV6VmCD5Iy8yrrHawsbA+6C2iEFW52s42fyzEC1lUPpbH1wxRurxb19TcsOewme68kgTqmGHKd
8ZUULgtzeAsjSz6Sjh3eOJPBaDQBqjtRENFCErW+F9icVTrKeYA0oPFhf+bFSmu60u0pzt76QZos
zTQanpTMr3YgNpwf5G1Y1cZUSVlYCIlZY92XpXMLtxN3Z934ufI18qV5HWB+IvLE9pRs4dRT/IIw
h95HG2jkvqlTugLYIMjAEdk9zzH+AmovuLaGqL6oxRjsLDLsnLXIewJovEwn7GPEfM50ze9tWc6S
vyZHGVLy5yL39Yuy09t8Dcu4uIyg4YY1WDTecvxH2AQjPGuAEWZxErutYud0ocq/8kz4v1RbY2SS
eOEManKeqSqeJdhhRL26aU+ODFsi1bsde/yBu8AIIoz25rWwI4hjukU3WcLWGzEQ3w2k9nXrGlbB
k+dB5heJB/zKaglGWsaFhgM2rY27tjXwLI2haJaNPpbLAObXpV6kw3ljmMFWLyOi0/M6IS1jBPDs
dTHHc+JKKt6XW68egJfi4Eq+DG+0QbNt1OjaCusJDCEnlla906e6T5EqWmZmXGqiVNy+rR4w3vU3
Smw7MZxsAIcS0iHGP/Min+GH6YxBTGYgYsF54gbIpEb4LYLmfAYn2mOd3PSVJD2m/4VVDDeedJK1
RVbzSkJf5CwTLkQZXKYR78cMaFQhNXYR3aGQnyQVvIszzNEJtSdzxjsacB6xDy3aMlcX5BHX/JgZ
BjljIQMCv868GRUpuC0Y/cFHhqr+5MxAyX6SZCXMkMloEh5RBKzWY6s+ZjOK0puhlPH4WtUgVCbu
odeo+yjU4FcKZ7Yl18GX4Q1uCeXStkZwl3AvDZ7YGlzrLTQBZ+XBxoTad2X2UXTdQM3ExQk9YNxb
M04zVfO7LpRI9garWfYzd1Pt426lvcE4SXaxXeSaMXtjWJ1tV5dgOwPzAtZGvatkvW9mtie22W6L
X56orXpE10E5A9qfEwe7yqePwOUV01Mw1PWFM/T6BtHVQmMa7U2e9rnqVxpZJjNpdCjzrWJkypa4
VWYThPHL8Q1OWgOlwe5sFDflODq3Eq1nsCKHJLmJZ7ap6VSvVh6ouzj0xX5KnRJQBuzwZWEMYl5m
SyCpNtPv3lIrf0X1NcewBU11mrmqvumPl8nMWh07UX2ZkE4tFYOoEM0Jb4xKKXkl0DhUQEsBYUJu
JU8mvesSz7sxZq4roVsQH/DqrCSPyQEdt4pnDmwyeM+o2MobrYARq8202BB72605E2TbmSXbSHNX
z3TZoWXqgDN4NGbyrDEzaINo8JbIAnIAYNZLDxnu1ib7cDm1w7iR4+Rs2t5Kfpq1l12SD1jPrNu+
YWfJ8QICLmuMch41IbbbMkjLW4NA3lU5U3PlzM81ZpKuM9TBi/6G18ULVC+tuL1lEiaXTq4m19Fs
HjRnMm84M3pp+V1beq2vZlrtWTqTfBOavyulnem+yOiMrgJvJpT4DiudtgBfw4Eax/GmfkMEsxzO
uOAOUyGheNlmDDUMq4Y0t2ImDCuQeXdG3Y9uhgn+DNQC6WrxZJ4piTD/PpD9/z75xD5ZkonOHvXf
yK0P++THsH7JszrMft8p//23/rVTNv+y6eryjmjzAQtx0L+3yo72F2ArKg/IEBAs0zr+z1bZYhc9
exFoy/L2W/I/W2VdAy+OJNMxyHNhq81v+Cc08Hcb5bmJaMwCX41OIj3gD0dNTahB3BqBuXf8nGjw
VMxdqazCRDPijWyq2jjRYOeafmu//RoQpSXscQHNH5fy+515zFUXWgETgQKSvRII+beT0w7XJlBm
lyQUcUI88P4s/fd4APk5W9Cb/VDHm/clbBMtnXycwHyOHAaQ6MPua6M7xf9/XxF9G4pHzbNG1Ek9
7/AsXQV9gIpU6Ps47Y3n0IrglTWkOi5MzReXzTQ5D1YcicuKD8rtb9Pu+tcZ+nenxJGrnIFyzAYb
Ah4o1/d3tS+JnVVBIO9rLdLPgDkLpGZGBieDb3x6okt7UCh6u1BmIAd5VJHURg+7FkOOU9gaQn3f
55x5FlZRqd2ij/DlL7vGIt8wk1ER7NJhqGlqUJOpv+oih6Q9JKGyVLXMOdEn+3j5Jk4wSne4LaHn
Hx73IhHAWWUrgGNV53KdFBiEqsT845+NxcbbkGKuTHEAfn+r/UiqSTCO+l7WvbhsdaV+hZo23PJJ
Kp4+f6rzu/Cfesl8n03CJCiFzrVQ0iU4f79rdTVFpUDp0fedF/ysET2vWy1VTjzNY/eORQgSIYOx
Sh28kCpqNavREmgqAFH2kd0Rq2ODXl+KKYbF8/kVHTh6fl0SUnaB1prg8A9SAvw5optIcNlHWgi5
V3aMKTylNhdJVRdPdhkbz7o58pKGznCLpFKe+TASfxV+/m9j0ftS569fQ2fZI+zQhBd5OGE8TZBX
bsb6frCbOSokEwqIIMc+L5SaGYocBVpCrBHPwjlxFPTMeXmNog63rCDVH5X7/v5lUKLpzvykPxTZ
4wQaeRoXvLydN9xixiDdDtfFXi8qZ/35/T/2sAl+wfmDAhPc0cGMYnta5ZVVyn1ocHsdx+eVVRI2
DnO88ylV7PulnuVbxzGF3hMlB8N9mL5F0OQJh1Jl54G5o4KhVMUTOQPF08Sh/7rLRlaHzy/vMB6G
IdH6kAxjEpVBMvChuB7FLVwIiuo71atCHGmZQsBYVQ+3Zq8Mt2Ht8VylAYwnsCPtPvR5pdKhyfeW
Aop8ZYdm6U4ln7+3FaSBOMGReCLNG6++MolVCInjRE+LHdq7t9zgww9uFOGw6aAAm8vv799ysGQR
QhKp7+pEhfM+M9LzmZbuIwZpF7maIgJZJklUAd3LI1Q36zkX56aqlAS6NZBCKj2px4P0DL95nWRK
jhdJnyZSvIn3SisVVl61ijgSGKIn8lvA+34uA3u4TcyyctWIv1ZhWTyziD+sVnWkyTP0kOVT01n5
3vZ1uasibuBijPHWo/RXqjUGR+ehmQLAPAEJgQIdLFl6i9oK0FilTmDGgBVC4KZ+G7JnTbKSMdDV
7cmKGK/LEpHrQu904nvaEExVHeTMkEIXxdOYW820VbzJMXc9PIs9RYWUZLlKZAGAr6B5jTmYPllF
phW7VITjLcfH4VqhUkw2A1Ft4TcxOjwy0mrNGWSGq+ShJID8Cda/+UyaAbNdjzTjeRRO/VoLwooX
ZtcZz+kYay+gjjS3K63yliQpPFw98A4r9Ml9YP3tjEXvGHxhxCjEvSJLXtLBts/JClCWctC5o17o
PVDAD7eelDUHUcxfSq6Je3xf3B/SF63buvanB60z6tfC0XlOqdk7DwKUx2uc+lTNTNkQeVIDvl7i
wXUeYBHx/1JIaj5zvIyfkkY4AqaG+6a3Kizqt69cxpd6U9RmAvwlDarI9XXwoYsRDDv8hoCyGQFw
42Ttgnlj8gY288vUOVcjjfi7fDQRyKmKYpIukohLCJHMmhih3LNlxtxNkv2KZtnl9khQrupZ5q6Y
10uls8p6W+tdmWw1IEYc/gwLpmjV8F0084D3L1d9Chkp7K7LgC4Nj9JIGxuek132K2vU+d40sUcw
qMgkcxnGtvNQqx4/FioFrU9FDteFsPkWNXQMhs1Ix0mjzIakYonpc7qYrGSC/hWmxnOXl8Yz/BIK
g/QtnWQF3YWeq5yAa2LxtQgBNvVvWddl9/YUjhf/y96ZLcdtbGv6VfoF4EBixi1qYFVxpihK1A2C
NiXMQCbGBJ7+fCh6d1uUttS+PxdWKGyTqAISmWv96x9KBUKjOo1HWU7nFOxFRhAAXkjjEUNWLtMh
kd/AO22GrdnFHplWC2m1ELQBt3xCc24YZZqXFZZ7MiIbOtxkLo4s2jUcsgmX+bEITXcHviblqTCZ
dtSsyRQ3xq6+72WHIjKPh+pr47b9t8BZmqNLo39DGwvgM+s81gQmszPhEcrGNZl0flFvzPIzWWNt
RyjL7P2lF19su76ur5qObn3PNNGfIrCSbCvypsbVZmhuQuwUpg02Jjg7YWqJOV8vr2ePnGFVz/Gl
mHtfkZA5ec8yq/r9XMvli4cU72TjG4IX0OQsX2riLHfQZsHMxchjDGI8KMkrqb+Qq+v323pMu21h
tv7FWox2GMyqztq2bWXsFDUgknyr2lcBhq5sTDEW7qBqQ9HhUVUoecxbvJdmd5i/xkkz4YKbGfdz
2FSfs2J0NrBW+kjWGWw5taZ1Fu2LT/O+CbLF2Mbk2m2GsRX7Sjb8IuLEsZY12f7tGOekorUJWfHQ
BTT9plAhNOio9fwgAdTotCTpWYTBwbLF7G7rjLG6sxrGROR6xFtnIJU1aGS3IU8I5/dmNnZW1Qwf
ZeEpCVLS7QfS3qAHmX+VPvb4JMoBe4dC7zsjtrfE3uLaHvfVPacS3q8L2/uVh4sU+TEmT9RPrBwT
w7C+M/tB3jH1Y1Eb8DrgNsW9uDGsnFeCtCMXNwMJlHCJSQ0FtmXrXm3YbfvXpDXZkJolFI+zubBk
cc0In1pI0wmuY9o1d1io6vqc/DtGFQm8CwRjo3mOhaPv8K81Nj5hD9A4Qs7jYMDEEONQp7ls2nL9
bUJDkymyni2I3ZjCTDbstpo+CuUDJZw3LuJxlA6vPuxCMtU13IcDRlPyWUqWLcaNBNBhOFGXz1aD
2gU7RlBVYWPhzzufdrL64hIwIb/NcnSibvRxTyj9vtvVuTN9rYJJJRu3MNxPoReT7ZGG3QGTODIE
a51kAwGVefpnN/YvucTLxSVpNtlgrqu6z8hXB+MDbpqNfQisNLgZ2zzbeCU+YynC+AO5qMt+Dmr5
cQkTYhshLE8fiSKoHrxEfrPK5bO2HHFb9FZ/YF/1y40VtmTZDtJ6Tfo0eV2ybPqQDD5Pjjc+R/pb
4IzpJD5DgjHNCoz3yg4HPDfrSCdEO0G4hsc+vimGLpkwr9HmJWzo+Vox7X3wFp0ZUVsVg4g8nkK+
odgJn4x61PVOi7681m3r3C7ZUt4q4QwPVUbQPPaK3V/OaGDyTMzJnzhoAX16cgFRii0mEV0A0bNI
8f+f8F8EqVUl20UYu9u8CrDpncY/Y2lMH6Y+KYiEGMzrNkvcL8XkEXralinT17wmwkTBB7gJnTm7
brVrn4xwCr0oHZPuxcomeUkcQkh6hTtcQnQ3iGHq8RW8EGx5e+J9ByKKoBbHuDbHvt6nSAkevULK
w0gUOOSVNL4y5wEjYDQSUTgm0zP2hmrYmV3nZCedYWOO67ZpeFEQT0GBUxN5ExdhOnSHFf+8ImCx
+Yi9vxVujGKoaqy/fJMUYhbPzcQJ/41ovu56kMR1aQ7CyzrviMIiSz7uokbQXqRsbheFQ9rJRlJZ
GNg++eN9Yo2Ik8lhJKGhY8t7xpDbjtq5dK+Ai9lGbXMO+83qloiKs2qHeFOSTHHd+zN8njlUIiAx
1HfYEMX0tbG8Id6Hhlq9fhPn6DjK2qElx2p08LOHrhLq4yDm7ikoZ2c36qUgOVKTEQ1PInLMNBX4
ROb+lowenyCbeElfzarnHOpNInJjY8zKrcOtuhtxcryoy8XHlLyJs1s03vqj2U7GtZv1TAszW9n7
wLChNWNeinNT57s4c+LPB8WZtfstJuX0k4QU+BeBpf4rE03s0U3pYfTNpI1ZX96UPtEpGAl/gwuh
sm2LJ95w8Hv5zU11ctfl6CZJNcIJ2Z50insdTlHbVGdkpDh+2+J9iNuSwTRhZ5le3CPfpmZPlhnP
DzNtsPxyB2Tzl8VgzjhL+uPn1JubYeMnS35rkoxrRkSLlrcEeGKDWVvauE/xlt5wZncECUGZXWOF
dHoOGTq3GP+Lhf4GC4UZJOii/zsWetNgL/h/Ni9tQ0Did9SBv3/0b0DUd4lxQBWFzwqMauuMev6d
/RA4fyBBRD+xRmiCe9ggbH9zB8hARBQOGgoOYqMS9+ii/sMdsP/gf2XcD4XWBf1y7X8DiIKsvOvH
cPWBoYKUE/KfQK+6Cgj+QTCmxFSMz7ocM0bI6xGDo9TfYgBHtWqhTNe7fpRsUxgTpd4xtmZe5RqY
KSB7raNsQ6SZ6z20g6rYNS4mlweDjADEGewSlcnypi2okNcREZ6igCWA+wZFsXPsHXJumeHTd5WS
ZmzEnr0EVSspoYsSO0PYacEVW1bzXHcBh6u5IJAfcyKHgQtEcIX5pPNSt6O4qcLKQJ5QJ54XDY0V
yAurpDHDa8FYf8SmC4aXkOGTpnraCxQMpEpLc62wO7pCiGDhU5UJ/YAVoX2Mi6oiAQm3RAzSSDFr
TpSrTXDyQp/2CTzykXyyta1M2TdFvUIKEuvBu7nU9sBRF/I13hody0poN6FuPJqgwy++xWbVNMZw
sMfU/nhGBWobGLqzTSoGr6LGSNb2NZI+oVG5B/tqo1RGReSHeUdOGQYPr3mLhCOqnYZ+Hsrrsx0r
c4y03fK/YdbUXFaYyr3MCT+HkwYf4K0JnkowCBNSxSMWm8yWBttLl8gLNd/aKbhmUNjyucyJlYhg
ui64P06mfeORanZZp356YxNPdhWMMYGHU6avc1xfjzaOgsc68/kZ/KC4n2/VGsEB9FWsa/7N2wMt
zYROm+Dn8MkiCqQkZAEMnEfadZ/Z6WZ9NckY3EkXVl7ReZRFdm9UFl+hmXN+ixwpkKOgox0h8HHg
vmBTy2eE8gJLcpodw8WRyk+wMugrdzzIokrNTy2e4va+rBajiUb2eVBTnps51uETbkEPTExdSn9a
xc25jV2sLicCEdgqOpeJUlTWY40W6Jk0tnXVwgzYF5r0gD3J1fwmWmf+9PFgz/gkLKLepHdLgQ4o
2fuR1WC1jLaJEe59m+xi10Y4KAbnuvR9ylkJteEhMSwaz3i0ePX8SfavKEanZGeu3S7RDGvLSNk0
Ro1c85VJ/ATiKHJZz6c6D8lPLjgSqh00YepVsaK/jUS9i9iHU97IR8rrebL53BmxTViQFCButpnU
9CNTxYqJxdC9arwqk129GFTa47pO5lDL52F9RByK9rFigv/MzJpf1iszu8DeKtz5Tp3h1whr4Qxj
ENcdP52XcGb43N8VXG3Wlz1fF2mM+zG54AO35JwAoBE73VWLBZ6Q5nWxt9AcPwGxcOP6Rto0umXA
ghl8s7ks69Uj/fxKDKXMLrxs5ubN6cDDXlGcTGTqmcO/PShXYsrtDZ54dAi9eiK4bTQi2eWcyLlK
KiAa2oHII2t0R0I2BsqpO4HkZxVfx8ycY9bh6xIpbBV5H0yTBWbYvORdMXJ/ENdR+Fs93/rcdzCt
AkJKm5AIxDK8WpS3dvYZblc8LAG8Q9JeSw613xEAkauRbtxAxsR+Cid6a5bSP3j4NO7NMg+vXKWN
rT2lRot7/4pD22gkp/3SzUO6C3kpYjw6CZaIFpsdq7KaKX3AgF9eJ5ir77KZAYBNNfGw8meJXSsM
gD5R8nscD7lqUYwQenu2DNOMwWbweOIOVuA3kn4oi6y0UM8FGMQBE/jkIu5T69G3WfNeURJtH6Ro
Mz90zNacgx7YIm3YF1fYDbOisMfkQZEsKx5jc1nkKWl8mje7rkomInEOgmwu2cXgrDDUOPGUyizG
yhfT93aHRII1FRO+BDvNW3isbVe6LyZc+2wDlUU8KtBo4tPmad6SqkXyI4QE1osg52JHqLt8nmCf
r5CSEjdZQ09YVYLPk1cyiXdjuK4cX9A+nZy85ddbSdy9JgWWJ1nqsrrRij4yKaR/zFyRg0AP7WHA
ykTtz2vesRx+iFaVT2nR3ds8TY8hSEbH6YI58z3NddsbJ6F6PJZd4BoT/hpD9hUIK1N7XY/hCvxK
tfY2xBbGf29p2HxmJFz6E4cR7NCWoPugU8DyozO1OykMced4vF1YDoX5Zpi4vWRB7M9vXDUGztNU
9xoLeeW26f68szZNiphpSgP1JDK7rp+wxp6LT+5ks0+UzrpLneePTtq7L7iBhrt8UNW9SAdrQ7Di
K7Fv9Ju4KbL4McTjcI4TdmASbcTNtLhsZCX1wxpWybwN/lxai/TWmtP5wPZjVxPJwwMlRJQ0dSM2
Hi36ZVV3cGMsP9b4SndZWN4vefk1N7PSx6iiN0h+qwrMKXu34hERjbFExaDZa3kn223KFtNExmS5
+cZWrffa1NVTk4j2FMYo6KdoDiZNHWK3j4yWjw1xhFDmYaI8ZohdLjljgjtR40fNuzvae/xX6euE
6G+w7QBnZYS2svjSj5mv8DiZ6/iL6q2dQdd+1TGP3rR4p5p+zjsAx0dUBi1sPx+7dJCXfh62VXxn
pk6zCUPcrCH9YWGh9gbo950EPsXz6iG2HNf8NHulNDgnmsqLj0I0FbtqzhsON3+7oFUjkNWU1RbO
/lJvVgdCXLOVk29kYxGzKQjwpI+UwcZwCntf1BDFIj9b9uagpxNIQlFsDH+aAWxrmc772YPffwhZ
loj2umHl8vhpeNnbznIb6N4/dXnIMZdpzNC0IYkbmsRHB1XctWF69W22FMHJt2JWr3AoStKg2SU4
dcFwwrQ0ygt/uGz1aF77+M/ZUUe4wkvpNPnH2a8+OrmvyivyZpx7VeCtYfTQbDbO0ob7YLTHb93c
klkTANN2E5DlwiLbKZeQwKCd2/1s5OHBHAl3mnVf7aAqEZjkEBkSDXaXXwdtms/X3C/vNe+Deo9/
ItBzif1Zkk0f0fZJonv9FuvG6QuDpY2b5f6fidLzQ+rO9VaUytrbq3WY1bvtfWdyW72w9naurvRf
+WA9ghHHkZigIQVZutxXuJMA5gzVHhTMuYjD0b+SYebsEtU9qnAwcmA1KqNdV6nmul9itqiioj6Z
UrlLqBtOQ9WKk9W1xsGFQHMswsG5auzFhD4ExDEWyv2gPRA7rVSwM0LwspwdK2KFFHfw4rYoYU7G
UohbDoGZkm+s91ijeceytef7BJqOXdv1wTK69iJYTwhydwEeknA4uAUPrMtm47mLtdrmTNaul9y9
JxzA2oKdmg8EXQZXDXqpj8DYxhXCANhvRoDzQTQB0v/Zj5i6ADVay6nXWPHnWd98zinfgeOHasxY
31bxCAMXAthkGzempyDKgvpti8DZD74773OczY8T7OgXo6g+a0NB8BF+WW3GFjDX8Fk2wPWTuQoM
hgsM5dONGxRqw+afbBe35CBK0v441u6rTJGFWD2YrpBmue5W4jjnrf0St6ZU27jp9Gcq4h3VdUsl
mJn1di7MYtcrx3uMFTsKO3+LS1sDtGNkln8wO21fVCTxbjtrRqk8lWK6SgcCnCJpEwY/sJEELfeu
d82HcSpKfNndsiVd11eLzh/wuMXFSuSEEx/8pRuTVzb/ZE8KpdoC/cstAEUtiaeIlzbCoT++wA/O
YGPCyQTp8jA9GUVnBRx7seVFqObTbSt7OpBU7Xyvba7xy8i2aKynJ4la57h4MwZv6Kf3OIguuyHF
FzzM/WzvWaX5cUp0wBJHdOwYpwxsbrTYSLGT/guWSHLF4OMmHfvuk5GGwyVpzSTb1N2Gwyv+QK6t
+TmcOq8lgQro9lQoNWef8CgezGNVeGF/MpRYLNIr7TzcY6wxqGmXC4PKKaFxi2/jPpyoZkeM7LSb
NcFzrIDrD3GeT0TCGdNshjGjuHaxL/w8bxDMMn43zCjpDHMiYM01B/s5SCtOXWvICdQKiGzCXm+K
3epSmS3/vmgoubbmeZAyAnu1O3egBgXmo9qqp45CxBsdzqZMyXI+mWJhmG5NzKz8EOWZmijLCTeQ
vxnvf8+AwZ1OINtyAosGmhn/DzyMIWUMKfssPxC5xYSgahpbf1qcZYAAMi+L2jtw3dptU7slzvdT
AfnnH5DDT3gwP0hM+ASYPawfhEEwn+Idm2FKPbz4rT45uDoMkiiuuyTbDqGIsWg3ujSh2IzlRWZn
aXJJoNpSQ6Pv4puk7vEiMgcmak1BVfnrT/WT2wL3yHZNyvafaDJre4ibNHfI8DAo/QClgOYx8aMm
HWmON31mUfkM1UJxZIzJ71gkZ/LP/6ORnJ8Kl/fWfyjBf/AsrmeIivW4cE/mklYoF2qWnDgqqHIe
SDq7BlX0FNiPhR8bR7GW31i5Ofnl6Chp3ULHIJ8Mg/Q+SQ/92kFLldT5t3Uo8TDVNhvtr2/XTx4i
NAjhrm4vpumL9xrWMUwy0LwAq6h4JJ0Gk1yQR0bK5GC3bogpP3lSRJboTr1UTjE/qB6sQqX08lmj
24eqVr/jFayYz/e3EGvi1W4D6xL0YO8VaYarjGWgbkDNbFA2eoanH3ogqacOiKeLyGfhvZssq3t1
cBA4ypH+op6YoODUwJG86Tq59mDc2V/fKvtnH8xzcGvyAoB1LK/egVUjM8GqVelBegkVKqOzhjD2
cJpan8jKzO7qDzItA+c4N5StW203XXFi7j4+DM5ItFg6Mns2zZlu2TnXxQL9AiGONFFooCnfzxyJ
Mm7WGn7FeurQ5M02qhi0pPBRslzPAIOvb01pVk0Qoc6T7nqW+iGNM3QpYw7hYq3jCI0lJYkpZMBc
Hn9QOqBf3w7rve4HDT1+h1jNghs4q1H+97cjFYbK5tE3LuzUZQ+0mgXSQDCsrU6t+fTnifdsBaPx
obYWwBNdpXysORuWDzr0uFuJLehO3IWYyrx0+Cs3iz+1XzLEPsNDEBjXh41rvL4akKZkhyYBASMD
UI7JLhmhVCxzxdVdC/HP1ivmkRVCQ/B6/rL/i0T/DonGsohl/t+R6OvsL2ySXr4j5VpvP/QfUi4c
WhxK/FCQVbESb+FB/Y1Bh+YfOGeDIpNAzAvFIvq/GLQT/MErjXCRrdTDFHJ92f4TQCz+QGsGWMy6
I1QgQBD3L0i57025SDcmKwBZHSA4NFLoTN8vY7APxrtlJy5rOifW7oiCRx/albIap2aNe0OTzqTk
5AVlx8dMY6WoJbr/NupCCbCajbUltrCubEK2XCiwuJi+belveOobjUTVHcLef9zpnxzA6yf7x0YJ
AWv1jF+l4gE8WJD/7z950A1TiStAe0k3pB/OkLC7bnu8lObNZKxA0q8vaK8qxHeXxFAV4zjXZaTA
03x35BtZaUtjaBLkEaB9vQ8lqRzxgrrIHSdRJpooQx0EdfEzZVmooFQ4o+8cUFSN8d5NSFc6xn7G
rr6M2MBGZNcOy4XVE/IXAOXawCrgfrjTgXNb2GZfOHENT7Jb7WmTrKZYEEXM9qlatTY7WK8X+2Sq
OT6NFeQrFxVsLbG4L6QgclTkamWyAOOzV4C+sUEwY1vxd89gm/F4ImTL990w7DGMmOFoZNZjK2wW
wWQDBbV2Bd7mGFR8ZwJQG6AaZC5Gg7/DoABYTqyfnD6cXfp8JApBJG+U+R3fjWwh9WykgPPJGZTV
BO+C2biWfLao6RdACkultzqt+ERnfHZeRKo/tmoNg4qUAZHJylPRoYnG4+sGJyHf2Hv+7MnPFiKl
9HRmjPtJx9ZqWOS6PCxtTSdpl9Y6URTa+GJbPXfuDVmc+0Y3QCwBA4kRZeRC/pDBpUvJJD2SQ8Gn
Q6LG5qqXFdU3yKZJ7+JRAHE15A+m27dDC6Nv9yWfGBIMsxc+jUPLj4eTIEZMZd493i38aphS3KRs
dngKntP33ed0qkd5cBYTcg33kXLZzWyeTmaU4Mza7dXyYV4aHuu4erVfglMC4i3rI/FX8DokNYrn
By3iMlQGcH0GhIPkBLPm6zQhAM8IzJQcYQbYB9T0ZGMxvRCYRLYzx2kZCj4lTJTJ3zajVe6YjSfb
0lWClnzS86MH8eDGgKjpb6qcGMBowSXmJcl793qeE+8J7hVA1CjLOwQ3KC4nh6PIKJ1gk1m1/1In
xfhJ2iZgt1hYsulkMhueRrhXaY7l36YiO3g+WdoDnyTpBTgO+6b+HrrjygIbwVSisfVZXoBPXntr
9gz+4RwlCEM31aBsASvMCdLFRk3pGNZfU8WQn+mydKZvcz6DkfPXKv+GOxDcy4rj922E0ySoCjqr
toYNaDG0FWt98mVhqJXlRucVFROEp91CDvQzd4aXyyeYGFGsbEBfO9OQ3edz9Ul8FS+CsYDeHDJ0
Bd5FQRDVJRwlWptYw9RNRrrufR5b+g66qCJfmCHzlU3M8QpADVzFw1J8weayoxzXOue+QNekph0Y
cjHpgQT8WCyLYTyRpL2oqx4ZTns3a5h8+3K22X6XaprDj5ljVsVDPMKtY9rTqk082vZxGbEgiN7K
gZYMT1Bcc1oxxDPzVpoVbWEZAGM67CoEBCo8qDbnhVxogwdHj8B77I3rS9G3Dk9ETzZ76Nu4a4BI
vQlEkHqfdRkM1m0eh2wUQSLQ7J7x6tQLmGFgbsE1jSKBmOPHSZt/aUU7JZIpO9RPOw764lPLDiHI
444Xt71tqrr2gkgnRswkoEwgfFoFpicRJsL5CVEbz7wvW4YZcE70p2CIVfHV9WvLQsw2K6Dmyhwt
67bi/FlURBebMCqtrYAc3KaBy39MLURpNMErKcrAcO1Lphec17IkuKnxRfjsjpApCAv94OPcB8qx
cq6Yixk7UnBTgCBJt75ys+yVpWWfCVvVyt1iuAiNK/Ur94CkzVuNznIQ/U9J6gzd3pGuV+eMI+a4
ZpNpjpIp0lPnSmtjV+YXqDbMW2o87YuVb5aloKkHkvWSP8su9r9qUIuoFm19S5IUpV+r5l1Rtvqe
bJbki2uP9a7ikKK97eyHQMX1F+Gk1d6qzSTG8rciRan327sQEBpHTaS6EXHg5XUmk/KjlXcQkMyu
3y9GT/DJCO2wJv+TRMRJ3o7lUl25DukCAyK2ezod+QVIJv0wOuXd5Js6v2gBGfdqJo7LPLP+sib7
wGys/Ig9Z5fs25UgiAGx2JaFWk6lERb7wHaA6vE6B8j2fba90W4eOXTk59qtZLrNl67eB5nZfEo9
b7214CdIA1Zuoge97EZ6Gn5vNiIJJPbuW9b6DD4GxzlYq3srAejWDdGYvrNNTbeGRDhTDmy71hov
VVc1F0Gp5rXItpF4k9m5T1xxn8eNvDAx3tgSLyY/50Urp0hbo3eEpijG3VxBj1S9E38IJeRFA2Ex
WW/48hAWsAS4fnjejZH26pINez5gdzUfJ0OEx6Uvpt3cwTzpLWfYMEXJD2ndeY9jNi6vJiOnS3wJ
lsv2TBr9dYXyridZOek+LAJYhD7gEgqd70si1VR2AEubLGP0HIeipuM3J/qwyDFaplDm2FzGvOWH
X191rXq+L8RwWcDTA8hhVan84FgHPchPJzc8nanPGe6UQFL92sr8+jrv2BLnb0fPxUyIao92/V31
NaYNtKAwiU9OsVYYCEbZs9dBlHsmKv77i6GPENxOqCA/tHeQ3jojoQg8Beu0hvmOw/SBBIxzv/rr
S/1YyAZEPHHfsGHBDee9kkAloS/JmSZgb1WjwGDLLlzGcBui8hiVrJ5M//p6gj5EsEzI7YLl8v0q
wQeY17as3NOCEcPT2xEEq5QTw607qhHAa27vr6/5Dpfi2fHlVvsuPDx4eO+L9RkNfx+2vXNqSWEf
/6YssKFyAteaNHeGpfzUxqhG/m4aOcfHrz/Aj4s0cAFWsBDDqMzCg/77L93UjjI1UOBpGLI1rMiw
j1pMv5NY/PQq4EmAJOib6Ey+v0oZW1MdZ513grTZHuYMgMMPfutc9bOr0FAGq5CDWIf3r7nX25Zy
Db5LqLpg62UrXRS9zb9fJi5yURMiFA8PVc3336VQSNsID3ZPjIsZ2p7x3nGemLye+cK91OPym5bu
x/2LPZ09jK8FAMZlv78klOh4ngAOT0YTe5/FECSnxRwpRQb8EXd1MMPD8Lp1kPvrxfHjzgKlK4R8
xLdFavj+q4bWlJmLJEu6AIffxQ37ZO+Bqy25F/wGRvvJV2Rx4LREDQ569H6z9InK4lKVddJtWkEE
gDW0dD30H4cFU6wdnF5Xzb//fh6vIICs+5PEjNHMajsNPXE6q3DqyrGPpRmkkDjW5ufX13qPAfOq
oy7yXVx1/dAPfnzTUqgXJvvJaWm7MIhyUbl43Ppm+SDHpb1p8jKtI9gH+k5P1HUTtVZ3w+hRx3sU
jg7NReO+kG7dvcLYho8SLHWZ3gWFJ39nzv7jxos3pY1FIjuSB0Czvmf/oN/BIZ6Y08Ws8MrmQlmc
yedcG5yXKBVZav8fAryz6Pj7wxKdGm8Vx3NI0tf7BIykBC9h7MQSD1Cp7XRgr9QVkkpfg3aFA1MZ
r+s9zxDGDIiPUAsBpp4lirAgkL4oAlnVniopu+hnAYHp14/vZ/eEnfIchcazs9699abq8DIJeOvP
KprcdPMvIjFsFGN2DaVMmb+DcX549zwbK6bVfg37JPR77y6oYNJR9BPaPTorOQWJGPZCqzCOk51u
/Nff7mcXAzcioYa8Do6DdxcLFoJIExXOpzMLCvoToqQuoMtxTQl2/uuL/bBN880CJMswM9YT770C
sioMIbvYnE9evFLEMMVgZfEi0iX++kLW9xpT5I8Eanhr8eDy5SC1vlvIJckx2oPPQgWBtuXOpIfD
KCPoelyDMV/tLmU+goQ4iRNcIR3H6QkKlN2iGViPwUYBn2crEdGYaJY2nVgQTq6sLmjwQFmgXjZU
qZXKgvqb5vjMI+vrBs3MbzaPH58Pdl0h3t+ca/YaQPv9G5nVcyD9qutO1jIH27M0tZrS7CKB/b77
9U37YaFj0MQacNBwA+n9YEnfJ6bVjzptT+3KZAssRFkRhu0hJBQNN67Wv8UP39VAqC/ZD8kS5U8M
CX54SvVS2UK1rnPylHa+ou4fT60DLfMMiHg+gZRbtZTux0Zr6zcHgPV+iTCjRAeNHpcrW4hVYS5/
t9c5ZdxnDi7cJyFAkpatmQcePuNQvwbbWv2jgj89URTOFgWN6G7OHg213TJywNIGziKpyPODOVSg
iEux4jWKBDwai6Hl74vPOmorr8sv8KDP7vx+Nmp+05S5h5CBVQ5wCYP/3s275QlLSY47g8PgYu5b
IU9jO0OHtLxO37nTSuTt4gLcrwA4QsZxZu8FCU4l1y5C+3ZriqK6n0AbbpBNGhfaybw7couM5YJ8
ecRUY18zQvSVZRLGnpvEqvvuEEap08qrvnB8sfFL7N+3De6fNNBLdsJaSmycsXQHjHREii0WZkGk
ToJ9m+PUvNhLXje8M0RpLZtBilK8Tm1QAIobsJY3MDZXMHROivRunDV/91FeNEevAaK8CNsQB2Ay
VeiKarXwXxfF3O5cfI5FDPISlmtdoyTvGuIQd/4GWp5hFCcSaFPR3GqYvpBPVsYgc9s7mAYlAe+J
Gvv7DnYO9CVJ+t+uEZUsHhp0X2LbDr1Qe2EyOyxMK7iCnt0UD74UME47k28BMdVdvtpeDSW2VWKF
oiZyyiNtZvwgX919cSc+7geJN0G4gxvsXI3czZUNO4DNZUXPxM6TM5cHBwG5QqELEB5Us2f/zfse
vDQWfy6TXR+VztFH6Sbj0qrAAG0bmrUDhJOWdmfd1tPo9g8iM1ZZH8slvaNfbdqNgKMiN4xBneM4
tp1fbId+9a2Tq4TaWzndLqZn8lTXI42E5U+Zf+XAk56Ob+xkWHpjhppgVZcF5LstF/qs6ER/AsqY
DKZuH0XtMjvFwYgFhvEpAevQt/TdWx0AZg93dEnIrMaoswE3Yypoz5fIQnSgQNsa/S2Ef3QXLKO+
e4PgIEnzYexUM4Zdtb9ZnKbxrhu6SR7eXivPYm8x13dm8u08eKkJ4WgB5+FbCi3S7ADaCzZv9Q7b
eAtTtbtQgUdnlpYuT8pCv2NFdt4Nf84Z/lR7nYHDv41mmFa+xK69FhKJQ20XNL7zUglYW5u0BZ6P
JEEcBy1MEPjz8ed7AyBjCnblX7k+84ioMDOd75ugMLvLKkx4TStpMGlAKsSNdWLIHvs8tJLsvqsV
H0SYYCd7WVod4fVC6S+D9m0E0qXvFsVDgNfZcO3qUjx6eV47m6GNs/lrYDDJ2OWBspz7WUhQ4HSm
NiaBUkx+xXnMGADqcApcwVpxmOYUvMG97X+iMIceECFjha0cldkoYYPF8VJlG7ZwNz/h7gBaP5eQ
aPcgaEvwnDk5lLDKPNutgZD3AQDZMoz59Hbi/++c9DdzUs7sgEbnv89Jj830nU7n7x/4e0bKIBQK
BiwexDX/8PcMvT9wCvJwDFkBLes70yL7D9dk9L4mvMGpP5vJ/mc+av5hQ/SkiVvtYs5WR/9iPoo3
BgfjPwp2CnXiSDFLsGlrLJ8+4PuDc676fqz9LDiZqtKXRt7J7VRYxYMmp+O1guxynOLeIZW7dJME
NDcubmy7ap/z3OuYDPidcScS3yToRs4jk4E+fioWzMkuVab1XykUpuTYKFvFm7geEJYpvST7QYCG
x7r0n2a3n+6HVtodakDGKKc0D8rXcZzdq1ENwVOqm7yNlrINqqgPhDVvOapW/zL2wNDJjqM7lrs8
tdUQeXXoIguvbO8Vhkf5tTZ9pOflcpOHesRhWzkPRWwMy3YYZfythzB9mxjjdVEONGxzneXPS2yr
FydOxk8aesPGmrv0m2HbkGXCxFUqarV/J2FOY1g62x0+ZYlGMt+KKQpbZ/7mV4Zx39Q59DV/rJIb
0vnio+dIn+K4C6AHTo3tXFkpsSkb+MgiZAQxpC8kQRDT4sXdzsWd5lkgD9UbO6iCC052Gyy78soP
IL7pLX6HRxcRenLIJjiMDNGCEzY044XZaGlvl6ryPlRpAjMKskbpR/OcEuDeUC0vUYozS7Jl2hG+
zsLUcjMHrW9u0nIcLnGx6zdWXKjTEBf5jomstzI+Gm9TKh1etssIySTHiC8yw/9h78y24zaybfsr
9weggUCPVwDZMslkJ0rUCwYlWeibQA98/ZlI2beslI90/F4PpfKwRSKBDESz91pz1c6dAW0UbCFR
bY+DXaysqbjaZ4rafo4VOiC+m5D3gDbXqp9kPnZHkCYKpkishWjZcBkqq+FQXLyHzmpDTC6OxMjE
nEgYx+xZF8eiuLgX1ybTBI0QUyOnHvyNUYHVMV9Nj2XcN35ycULqFlJN4+KPRCTfHbuLa9JaDZQO
TkrOfHgq1W71V5IbVn0boyw3PJ3e2IgAeum+lA3QxH0YOvlL2E/pYdBLuVncOUWBVFrDG9sEkKhj
MwTV6vN0ldXyma7uT1Ehg/SmRIznpWuj9EWqOGGGh0VxkirfCJoQ3c5mnX4cZzu+LzSXU+1Xvl2a
jH5cNAnPdjLKmPhbdSEJN0Hvitj8LmqlG1A+YQEyuuF1NEcLeqTQ3iOZfpFhi/Q2X56MFgEcyjFh
+p0QRHmEpai3lJcKzLYpkH2AXccZ/Mq2LbKC11tvfFRGGISy0bPpwHh4kqpNi0rcR/sVbhF9I6wE
Y7RJJpSqTaQX9DnEjda54rZShY2JxHhUDXefj6p5Wmoj9GeElJtJLee9NUncqv001YU3GHMYlE7D
CDRKqdJ+hYwRtG2PuLgJ3W2SLh2ViVU6S27PQacPeOr1JQlGWWQ7afZ959EwljdWK/ujlvbF4yxK
o/SSyjJ3Vlp2j4rbPiwxL2ZWpd8WR38vFKYB/D0UGyojSC0r9qokbZ+VXsvv8pH2L2s6mvfJFE94
05i1nAK6pNsarqdiNvTDDI4KXUPESprRAVrI7nWjfAEukvvRwout4IBPu+jRssp4UxBf4IeSROY0
USGaQM919s1i0WTPrPVpV+Mzh2eYMcPsHuzKWDZabg07TmPaIyrYNmB6yjaz0ZgHKk50UNHkTV5k
tGwpoGxu2FdOCKjN5YOeG8ZHenFpEGcQSSdi5I5239nP9C76m3q08olJqmVOAbLIXJmYofJFXSZg
GghZl7Oa8fYmZZSyi2NuzCLwmtXCtq8nu+w0CgU3ZtRG0zbUlt7vSrXwRxrUfpRk8q5Ya/Z2U2Aj
brQ3FdsJ/r+EjRlpnZ7pym5TtIOaeey344cR/O8mXHRa21aU87Q1PeVFBSHpfkkQV/DM9YE8HfYp
k4/BrTwlZtye09YZvw6qSVRBmbEn6zR1ozp1SVqA3W+b1ik+wlJ17uMuqmc/4uv/mDrmVjN75Q59
dHkWQ5+wLYrUZwpiOYYAo3u1RWQ82XIqHyQKjs0spLrNa6O/HZbOOaSq0WYe3XJgHI6WM+nGSf+U
GHp1dCjNvSH5m/e6LsfTpEmyTSh37CfFFOcWQo+PrqjnrRrnp0gUtHgLRSR33eDCFQU1e2rNPNyr
Mf4SjKVZUBkOU2YenSHlpPsEx8w9/nrb8fBP2X7EnB/oaadpHg6p5YiFK94WaN7uEi0P38flMsZe
UZvtJ+CVEDUWLOonbcjafavBZ/AWMX0uuh6bu14vz/rAkbcOU4zl+DzZTAKWeS85Yp6WOBxPC7ng
kZdb6prBJ+NH0+rFkxYN2nYBihTMI7lTvjV38Yda1u29vrD7jtsK5DcTk9yzok9vuLryZz027NZD
mT9tRhSPwHMMdt2MyiO714eun9sUurAuuu6jKq0VzTkDYM3Uj7OCzG9fYYNNPuBwDolZ62h+sRJl
qpOelypGZI7Wt9j0wpLBTO+72NTqtHx1usHaoLUA4tvQJfVWMREh580YelE897tRLZ7HaZK7JOMk
yiAND3yVedAT1/Og13MHk4ew9UipA2k1f1bE/rs//s3+GKKL9WtH+x/j/3utmuzvcM8/f+gvL7t4
B0qNjO3/yP7+0hHa7jvbYuysgY70hH7QEZrvVGGuRXiL4E1yy7T/6AhRH9IkNl2aHg5puf9OR3hV
uDMoGaNXNtkrk7y74hF/3CWLwZKDqkbVYeBkhzW2jMyz3oz13SVR5W9Hh/vve++/EyivKneXa2EP
pJlIX5bMxasu0YAqhz6JKA8X3cky0DRNex3jK0/gJIl0+U2l8Lput5bDV3KfTeGeLtF1d6hRcCAg
3uB6GByR47IXCFFaYc3rJjopZRdS8tAnRzyPq17r1zd71S9ab9ZUURpSSQYUxBHpxwcr2TVOVduU
hwVRz1fwxtQWcjHg6V+NFmho3JdQU393y//wiE2eFj44ivM/5z52pKo1o2MXFPXEdH9BoSGNo9Ln
rrWRf1+NRU5JYVLlcoxe9K7Xhd9UVaYau5a7Z4cMI8+hmwmRESeto6PjCwfrN7zLa92rQZ8dsSvK
UWCUa+v9qmQOvENdIvah+76ayOEikZE6FL4RKlzfyZ5zTwvGydG72nMmHuVgli9lTZF9tQcspRfZ
rf3YzZrGJnAw+8Gr67g9icmdPqL6/s0o4DT84zF0/bywEZD80iHhIHpNfC0LPCYpS9geL0NkPOPQ
N8ObNspx6EQVXcNCRmI8CsS6OeLLzhTPvIMzO0DkHpqKquaYwOc5FDOi3Uhv6UegZmAstSFO8Euv
Z0riIj4OqoZS7TvbQVtxT2AyKSj2Glt3T2lATo2zhv5l5XffKY1ND6tfreK1MiPCXQWhYbJiGJYG
Z+pnrIf1HFjNMg0b/GVApRod8y+9VSo+BEtl7p6aovKBnqAbPsoGo/UBrLjEbUw9XIkqdEuxEH8w
SifY9yJhbb3tDHcwHqZyHkHox7RtLKIHvWGFQxKbwETAQZn3dBooKCtjN927mcQNPoUSZ/2KTl0a
7OPfK7LTMOCvRzx2DwAINoMrl4tyLsWhKxrzzWnQFn8vIBZDiMww7qZHRWK5NldiXLIkFErRq5So
htzplZIvJTt0MpTGL7LB3oCrGtSZAVQD5BYOuxJqn5ZmFLJ7B3Zv3vMcL9XDi8m9R7L1uDjSfRkl
Qt6L++Pii5D6SNmV4w+VPHda/VQXhOf3sRqTg4DCUU/G/jbJpvZrnlbU+tg6oLadB6ha7Yiwy6fP
BvndtcOkOKxa5aIDGOw6/YZKY/zhYtBwaubToGPrNW0KNt6WN5SW8VatHJA4qnn5V5Kfi5v0BeQW
Oj2MwoyMKQPjakR0TpqLhf+C7ur7mTrtYGk8Ut7u+vW76DHC9yTJ6bgoZ2OhH/o4RTQ4IvJ6TEbD
xQO9EqIvzx+woIn8jiyROLPtwHUoEfsSZ8jd5e90YVj6BWV+5o2FZAnu9SG2uyEYSWHY9rJlAMfr
62GhyqoJqiOZ5UawFweo1o59kMnJcaEy2KLRKZ/gcPW63FHTu05SvTE5/WTa9FSjWWlweFVTOGzh
dMxeqCv8QJknQj2MorPRvkeAUOJj23aJAqWgT8dARpQtH2vOw7kXQwYBHRL3XXjSODe/ogxgOz8r
coCn0S7J/Tgr2vih5fHHu5aC9q7V4nLEqJvhw8ZF4lcodCAtDybPuX2u9TDG2YUzMSzdeevquS+B
EB1GXRrbmqyVO9MBY4Q+eE9AxHRDXMb0bBV9dekw87Ur851hZhbdkVh8bFW8k1iYLa+bJ3FWrLh7
HGPZRl4XDuYnzscuh3G9HXU/cpPpBt/LsDecKiq8Xl3haiqBABjpo68w82AXFIl9LJPYuqvVEgdi
vxjzSYC9oFA0KW3lodqDG1Uv3Vc3iVfJkcJWNGBwu0cjxPRKyXdoXSyrdviiY2THYKkY7wGhKX7S
yLdS2OkdYbVAEeSoM2ULe5WqNhc5w5yBu4xR4cMBNHuYG4hb0HYjek32INFYpRf0LPMqujAFUJoC
nkXq2dFaFDYHdPQXWdSFO1IbAkpom01QU7Lxbaqc6CU1rRX0ggM3RSP+ATwDL9ZFwB6qwLCQ8dNN
rN3VI4r3IWAZrZ4tE4lxkiJJ5DaiLfJGxzya+aK6HxbsWp+KRlEIvUM46hyoHWKRw2zbgvZpRJMd
qU3qn5doMC3CgLNj7tbhaVTq6L4Br0FnyH2241i+5F3zNhe4/RmC4qUt3D5Ie57TBMCGgPdaJEe3
qrVPvRL2o09Gh3pbu6P9RFs+swMUrQdTJ6Eo0EcpfDcW9g38lcbZuiCHzlNPwvwW5O1LAT8vqKaW
2MqhiOF9zpokwSc3TJB/OpEHpa0Yn3Oh8/drVqzmvRm7WvjZdcaEjrOsw2q7OHSCPC3KegM+V6ac
ijzpeXRFWHsLJvyPs+2QFW6UztmOdTVIuSVqRDWZyLMWtq/VBI3RqzvQRvoI5zsTA1+rdFFoJ3lr
MFkYedTckTg+H2Y6LHfKNLMsFBXdKiW32q/fwR+XtnxmESvhyZ6R0kaqE0STsg6lPirJsYhXCuGF
jSItjTk9dfk9FxCJ1cXuqR35agDmusyDBZoNSLCr2iupDf4FBUWG4KRH7skCnoJ0VYM4nTcDwrB4
oI8zIFmlP0g83cmtc8VPHYLmvZTFpPDRYwHp0bm8ZY6oPi7cRNxvsEaIV3pbKLxBg1inSTvu6aTY
F1vgPAIMv+/GEtpnX4/GaYSyt6MyjTL8gkkticuAM6U3jAhtAWBq56yPLfEdoHQvXahZrvT0vCMs
7pjMnGt23z/W9zaZjKkZHUNl7cPaDbO9zJEJXIhC3cDeFwqeS0kvh5GjjRoxk16/sk5uhRXRKFUb
t3odNVnDrqCUy5dVrBKPcU1ECsomme1HbKB5y2phdQbigjyOVuf66KiDTRFgMpDvZW0q8Rqb8xPS
BvPVigUT69xASBrrZmXY5X26KrZF9DzC6puZN5FQG8BbWuZFWzzllaIe6z5WvnWNdHcQIt3J4zOz
y7nwc7RpZNVz8oaVXBJS/Kw3K9ApaiaaYI1t0DmLpmR9orLiG6dhy7Le1w7WhqJhqnoK1280TXW+
pku/PG/5GhUhOTV02kItMDDbWkk2uWOG6otQZsM0eE5sLZ8sPVH6p8Gacqv2kzGOYucxJ0nHYqkC
QaXDS4+wiG/nLFEi8T512C1Hu2ns4KwKEwuQWpkbAmzCzA9R4gcdFin8PrO2KxSXPYitrVEsRgNT
quhIOsSgs+F/Mpgwfh7zdKlv+frlY+Uws2SQnz5OipscFazM3tDGLD2kRe4jmjbePOHHIWTP5D6k
FZTk3NLTdG+MuQ0JW9IfIocpHQVBTx86oiW9iIIGwSQP1UDJJepy8VjiRag8tiHNmmMGIyVjR9JZ
RfaNlq8JuKIK9y6uGKTyciBupWpHn1nhW9nIb0o+n13oSYdOadkY9CQ1uV2tnsGZDMFAec5q5wJm
DolZ7I1DcA/9ykVQsyCV8biZDONsqJ1xO2l9+cC3zbpcTvmRla/YGWh30Kjqne8U1iZy89ueeGqP
ZN/5rM519J6GZf/aVJp+Vw1FWvlY0NhAUlbJ3bzEREGTXjyy8ys3mjKq30wUQEddH4iA9yhwI0rw
Sns0ADgo6fKHSaUlhq/MK7w1TUhEQUHkNlHZszLQ/WYFBg1OhZEZJFaZIS78JbtLq5teasrB0mdZ
37YZfniP5oZ7SqzVhLoMa4opPSQEQXM2giMdVknjr0+n6ynpb80xgvo4l0CxpbAgKEFcH/uXQUtd
Vrx6X5uXTf8woWT4P4RO/HT64UKrOlOYHPvRb13pglBQdH0KSHj/3fzb00x8ltA98u/cNQvzA+bb
dTr89f39dPRfb1BdRZOcTAmmvTolciTP9ZTe0X5Kc+utUzDRFO2EiWYEPYbkAsw1le6YuVgO6y73
11e/aj2uTxddKqdiXnA+xLXjmvIg1RNhVfvvvr2FXsEzYAwsgReLHYVeVi5c2RxL1p03IB4m98tH
+G/F7jcVO+p1q4Tqf+9o37yV7Vv793rdnz/yV0/bgCLp0lyguMbI0dbw+D99v+Ryv2NrqtGgXiW5
hFP8x/dL3ewv1qT1juh0LFXotVbHvSH+lc/XuCrprIJTzjHYfdF+oQW7flVl2Dl5Gk3WTaHhjvQ1
CoZoaMRIOdvH61B3ktVhYWvoZYVehXdVOdM0a9BckVS2wDBaV06pKgVnHLBPE164Cfna3gmpQcM0
HMjHBUG01HdZzIi2t0UzFMZ413FswZk4o84xfKNVrC7adm1eWCeYD+2XLBofOiOxQ19A0vWhx9vb
nMLlvG1lFNToAJ8UZ1nEaenipGZBFqWKzQsuG85Z0bTqqZxEbvppqxJaZUO6gtksnV7ep0qYPTVE
bbxiEdVJCaNNJiiLD2l9Y5UNmhxgdB8VGGQVl0AIt5lwLSW72raZn/W5JL+hSpxzJkvrVdr2GChu
NX5KBoMekdnZ26qHUoQuvllTOLWJbpweK2TNVkq9y5YiP6QwuT9ZrSk/aq1OPKWooMJUrvMln2Zo
7iCiOVYU84E/wtuht/RzYibq3iV1Z9OluutP5CDyd3RXPvRpGY++Os8qi3qEeYy2uYtAra9oYhih
NXujgL4I9qO470XfvuCsDQ9aM4+7ZbHnB7fVZlDK6ZqAmdBqRjKjJPs4T5OvjAfzIc2GAeFWpSnn
uCid3WRa0DGrSRAj2ZXPMcbH3eL01T1NMdsfJrbGvuF02i37fu2DQk6PATpL08+VEfUB+9nKL2zb
Xtmiyw3bSRblpDf6DaDEni0H/YtRCTnhjPqyBwAyVT4g7eWTAg0JI1iu7IgFWA5GrC1fiMe0D3Er
6qeF2sJdr8jqVClRzzq9KDNHk8XChL2dBqPTLJrFf/4/OYPGEN8qFEFq6DRqYdNUk5SJyuaY1lCx
yyNZgmNeBWDAJXwd7JYEuQkHLNIw5u24bFQEbOqX/86olzzf386oEAZ+OaOSANx/yeYf59TLD/05
pzri3d9BCvQg/qL5uu8IEl+n2YvlAHfT/59RdfedoGovyLJB/krIGPPwf2ZYyurMi2iO2b2sP/Uv
lELXyn706ypSpbWVQjUSxPhVC0S39LhxljA6DoIepa/rwn4YRbQwxstul0gUGoP6OVXG6VBLg814
WlF7At3U7Ru7GHa6FHJHlqWq/mYbYWo/bSQ0bo6ViB0aJWQEnz82ESbSG8wMFfnBHsy6Oru0zs/O
YjHXM0mamSf66ikRhmJskoZDSkR6Kvrc1i+QOIRfnbIUDy1tJtls6tku7A8LUL27mcJNx4Tditci
jjur2eRDvWxpnysQ7MxUU8+EkDqtEhjodJ39mIVLYKhZ2cUQ4UYjm2j6Eq/wPp6HiGanUqDHc81c
PjphCxyM3inhl8To4sFrerGptDndTI37zOweA8d34QjdL8Lq31PW4JAIFGGAmKhR/+7HVH4u5kJ9
NEK9AguD9jf1k5gkSGC7VK63Q6jF+bHTqzzbJsOcc+7udeOhlAhQR+ifZRO+TGGk7JA3N0cZpWLX
93r7JVHj5uwW5hRYaXsjoupYV1b7bJfJdC/cad7Zbd/dhGE8HCdlUIIEIzcTNNlwd9LQ51MZxVsl
STNUB72oHhXDfVVRcmJMbqsKZXUefyQuqrY9tTfHWwrgysPSZ+7k2/HcbsZkmE6RvTypfZSfG1oU
cNrd0obpZ4lo62RUXlA/ph6W1dab6BWiV9bVxHpUnax+HLAB+UXoFPfmsNjxgM5EZLcIEVr9fRrB
7Z9QiK5NkA3SFG0rAVUS9KBO1C3R8OIwMHcQb8ttbXdx5ovGQqqN6GizlLbYT3pYb+zFVTwwexK5
C55nY+moZMnIeuCpyxsU5802tXP1GAndPULYcY6xUPMoCEs1/1h3on2ubKQqchS2Cc9ZQSAFYOxO
h7t+0gfV/hpBwt5SIlwPddx9ow0diR0DpvGk6iyykwZju8hxkl4Nh+8tY9h7utZMfsdI8xZm/UfV
HsY7l7XhxhzbfpMbibszZJxvOoW2DlYwnRvq9EcOgg1p1sQbRE0SM6QbEi22I6KC2V+A2300+SW+
MuWspY7bb0woEG9alMYgFOb5D41D5y2B90bgTFOzN8CrjH6H5uiVlXhp/JC66wG7cQqkbNTn2F86
u5zJUEFp79lm2zqeJgtb89GPcBhUdXcO8iiPwK21ofJsouO28fXm3cGdGnEDjIWj/8RzPAw2zisP
Bm18ilC13FDK5OnBTiaMaFjVa0OMmFczU690QuNLMRojGDyMac/LWK/Wbdfl8S0SwT1J5lu9ckMf
ZO/6dgE4NbyI/cawQyWj5wGyp/HBLtXE3NlZZR0y6n1uPC6f7WGZNhAWjINrpZWHhA1VYC2U6o6Z
cHwdYuR1Xu1Ys+oV0VKKIEuazPVZlcfZo+FpfypDmxKmKZsJGz1t4IGaRQ19RqDP8GiH2bgKhi4u
TmuM08oQGYZDFVmVGSAtQZ2YIlY7m4j0Gm9IIu1M8PX4YDWDQA5SxlTs57LNzwYvBoYWOLuoD4dK
QUkjQDnWqJTuLKaDmyIGiuj1lFNe2AjJx6TXu2oz5Zp+G66Z0IrE1hPYa1J0smZG22yh8kD0iRGo
a6a0xRh1N82aND0APLgdtTi+T7Qxe1+vidTOmk0dzX0RECWAzuYSXW22WfaFrCwCrbFTY2pATmdR
pptz5eOaQ7SmF0v3UQOllmzsS0B2VDdWs4UM4f5B/VgecRaOr5ETk5a+5muLjqRtxE4BwA1Ax9Ga
w63CO1GprJDOHbtDCvVvaJ5MvSK8OxRW/IDDVftAfSN5tOepEHuAMdG9YRh1DUO8yzCd2nH7qZrp
EnqGKJkdmjU1PFzzw2PwNwLowjTcorYeCLMXoxl7s+5Qz8vQzpzhDpFGbg4tl8ujbvjG/O4+uko8
bqVttZ8suAFoylx1ORnMzduUQu6hoR2zkSM1HeaG6ZCuyegDkRf8waBjnuclz0CUeDOsYswcpIb5
7iVePTVJWhfRGrpuz9oawN4KeXSnEQUM3KP+pkPVcPna9ooT3xScJhDq0VXRBmFvsH5/SXV1DEbH
qEn2mfQX6CpECXFYuHcJ/eGqxRdNtqBVXTPTz+BdT2nI1A9M8xTNTkhyfHVw7b7wLFOZfCRRSoCm
oN7UFIvvZjxAO4ODAz+wTBgieNEN6NiEikBbVH26zFpQxDMp1g1/JI6qfErHTD40mj7dGKY0sIvX
cflKGW/4Mug59hnSsQJK3hOAssb5nCsXUIc0dWp4dsLUQYK4s5njMD611TDAHnV0WEqOnFqyf2Nb
90W72MamnylQBsR8u7QfGyUhXmbp1Rcr7bpyIy2ZfTY6O0Kk55b6Ks2LtJB6vTIvdNIIq/Sc2B45
Sztr4HeW0MfqB7V5TcgcfiGQga8rflOMdDgrqpE9zqr1lE2huUvTIuL8ZTTEnpdtrN/iiLE6bz2D
n8OMpjxbrOrTXIXdtuuVIqg6le8rVNOZbpmelp90Uxb8zmT4qoky2yCNJb2bZILi1pGtOLVMZ7xF
7UwxlyrWAD1c1WovdzpkXDjIszck6a+tIsDToCsxaNK59TElY972eOsUxLHzFJIFlYcjsN1KFvTL
1A53azo/GJZIiGgfVD2wWoH6tQHSve3b9jGi4eKxKTJvY7MipLTiFTsllFPNgMhngp4B69D7NguD
PPY8HoIQ6eeXMZ3kZ8eVNTXnRXGPttGO6wbT1JoN1UcX3d7SGV4zNsvBSS2bYJuqt05doS6GVyd5
r3kT5BoO+Gk6nCCKUjEfmUdSvykNy/TZnjQftNSelYeBFC5j17PoP/DWLqOnMgbCjVvl1hHgDCsB
NcxS7jPJ8yRoKIxDllaD/VeV687TNAmgJNJWcIahh75xmoyJNnb1eudUVp7eNvGcgRsJ7eIuJY7w
BaCofBT6aH+SoZPuKiviNJ1hRvxikNV5xL4iyx2VPiTtSlSouheLhSVD0vXY0T0Q91oSxcXRqRMX
P49df3NL1QC5rUbqgS5orvplBYi+1XtLDaZexnp3YzmzhnT7v8e6/9OxbsVW/OpYd6r6pE3efsxp
IdB3/am/znXOOwpceD5xcxhXjDzjnYp3UTVtFEI6KSkI2P7KadHfcZJBDWNhyrLx71M0/vNkp/EL
XU6OuEYw9LI1+le1M/2qyi2oPAOtICcEDQ4it2ufOODgsa8S0RxMBi4clVQRj2osl1tnSOptJVOn
o79qq59bxQ5pxrrNYS7K8IhcJjyuFBrMIbY4VUC+SX5ahnVNyYm9Z7/+7NQFu4e4NpNNpXauL0iX
P4tS6f9IG02cpjjKXzDKdZu6cBKYxlSKKtWIp6DU7CHAIIhLLlKbcdcVyrJnHrKeeihyv4m2vioe
8gQM5IX0oQi+AeHxkzyLzRoH1bo+sNVEvhO27o49i4tFrVvvi8/9tyHyDxK/Kznh5XqUK6m5UyS1
qfn/eGAl0kCdoiyrQeqgs5ii/PMqLsehzzP49ZWuOgvrlWySgJDWcXIXlFp/vNKCOpeoQivHxcPZ
T2P6Xml0yo5Av+QJVJqxm+M0fPz1Rf/h9uDk2NQLGEykWaz//W/ggVTV2hE+f37AIjmzu+ub1EOC
YZsBKXrN/L2G/79GEP/T1UwqHChHHQMR4dXDjNbOe1mk+UGoo4nJkTCL7WThyjn3ufv86zu7Sl1G
o4a1i5YQbROMzqur/8dbm7IojwsshAcZTzlOBnLPiL2URQVoHopbPMfTuec4fxqJ9tgvpO/VG4Ap
7b++Z1NFIEpmNhUhm0nlx4+Ri9aei54do+wz3IAs9G1gRWH47Fp1pf7mYj+PIRMsJEs1/nusaNeV
H7rIuU5oYXqoxbI8VE7TBp3CG1zHdRYfZtrrAOVLN3N+c92fv9hVGioEB+WVRnlt+weyNiaRVaeH
cpQDm3K+zVHvx9ErExQtv/5ir66FKZ/f7651NL5eoV7rD41EGcUQu8kBf3AUgPa3M69Wm/kmIuTm
/a+vdTXfXq61ap0NVI+q8VPfC9EIZxT2bodlXkYRVOwWjnmiDyL49XWuy2IX7CrNFYAsl+Gq/ThI
egSQjVVNySFUzSFlN8N5Aqhciclg0M2nOCGg1JswmgLspIAUbjhpxbe//gxXY2e9V6xRTHQrTpgW
6lXVkMNZhpih4zMMLf0OMUjqDYsS3Yb6XByryOE4S4f3N/P5NaRlveyK6qKtCYREo6f6460PkcXu
DhbpISYn/QOZy8WRDuh8V9Nm2DV6jXKjUyqyPEcioW0/HPt5OIxWOX3FOSibLzUmv2MWluE+WltC
RBHzx5IqD79+Ov/0OYE2sTUAaIYB87prlZl6OEIXUPYgZ6zP84ye0icAmGNWmFujRb+DIxiJwYpt
swsfs1tggHPu6WUYHvqsMm7czg0PE1T7O1exWntrgRFLgyp27WH368/686h1YCUhpqfWylnx+qOq
bkkhIB+TQ+GqYPeyyJkyzi5tt/n1dX5+Ex3U6Ovkpq1Areu1MVE0HorSJnhuq+WB+GmUnkSlmTe0
YMynX1/rejpnnDiqDTtihU1RK7/Wvs9Oa7bGlDKd414IIiccArw3vZ/zqmCFqiMf5OZ8I/B8vypF
iRalMrvfPFihXlApf9cZ8DF0upckv7Ap4ONcrSp5Uysab0a4t2Ehzgc715hMCTXV60PU18sDXTz1
swkD3E+SHo77XCOJ5Z+zxiHcTTVRSg/h0UWQeo8DCcl2Kwnm8GXe9YmvwcO4RSaBtzaR2uOS6+G3
YerzF2fOl1ustSTiubKxVqNUhiPPMW8G1IUocItRezT7zHoif0rdd6SDn+LSmAlwrhOFAAS4rHMU
6iTHUnA6F43aveUk1H9egJrf0nPlkOxOZfitcBQTikEB1teDExvul5YEGEqlcR97uo1qF19dZqhe
iV/+Dam0+FL2hf5+xHsrPVSpBUlZU2h8y4fOQMnVTTrZKGh4biOdN9swmVpEMySf+5jJu2oj8xuV
ZUfzy4JtI8cx1YlAr7podZCKG7vRgAMUlDZKYsfuNeJxpf1KhnbjPOLoY7zx9iNWySqXy9d1ozw4
GnQGaiq9/boYJL5OmRvd2uvPthx0b6PZ1I2NTMYWDRLdvWe30udb1pn8Rcp5PF8eb2iN3UaDHPVQ
6zLOjhVp2/EhFJGlHzW1iG+JvC36jVzilErzZbbqxXzTdAsz1AX4W1aA+xF8TUJFlSeWPYnvPLvZ
dJLWb1Q1fjamxPjQNypyOy1Sy3s90+zVQsfvgTMT31pdHQWttJPPjeqOcKqaZo52LjTeBTk1iwJK
a/29Uw6N5ikaz7bQteRzHhUarIHKeKPMhCiFlyYntDQplgdzpNDldxm2CXWQ0xko8ABV1BDJp9zq
mJoWkb+IWTXyjb6Ow4L0NDDyWCzJWXO6JFgmwQYGKumyLYecsWQX3XIbjfOq7uHoNXtdOxCZYyo0
jpaCfU5P0PHsp9wAVeB0XEK/ZYBt1Dau3+IxUum1OIxeMzOm+yaMpwpULScGy6yUZwt7K99jZMy3
kZKnx8zJN+5CoY5e/3QG+Su3XUq1H+RwtZFI3P1ZqZoHcHfJQXWa8obmieHjb04CS2vVW6GXyxFt
lrXHgBQ+R529qQzqg9IqszUVHJ1aaNrnYiHKm/hkpN3htFOTlFQSh9cOqC/e7RlLdNbrASYRAqU5
8/mCBv7WnRDsGw0QVZ+nqr24yXBOIqSHqXC3KGL1Le7x6ki/jm6L0tcIG0gllgW3haau8YlvyoN5
6HpPaw3aXqbx2tBzuoWAfm6ARHh0xKdgmB1CCkGIbU2ZvLdCq4DuWWs3OeG0ap+Zft2V4y5zC9XP
IFh78aJa9L+RxyZu/NjG82e31t7qXmk3qVLowWxh0dWoOR0U1fmIzBw+LC6J3J8nh1WNxOdPhW4c
0SsKb9CSu9hKxiAzrOdhCG+q0o4+dqgiULjO0zHOCyZgY90jFdp8ZyW6ThpSKx9EkrdHZTCzYFms
U2ZLuEoegGS7dbN1EonaP7Bh1/tZVGnvkX0RSm+OdOhAlUFAfahE9qk3cz5QlQMzo96rLf/D3nls
R25sXfpVevUcWnABM+hJIpGOTNqinWCxWEX4QMCbp/8/UFe3SyW11LrjO5JKKjITQCDinH22eRAL
zh9kS0foBQaTXCvDqK8plOxkO2LnvM3xeHto1Bw/AFmO93NF1BJQviIcBbOf+Zzj5RtGJQQPO++8
b1mZNkeIjtMRsLjkQ6miz02s33liHO+I1ZpDa+n7cD1/kA5XBFEGqarLm7YDFHR504ojI0tKATOv
oqCZqUVw8eYslE4bOLqbshXBoI/tiBPBjX33AB952cFCyLclZd7OX3SwrnEA0m2UWV63evfo4qK+
NRi0Xdn14mXk/MKF3HZObmc7ZpqIllWb72SWixtSwFocyfv4qcvi8cLqp22XRuMpG3u925hQYV+J
f2wJ4JEmnNaBffIo/SY5oZhFzGKOXntYhpKFmVE70CIU2m0xNy66i+ZZVoh3CV0eXnpo0B+dPaE7
d6RhfjFL4T5N4+Ive11Afp77EQOAqqcekySLqWXxr0h8cm6bgkmVVVUrh7B2D3TQ/sGfDJN4e6Nv
vivT80I1ZvOp7qyzW9r62Y+asQhs37gER5aUMNLd927h3xZRDb0zsiKL5j9LbGCKxviipRroQ1f4
Jx6qfz8JvCM4hNecZG2w36dFb2/dTgM1wNFo61W1ufWQykVo06HsRrHY4+le7BxEqyGTDPshn9vq
Ju5aa1NGRnZECGSeuYPQSMsBhl1k7AchWNi+PBOcoAdR6ZsIUgpxAN23Lv04xiVDLQIKbm1sISNX
+wK3xV2xtN5b33FJbDRkHLQM+QLcVaGc5pHw9gmmfDhdj4yG4jYiGU+frKte96prkm8p+32rIpK+
1TIZzrlW2Zs0G4p9kUv3BQkFIA5h8xcon71qG0V2cZw1f/7e0Y5fdtbYw2/SJo9YW/ISCQ2XnOkE
jTYrMimu6NhhC0GVoQEwqlNhzB1vV6fOY1YWN8oR3bXXTpi6Y8znB6nvHcppaY6jJ7UNRAPvAve2
6Jz1UHbseCi/5pLpSQhZuH6yY7EaBWb5hy/KNFrjxquj1kuwpKxoHt1WvUJmnEJ4zIwPfLGYDBGi
ZXjTGUmMbAKtdoxVTy3rGTrZ44kUWztbyF2P5jTQK6bxok/DvMSPXfMV/B6FSw/8iDaUxB+eGd9V
X11DDidSu5h2+JyBALDYfgmcDxi8dTeGPrRfswZv+KwuODXYBFAFdcFgu+jOHjq9l277jkuMZ290
PNmSj0Sb66DDNJCwQ7uTtEmd9kH+pzxPeGtfpaPoH7Q4Gr7aTeq9xL3fwLWVPiO5SV88gG+Bi4pL
hIos5UFzbIjqcFjjsHSGp7lDoa7nZY0JxlAYBCisk8sxNwKqKAgP5uziRV6Daph1hNEIqcN8q246
2DLTz7irFVhBjJwZjLJmIk/73nGoLqtkTSurp4MRrWYfTan6LYKriu1sXuJ7sr3MOZiEiXeJP3GM
GKBDrEtQeVIEF4LLCl/f+XnFc+NQ2Fu66k5qSft3RW+0TkeKrdRK7kLjpa8RZvcY+VHinBNXmejo
mH4fHN0isE+Y1ptmKu3DhPpxGXlz/EXIJQuMil872ZP/YGDBioe6aF4jZaeUk7ofMIF/oDCOQnSu
OqqG+s6xHmNmtoTHsb3CMmZRlY8YbxM57Wl3iKFI03MlMQiut4Oi5WwaiWIeO4lyM1GcbF30KhsD
z3GGQzCipbUmOU7p17xA8kSiokmWdNJVHJXxAaqaueud8Tv27/6eXt4OaoYGuxxzoCAvHUL+ShEY
6WBsyA3debEfB5gVaFs3YjmTSGBczKLc94uBjwy/OKl6b2/OSD7Lci72dpdO97VjJoGJ2+w5k8OH
phgz1EspN84wmKcUYDdsQbNOKflKpDsCD5jTMPM+N/1eJZ3+Ne+wlaDH59ShEDrZfWWHrZ+SZDp2
uJZ0U3aZG9M+d8g9RLY1BTTVDjS+6XqEloSv1eQcBMlKgV4OHq2JwtucME+MUKObyWiZ0RYkLHpd
+71rtCpUWDruDYd8zrL2Xwl4KHfNrBxCxsAOFgYf2djeYiX0ljr2roqSmTrFv5Jleyq1+mUsl+s+
j04YCjyoJjqz5QIYYYNwgUzzg6zeR8P371xT7hXVdCCz4s3XU1iExBYSrex/RcjbBgu8/q2vGbgV
FmkT6pX5dfINCistZpNPzGMBCX0LuXmXEdk5MQPEEcN5LwdfbcwSVHsjNDqCGIHK02It79OQHp2s
h3TiFnjfzf4cP+mQ9Ba8C7z8BH+HmNp5xtsktfYGXvV1+jwNU3vou4QE3wfdG3qIQdg3Jm16j0Q2
ObijnwdNPfTPmtl44UQcxWGgh7nse2IhYRWsr/msn4SVus/EVUsGSrXjbdtkbI5p7QCPjtnaTrh+
Mu0rLEBCHY6CjZmEs1x2g9CaHVaadyTQ+9/Q38/aSVMFgM4m91tP35uDOVoXTL9RHW5qCAc3hdms
v8+s8+wN6ySM7ucMrtgxxszDZ/yeM/4F1bSzDmf9AveyFpblJqceOrhW72pXHYYmKWK5KiMw0gc0
ddqRljP306DpzejFi/Poo43ImdjwqYwYSLelEcFVAIGN6VW0RTHLvt9WbC/gTOtMY6766KXHXzCM
cC3cycoUFyiZpquaM+6RbIH5rNmCLjl1tbCba0e/yjSRDmHnz7Qdvcu2NLaZFUhj7U6MdBq+Z4s5
XmfObFxi1rjsMDLMT0k+Ri+IJAG5Y9s17oxWdCHednQiTGD1r1U1OuLcJcPa8vodwp1EqPapxtpv
6xWao+8VuqUjtT2/GmWFFiYVDTrjWSh2ruHSXzEhfnUKYjbThvJvYyfqRjTLqg5DnqsYdy4c+Ucz
bzlIWys6kdwFKAA7+Oz1LhjBOqn5/LxB2Vo4wxw5Iu1nZpMXWEi5dvn8+Vd8siXudIe2v3Izf483
/nIwrVy9tWVHDzY1JiiBZ43X40LZo9FsMutZpHPv59xMCMOkMxAcgMUeQLEqJsYoKAu3fc4f1/gM
nXCKxN9rPl8RhR0CwKWTe6cU7RMKSS4gzfiN7CMLrDwCg9BtGc9IRnjqMtf5zuPUHBshEe5P1LuL
luiHBd/W86TmuSMWhOuyS7BwhTzyqh4SVQVizuo9pRq9fd8XpCtgTTnmm3QBFQG8ZDPosfqLdLjg
lT2I+phHRNmw/vVFu/SrWL0B/qV7Pc9AFL3lwm+aFmemwu+AZOCeJxsZL9UOFS6qtKLu9CsBIeSi
yhYmZIsAvIqW/PS57jSSjnYYMGuU/13xWDTFcpt0LfY8w7Qm4vVYJH9oDI8BRWizbot+vSdFz5TN
4I88q+mqcgduGyBlgIJzOZvSkPtqheLaXi5nd44woypGb1uh4No5Niugs9c0aYTl/MIic+5jVH+h
n6CYgcoMnu/iSDARaPxc6vwIDITm6Mr1/xID1WwNZ2LBGpY7nwd+UQjByxfbetT0Z/RpdrbFLtPf
kytq3CUa5TX6VeSFn8CTgQnax0La5cWQsZos3Je3q/nkG1CitLYc58NDZ8LD9o0xOg1JVL0RzDXd
zHDdSFpB6HokfZPZ5NhFp0gZ1VvutpDC6knDPLQdCh3WQBEhtvrMG5dQRHv8wuKcChjuwh5BunlJ
39I8df56e0u9yE89vqjnoa3MuzHvMiotvrjZ5sk3kiPVW+3hushR3g6nopujYwfkihDY01qEiVgi
6SByXc3P+U2aX7D5fu1FOwSJkdJ6dOpd6p6PCVqEgdvQRCe94+l0XcTLPvEGRv3sg1hIf981QxfG
lUP0MBD4WaHAf2lGuKzB4izGBR7hxrW0nAgp7Zql1NH5iC05Ov5etwTgB2NRbyvWVTAiebgUSgAp
oNYYgtyD3LcZ/Z5V4i7611jPFL5NnlbBEVG801UjIlSuhQMDkP0R7Zzcx06sfVloCD7cCO37xu/W
NdjoMytPELoByQyJn2fNy0FzMQdwPZe2z3OS4bvn0CcHNBjTc1ul0+uExba+aSnIG6BUFYcJZQUn
o8rqS6Md5FUydv2XVB+9bwpf7A/CJmEPCzJzN/HIyWSnY72bhTsjqMak7Dj4dfSSOUJIgrdwDyO2
BoB7i+y0mn+Fn/+rCPob/rrJxATKwv9bEXTzXcp2LoY3mf7O6/JfP/ibj49NfB88Bqx6XDxd+Lf/
y2LXf8GSmnEeryARf9YPXAfb/IX/5DAqxhUIwEr8wGLH/YfZo+OCLkM8xwvzn7DYGTkx+fkRasdT
07YsZu4mL/U6NP79ZKgoLQIWlD4fCFnK5y0s5dTYCqxZr8xogmuE8oYoqBLwptyNnVP7oGcNe9Ba
XUC9bcYMz0RdW/uGriAfiUkU/JuccrHxGRt1EUWvM1+Us6Fv7RT3i80Cok71rrUgZAZcs8UpeBc0
C7E8hOKZnHQTHYYZEtC87DXDrB4b0sxPnFjJFRNvHfHzsjxEpkbGvF2QCt74usooD8r6PgZ4lQcd
NqK3NSbd5ZjChI2SgJTcTYVjNgwn5YMH9VMEcCoPELbT75phxO8jg5XzxM88ixmUjGrXty8TLDjh
nbotThGuRe2w6UVM+LU2ihscWooLxDoYNlZJdx7GVtsbUUbSnA4osKmwGw+9MSIjzI2zIYDkGQfT
NPbYqlDKFWWJDhltP2hbIcCYG26zobnwJftVtSuduA8lTkEHE2pxCG/K39ipbZxAgsqbjgnIrnOW
8lZfiuom673mOok829zgOydPwjUV+nKg4HxM3B3yKRr6xivPMLdjPZxdB/+0Jlc0g1LoT4brdpd0
Mc843HX3RtuCLnh4EsL31TLCvMrey/ey6a1HIlVMSnzLwySYzK9gYHs8E2yM05yl50G5niMCkued
64Cjhc6nEHaVxCIEk6GNStYdbspVNNuOdg2Eod/YJLRUAWePteYo9y/GKrhtSmu6HtpMBLh9huQX
doH4FOmucl1rFe5idBOho8/krVhlvbltPmEm4mzJr87pJBH/ylUGPK+CYEcT5WFEI6xXRhfkeZbd
RYDU14C07jZaRcXwiPd5ZnkhEjYcf3odZOdTiOyvmuTMjwRNKTpl4m/f8WrVdtWnlDlZVc0sckwY
VqVzu2qel8K3QuZroLiESG8dKW4rVltAuudFtaqmSw/9NL4mz3gY40u86qqTVWEtVq31uKqu4x79
tdHj4FCsmmzbdeOjWnXaolDqPK/abddbHS8RKEM1noag+NR4DzXr5lP4PTlowMntxIsDHwyioFaJ
uHJ6ETLOJLB7VZAPcWqjJnfsckZbTirClO5aqg7gc2EsNhr07FdF+virPh2Uy+vvTVwNxnvROkge
sW3OE+PRsFkLIdERKT2l7t52HizTp8leGKf3mKhbO+mv/jSFk858PhbdPpS8Jx/TGH1T4PsyBE0E
azXER0cTz5Nvyew4Vibq1gJ2MjFdGcxGuW+InB/uhxRj+3sC73rQnTjGwvMqt/Qhe8khoy9yizmr
dGGeiNYMaJP9ZTu05sTO1qdx/FIaaUw0GLUJz0erSEWyRijN4UQcJe067cwqusealLxEGIteiLS9
y+PD3Hn2C2XS2L27OfGKDmYii48NFOVodUo7aWFUKaO8gxRLqKF2AJhIadkTve+iLzLvHdry2jIB
iLoGyiyUp+m/JzUSsbSb/+6k1uGN/NVJfX4DqXmT335Umpm//tBvpzS+ebxFxISQ0wB/UIc/9C+t
GW57EBEEqjHIN/ARGc//RkjkJIYDhGYb0qxFQhnlwm9SM/eXlRHFqS9c22WQbf2TQ/onNh4fTykK
EIARmE+x8DMXR+Iu1JRJvhzc2BALZBVbXsZTPD+U66sfx0L8DUnuD9QGstEZuzOX55uDSP80fgfh
TxDHOPMBA6fmVteGIXDWAJofHsKfkP7+QMfhklZ2IYpo1M5/ENB1omVCKpKJd6tO0WRM9W1esRek
8ItDXRuLjdE2GM7UmXbXkkP18NcfD93vp9LHh5BH5jJInWdyk3/OZoIdQGMzu90BtjMa/2lMlh31
hH4YSFHD45SwEPxmceOfYSQZG8U8ZJ03EOgbtHQc94xsjHhTAayeIWivniEG5763jPmO4FH+blHN
+L5YhYZ7yKQyWloRtbQznTeT+tDN+R1mNczsJm85JLagF3KdmuEKCuIoref9OujHwj82ZpS/tYWx
LyyfhfJmwl2fsPCrBrD6C+jkdNNZfXQaMbF6I/E21TlPh/kjweh5N8hieCx6tEZtNsnLyCB/HE9+
NOFssfIyifTqNUln9UJlwA+OU4rRDZ1ZCAstuvMH5s/soEqvjtwq7Fti6JtGQK1hW3tcUrlM3W1N
Kjf8YMh2og+aquRa1IskIdPHm5e+rdgoN21uq2KAHT+46AizDq/X1kkgXFhTegBdGAnbTBsiucz6
FmQlOi14ku2d2iiOdbfwdaxueMyATB/rbHHueTpmuMCiDKXJaLbHavl9Jh0hiDGXxktFzg9JF1Uv
KLp4MrWS+sEZfd6hkRbU6qR/6aB+O+CDO3+MvZof9IYfmfWmfaJ08S6jKbaPdYwfDAm/7VOGy87l
VFX+ZVl63BGU1XbGiHXUUHj0C1nQRaHCVhHBSPQvFWKNZ7xyEp8TMHaCzKyadzvij3EO/Ri/XnOJ
D4yJSAiy+xq1CK+zp3Xz3kn74lh5PNzZxaVn6vHK27aWbCSiBiikqvWgwiyMel3GTNTHUX4X4yLL
WC2pr+BHrvz+ePie6/DmJcGwu7LQdTYNoyIJtR4eI79azn498KusZN5jbultjIkr9jGZuorQhQeO
VotrLdYHZoNci2NnPuwb8suGPGcpDokcvsNjm/dIy+3r2OZJRAPZX7bE/a8E6MUjm0HSx4itMpZD
vghQDmSMVSfAHshYUXTn6FH9LlD7nOWYzA/mWGIQRggFsrs63zE1677pmWN8QQ9FDkZcgCri0xS0
Mc8RnT23el2ihQR9nFE17pZ8NrF1WngStlPNe2xw5w/UCETPxG50Ktr8ZaS6hPLTYHPvfQCRA5Sk
WokldhuVJoJz8aozKFj1mP1jbLI2NybepntTB6yz7eKVEOWBKZ+rYM0JFuUKXkwJD8pxtW4X1ba6
VozysaUZxXVPqOgXmWKC12Mg9qoxACJ1GHCUw796tUoxX2SWJu4nbx3VaxkIiSfJnokBEWSQWrMG
mkKj8nlxXsJL0FatdjfNSnZExmXLefTm9okhJSqaCioS5Rz3x8Cz/DQVGXY4o54euoqsBZwQJyIm
pxQaHy7HPKYSu7+VblI/Ew7kX2b6TBg57XB91Tlm7JlP3q8lzvBZ76RNb7+khsRk8TBYi7QPabdo
MrR0fezPcz1idjPGVm/fWTmQfW1P84PhgTxiYUySAPUmeeH14uxYh4LhBhx+eAJTx9bUy6u+YqLf
scJOtpbfdHqLKz7ZcZror+xSlTv0ROJ2Ad4kU44pbSNipr3RFaMNCCIuL1GMZeSxNPOHFlJ0iECH
KFt7/pp6cIfItf2WJ2Z51GT8DpkwOSaLQxC70avLCkVQWIhhYggad9+MtK3DOG0v8LEmf5moutO0
5P7WYEIfkG0Sb2MVp1c21nZnpp/DHDRgmU7mnbQcs/20qIkhUn5UHyHzrY3TxORKj8WmTHP0cGVR
fMQY4DEXFuuUvbXnAGuCu5msidDErekiw27x3DrZuHMSXtg6K42LdI6msKfRhBrLgzSNQT/qDNsP
pQv+qDoalmrUMLdeLc4HaWT7RHdVYGqlfjGK1D/0sXFP5LQP6OniVirxDQxN7v17q8bRCUTta8sG
U/nVL7rohoOpUjiTxvgqq4jJSctMTZp6f4xHH5fIwsdvQUSrBXXUvlvV2O9jEXPmcYB7uyHhmCNg
oQsz6dR3qAqMjdHl7S4G40cVlBPc4nvTqwf5doM/9nQhpxj71SLPX3yMrdzAoW3ZQ+thIuQ6ALDQ
BJPAHWyLCtGqb6nOGDASR+QeFfurvp3ZRJJNnSuz3Sjeq7NdtOoCBtSCelw3j+ak2q2VJLxVbQgE
Wm9kxQpk7itOymmmh4VcpKDJYBt4rTyMxdYatIqRrbO8KewGj+ZcLl9UpqoYdZx/mBbhH8s+mm/S
3KKvoIk85YhUAwcTVZZ7TjtAlAIUFsu+dVs7pziYjR5B8ViCO3i7WhvKEI/WZYO7J5J338qeXSdO
N54+j+ic52HT+4O2Q55cMUArbwtD4ywHGDymqcX42R6GbazF/mNBFPe+AA8IHatKjh5xiijkI/tM
ShvZy/mo3UEL9K6MeplPq5wD6yThJ5DynKb8bsf1VRIt7qU/4aER0PMynC2EKSDKJPlZ0cgeVVLC
ncDUsbkoCALBStWdbZTKI0JcE7+Mi4QELC/IjEz/rsqyLFDwS2farqlRxwW9aqBIKycgrBAvY9Gn
UNvyNLu0u7h9L63MgSzW2sOCo5GXZ+LFTDicxyRv0w1aTkZo2uq/5iZi+FplRhV0xbjWBaq+JTyx
2OI/LavQQ616gSSbXO1odjP8z80yOTbW0Fz6dVvZQYPKDq+ASqSHCfVzSzBBJa4xFUwPSyLVV1OB
YsMGmvP12QDRriUSXm6cQyufMBMtAmkT2psnFZGN0H0UmmWTSD89bzlwFLvwhywKBgMkS94pOE+8
AxAlL91IV9E2FiswnKT46qL5uV7SVLvTKkXK3pBaya5H+oYFIZ5CQUmRl2CdMKmvk+oXFSaCh2Qs
nM5zT1X4a/FVpyZZ98bcflOZm3lbk6gA6uRy9f6a5tkMKUOd+wm5XrtZC0YMyRDJbrPELI4wquVl
0SzLwdZbWKPVyGbcrPmLpYLgsKVj5nD3y0q7k7HfP6amFV/HJZWGFI66ipfPb+HXzxaa4nQT1fW6
KUNB/OgyapLUdylP/Lo2btgG5TdLOdWw1WCec2rDxnViNqJNSczEFkLdvE8Ip3hMUsYPG6PWPMk0
vJn3cQlYSDfP9ffDuI1jzvKKYuuF4XAZtPNa/vpO9eJ2U3GEOKFvsEc2vnjlNH94s0r30xJVEFjJ
E6fFhy05Y7oHrU1ZxTEHRPs7wvqf9RArlZ9+yYVav2K4P0p7oCbkFSBEd4g1sz5FPpsh5bArgxrr
nVvIZJT3FmDkwIN5Bcb0tpKcNbDHTvxdQ2OsbdmPUO7az6zfBGoloyfX/0kE01dWVTJR6A52SuUf
OEsvrl2H6JK4Y5Q02xSEic+dJQtxunHjqsQbQFgHpqSvcSRZmBIheWsN84UcVf3c93jm4fI4PYxU
3Lu/7r4MmuM/fFkQ7NXsivhkXLl/f+Mwe8/dAdD3oKUr4bBlXjorXjTdyBCL96w6jiIWmDGw4vOO
4GOdc2rlvFVvmaJuduEm/Y0441N98fs7iEoaidb6pcDFf258475mjeC/fChLC94PfvrRtvX6mowI
bdg3TZ9s2ZqXcCYFA35cTwWVKZpX3OF4Te0hv8uANU9W4cBFjkT1DTWue+s5sQr9rl4OkdZUmBJ1
Qtv+9e1EePWH+4muzQO8oKkmEOtnmQCxH5BK57E5TDVnGpJvIHGsm+ddBdGUeynHrZ9Y7gd6ieGA
PiLeAa2/eZl6GmVshamgXNLEGG97VVbnoTHtlwEv43O6WPmFrpfWq2nnyXRWsZLDRZMkHsNyI98i
v112KaPmPe7QGbBXKq51I1EhGl7q1QL3aApIiAYTOXp2QjXf1D1pjOsOY9q9djfEUO01ZlvQ4mNd
bExcIjEVadljHRuhXjtWCOcIrDkyC6Vmp1mmL4lz/hLWVKyQBjY29Mq1Vp/kUt/Kol73FH8t23MK
euxbkCfjinJvM7UPzSnCs8yCrJf1ECCGFX6Mh2R4XGU4uPgKs3htLFj+p65YXPTT0Rhzk1IonNrU
dlMoCH7UcQDFglgjDgU0vAmEiS2lveWCpPlYRbYBrcdS+dF1liI+ooNPwZPX/xBR0EdbvUUgG0Sp
g83FRlBxX5Bc3H7DfZAgKnukpm/0BP9gjGW44hj4FKsPQUdSTJTyLnz3jUYUY0A7rR/ovtliPbt9
IkwXfFHi49YKaNpB6TMM/wye9hJbfZ2zHkfTFFPZfqC60vORFQnXoNsm0ukfu7R4dRv6RyjomKSP
hZVum3llxq73zs+hbJ6WZZWzikS7a4jCPBocHLc58TX7KE/Y9HC3KI4dvMi3CZ74mz0b1IZmYZJe
MvE8rc5rbuhESTOodeYcI02/U8j2ScJjf0JMbh31id2oW3s7iREHgVAdun17KSb4QMWIt+gSYxnf
ZnQt0rU21E7ubWk1/aNuID5gel69iRa/Z3Rm84Uy6J63ZAJyAnSV0SJ6B1Cq60JdQaxxeYNtdpMu
kt7W8jo6o8i2OzeoxMI7wshHGpvJ4H92+lK/VwQUv3jlAt2f7nAjyMk6yIQzsVY1qJyJnmIz+esR
mpRsl2ImCwZySv0MmOxdGiMwC5YN/mVsqAarXVdeOvi67RsO0L3UTRFUnhwePSysNt04p3tvRYCw
PVFXZQ4+5Ka0yd4olw9GC/ESph6xqqQq3QyTq77CFKLd1gV5OtJGBjAmTmDY/FKprYXz+q0ne2Vd
E8LFwqiK9RlYIxrR9VWd1v1dz/NxC89QvYoaL+epKTNnk+mjGeJFCjKyNq8peaFym0x2fauTGTAG
VUYp8nkWKxmTJwrWM2NFwRB8LXrBdSxGXQCrXF3hzhcka87naQBd+1yG0BwoJGLSsA5Tr81nOwbx
sNq5vv1EfIjxKrgU4u4dA+SkxuLmWEgjxUCOgqrwsN3tI/wMPuEBjQybr51d09kCOHLrVyBvSb15
l6OyC8Yk+cCuaz4vvG4ymOaYYmScwMK8GPRKV1N+Vyt7wtoEQgF9CiVZX8EyqvsBcE52POJ4xG1n
WrginZkvIM7CK1hhA/TFjFAEAe3oyAN6KHsYLKx+55ighLLkjYmnUlybubOKDHW9AfgaWljkDYjg
Yuf184LzBSGY3Vi/MypERKN384NEFb2JzKY4aiu4AvGebY2OHg7TitSsZLaNR6kBs3hJ+U2lCdhD
noEKLYOP/8RvPg/JKQe7lVViI0HQvutMDCmXcXTHFbykWKpbnTi0z6UJ+XWHcVFxlJUR3elGIS8V
1ufbWpAkDSGxfq4MynSIamBq/Vorj6WVXA82nRY8kI7NXSPIvSr86nWKKXYaRrGXo8s+W40JtzAR
iAl1afFA8hyTr5b2KWwdynOskvzLdT3XzboNt1HVonArQCRxnKXmzRt+nEN0vkiR7n9JVtSbumQ9
BWjQXg2PJWEvffutr6HMJEYUX7tIxZDprOsnt2kA2ImYQXE50Yp+fZa3ng9CGucyvytxesLwnGOS
0bv55fNsMDogYHiiybXLlg/utBo2acK+dmMNdxt/9L3L2qcMqefc/IJSbWBcCd3EQRiIlyEPPnEy
44tySHNMex6kD0B8nAtdXi5WLy+FSRFL6nEVJpSHL207NmrXLBXF+cgA3ITh/TiPlMkqB5/Tq8Ik
CESy2bKPPVefEQ0OEZHgF07wCQkyibTJtoacgp35CK+I8rNlN1HEjSFjWCWKu7qaKE46mp3PGLPO
skBBq4KXYtaH6hXrEgDqEczYSiNahY7C2XLw7DcBl0MOexbP5zY7udwNkCMUWXhAPtHVz7D8zXLt
JxCnnabGQm8EaPOAaQ4UGWycZqj4AzdTZ3tLBt6jHPL4k+4Mih7PYq1penQ3jeBlpI+V6VHidHMa
VQGIuG6V+AXDCsit/HrxTILKHManQ4zQxqpJtNwkQCa8kw3otOxgZrlwL75Ytdt/d1eVUcdXRwuT
8+KmPk0IPC/1tS0bSo66XXDvlLxkqUoxK3fl6zAI7tpn0DVmUbwqQ8496AqGy3IY62eqkgwX7wla
1gYXbp+6pRfpFQwwNtkR+udjVUVUkPMwb4eeBz57+XLOTSD1zz9+vphzmXHEaKgz3sXImYorhH2U
SzfdTOQ17EpyMiCiVrzQKVVl7Ao2mUGwsm3lLoyORbqclbPQkY3uvJva/KO3l8qBE0sD+wkUr6R/
26QzHRvg23mqacmQE/V7gASueERamY0H8jZeYPgm22WdxHQAKmEvIEaRI9h7py7qql/V5f8lFf3t
qJJs2R8q++1b9/a/fh1yXr2V3//P/z6/te3be9JD7e7a388rP3/yX/NKx/8FUhFWAJBNV+6OzwTv
t3mltUblEqmEOwGjQmhF/x5Ywipap5I2bCTB+BMy0r8Hlrbxi2l5GBDTxDrsQgxA/4E3JjPR3/V2
Hp+Ab4Al4DqiFfl5sOZbswMoqqkDzq4fCaX+XiPrYLWxGv+hTcH6SSZBUoiFGXjRTv6+iySuSdpr
uXrwzIXIHV29qjW6HZ+i/m9mon92TXwGMiObDpGcrt9/Utxp0dJgMnjoxryHtKhft1jBb5x6efzh
gd/82m3+GHf2Jx8EkGDaeOA4XNbP7jODW9C6NAtiPd7nvMg/MO79yPjnf/IxYo2X44n/4Rl1jN6g
mmB1HmlkOPgew8XVFyXIp/Q/uHWsVZ8pvY9TCCSzn26d0ku7SriiAWXe5YSKEv0aKfWNzP7motbf
9GP/znLAHAg6E88JC+2fyWzugPAVh0J1SEbYzJCA7uZ4WiMXHtUAz/av7+DPcMvnh1ko/xGoA2D8
bJKDGKLi3axIea9BJ1yOkkMGf34D1eUNgTWaIxszG2OOun++FD3HtuAkYHWCFchPi95pKrph0MsD
0EN132MKhApLyx+1jH/762v8mQnweY1AIuwK+OLzVv/+0S191pM5X6qD1td44TMnDTF6je7/+lP+
bMnDlPj3p6zYxg/+OCvDYtAY6h1IXRUQiKfHocSuGVPW/+jW/fBJP926EXOYioE4C6ToCSqbsrcF
kXPw//F6fZr6/H4t+vi9e6wM17dJE/xp1RM5LLyyUuVBDWa1VcSeoUxXnO0LhKvQZ+y+NfzG2NUw
Tw46Nv8EGFs+tYwtT/AikJKN9B+hN8V90DCIe/+Ekd0ssvAV1I1d7+YfaJWtY7wYw1m5CE/RQq5B
Lz4YU6X4K/C/ypA232Q8bomDO9Xl7dz45lPumtVRRFn0OpQUKGM5iUPk/g97Z7YbN5Z22SdigeTh
CDT6gow5FKFZlnxDSLJN8nAeDqen/xeVWehyZXdl/0BfNpBIpJG2FeMZ9rf32gvzihkfNgVVHune
yYkRXKHtBYhuKJgNZ8u+T8qtyvJy23NKeuw1aZ10fxk/m4hVnj44Hrtj8FOkVZ1Hrxtwh7peUtHp
mwNDzhIKnToej2b61nuBwXSTEX7cVX5c3zLIqza9jVsEXSNabZfwiiZk7J4gWMTJuNGZhskGRV0D
EBEWOs9uKVi4CDr3IeYEEwMFi0sSpyXWQ7YAkAbGrifwQMTQN8TJKjhGUuFUnUk4gigqOO54PkgE
ILXmtzgZ7PMUG/J77FX5izOiKDWdqN8apzC/RTz3OnBHtJG6sNTCY6JyIyB15/fA+Wa+65NjcZ/V
uMu9dCPYCA7dxT0m+/57xEtzTmRT3zpK/tIN3lMlHfMbkK9fUzdGj3g5q+O4Lo1J11XnOV9nDC3H
TZJTPmjAO5lSlybBGRxZ0fsQa0i6H+JcBBwDUs6g1JrgSAdYElh0a11j4qdEcuLyF2BN40rumxdR
5XbJZHJErf/62OddTPJcj7wbUuflNoOJ+C2inS1cLFJkRVPHT95irld0N82++wt2+qIZsUbaCc1K
zAurJayW1sn3KVPC+mKgK/kbJ4mG1ySqNX/LwLLzCL6S9Q8cFIMbjQDGN08r7SemO8UviKLViec4
b0umrgGGoeZgEfl5qTBEPgkSszK0OaGTd8IekwGkTYZqpyZExXaqBZVbJm9BH00ZiXHoJMAg40wj
Buj4L13T8rWzCKwQL2WLW2bf2/eiHlSAvblOXvpSi4e98kr57o8AG/2S7xE0RTw9qU/e96twb2z9
4XVpl2xv16rPdwDKzHQna2Ev2wXzThNAScXTSwbL+Fj8uvthLny3LI3B3yYf7e55AHn1FksCH+5M
OWOBEGYHLXLtCTNayhBwbbSiaNQ62UmcfW9iszyBoi4RUHEwksL7xQXEx7cDFoMHQkwsLuaNNnfc
RxLsC9cYXjTVvrm/lxrvkBJsfcQBEc88buC0cUWPtO0Qgk/qKflZ1r59KDMHPc1JCLZZhnqtuxke
eVGRkfAVH4SFuPEJNCXZspWhr/XMII1877fxz1617ibppkeoAtgLBhAjc3oqSgeZKCKUyFbo3ieK
LyXD5mmLhDBchr71t3HG95wGgSgwazf75pHTOev+tCOhvVaJT3UfFiPlYNAg6UkQfc6HmlWRquUc
U0mppH8rOFQypuNbnymA4QPkFHRiOW+XltWN8OWwN9Z9t7Z43mYh39NO8269UVLDNXXevRh641ph
lnmScMJPk+ITlbGgfleU2YR6PleboeTp2x3d6atN17/tSzV+dlpLqi6mxClMrMy7N5y2QVDO322b
hbJtWT+cRHPvl5R8iAlBZBO5gC0CmyLD+6jKWtQ/xUr2ddIioUxtkF7grgVjFBamqjbOyI9uEeYO
6ep0Ng1j/Ezs8liXOcWjfqfzCcbo1Kb5raj7apeMwuNNKOrbrlnP1ZVZnXOj5sPEzRNMdmHQs+by
6qSRj5bgILR8rbqY1N76zDN+6iOr1bB+RmydXtss6tOrtKd4Rxshqc+Rk0Sgab19lbG96xi0hEPV
gqamjn4P/3j1fTvVM3Yi/3Zxab3DNd+GlkZdk+IdBvCrUxMWsxs8DXUckYkpS3BRqrjvFGuPRrPp
ZvT50mcDoLgBeulOwHdACcQbLCJT//AN1Z+RWjiPVurWy7r8gON42Muk8veFH2uXvk1vBZCwV03K
7naecODjvf+W6mLEvoINzaM8k8YIwz4sQJOQkwHE1lob3eXZm9u0xYYB7K8qjuKQUPAz3+eXdtAJ
IHsVUcO4IHWui/qWeitUowooDIv7h2ZX0ENcNj14N8hpaQLQpmTlbUtWHL3wMCzpBvm6hbeUbrv1
bOFYXb1beA923L0IejsT3hvPKkMw9JM6UOxqtXvE7sBEih2DvvMlUes8ZzGTXPIaPiLSL1bqY7aC
33Six5jpiP61RQvOpFngzdciLRiEkrPDnjE2RVAX5nNXmMVpbARYMbenAbNikMVoqlOEPIrZzJHB
psp1zvNokhtk86Gr7uIU7kgzK2r2yIBAJtreSun9O8HDFaBdSTwN3glbTQUrx1ECbDBn8VY5weK3
7q9ulokX0PNa/KxtjDaYrd3jhIaN2XD221WpsXUEx4l1ffbcDK5A3/b9Xem4UHOlpXwQ8xTfbvs6
aUmGUOs2MPU1uu9epmc4iqb8cZSCfsaaijlOCHOE2aF25+FU5jLbEKb8sDwF+ENiIJjpE7BsLdmZ
Dt8vFo7hHsK5dgFSo2FGc6EVa5Y57/memiKoJNNiBRH4YDaqRxOP3rPEzrbuaGZbczWBAacleNmb
0xW2L9gUFE59U1qmAjqdi+XK1zX+jEF/qiAzOg0JmqynzDXtmE627u3cuGB9sxyWbyvmdMJtiVqI
0fLJzdQ84UPGRKQIvdn+O1bZ1xj6t8MoHmLu/rru24xc6b/4/YTdLUtsqU7PDyhTrDfmCKc7VoRm
vZZzQs/R8jpTd4bljVACdJu2OvOFt8+9KHCnGP7fXdTwZ/9+UVsfDwqB4aJQcNld7x3/cuJ3YxNI
NkvooS2MF6WjIWasqaMLWDZXDxFm/N1/vmL85Wbo64bO1dCyADmvRUu//0CcJnYRIyUSCecQVkaK
gEXJdlyWSXXWrLk6/uefZ/zlTrP+QBeIGrZtIYT3bzencq0PtJwsZ0EhFxqwSlSbtIP2tcHM/Q5s
z99mEJpuHdsb7762HfBu1C8m5mjs8PtpYZTl9nu1NMN+6tjX//PjE/+7xwd0ERfW6nv/y6W8nlKI
YKBxDklRWCc1dMWvSlB8EYz92EFuAKMzbXOysTJIpNFfV/5/YFAneVsbHLSxUb5zlClPnom7YTa5
eXbp2u6Yk7g5WyYm4rKVLYp+5wM4WRsVeybihzhiVRYTF9etRf/no7B0651OJmwzPv/aU8jj3uOd
ZAOO5il/0amA/v61K5al7nvhuGRm8jevhfGXDBzvFZE6YJeOQ3vzX4ipCncqu1d26B2KPO21sRaI
A4g0Yb025OAPzNYxquGi2dkEfUOg1af//Hb85Z5NLc1XOzkStuBj+m8fz34GblinjLZ87tt7myKQ
M5ynv1sG/qJY8FMQKkxHUCtOZ96/XUlVqobIKSt6cS0OzwTMYMHVDqgXXCxx4GQVCWKaeq9MwIbX
//wEzb++xhxRcFd4a+RRWP9+HYZ7aQ1tPiYHYOZxxAgPj5QWRf73QnE0Bkphz7e+ZvsvAPVeMn+m
8bG2RwgE1KaGfUWKaV1voYU3wDIElpaa4yT8/wPnb4bBWMZ+NNFKV9Cijovr16P//3r13+nV7BRI
JP/nEOwlLcufXdW//6ZV//Gn/tSqPQI03upJsrEzIsr9S7bGd79UZ9ItAGkQix1+1p/hGsv/B8kT
Pi+Ulgvf5HPzv7RqQSLHJxNLQSTeIf7m/45WbfAF+30z0n2DrItJPNvkAerm1/LwL5uR4ONe9Fap
n0tdq5JGMTl3tA2T/winszHV28yiA4Qyi6Fud8TsDczSeG9/TlPOjL9Y0jLA7d5dGAZZPv2mgnPo
tOSWBVolZxIzdsYHHo/4uZiYToPwtb8NGA0u2IP7u2XE+7pLK2kTJeEWAeqP/0l55+TXe00m2aHt
ZXl2JVM7ZJr7vO3FhzbiFT3reOBxcztmfzNIzMTPIouUe9MtzYI/BV4q7RNWIdQPucxtAJRsCiOH
yB0esN0yYwFc6LbZiFYXiDRCvXFRGjHqKlInl0ykzFs5Jrv1LuO9fcRdXjiQkLjMb+s8Sp8NemSD
OMGRELbwsZwjKSm8ABicHh1LmcfO7ZO9OckfecNRP3XTNTXTpLQzDaa5l2b6NDPKu3OkG8kDv0Vc
cHBGBSEBBpLk6SiJ5dIvtr2hvU+wC/HIymLE++Fq4YKRedvAkeUmwnRusyRuY28X1vAHQ8/ty+DT
zmv0yjWOinab6twvfvRC8Nh9rFcuYdvPpndEXhQa5RW1na8w1a4J3TaSrwOzsq0mTHhD7J28Bqz9
jZrKk0MtAtQdl9dSFWMaMBElvYvnfTzjv4g9KgvqZOumzvLQlLGV6vsoRhTODFzTPc18gdmPhxlC
Y7lxvRm8nUUP3c6bo+hgAfR7rRcYwJQWacuTn7u5RTMXJ6KDBTgwf0lbT5XPxAPYzreKU+ekbUcc
2VRKm0rOendkJE4zC+BvOzXeIUm1Me8cWCvbzv1t0VmhicHhunBB2E56hEKG4HFMh+WBuKYD+wIo
WJZV5LlTGzewBVue8bXfo1XgvgvyZc1bd7aJaX6JSGxOHgX3mvuUTbiGbRMwa3shwiqDhWYWN61W
oB5Vk3a2x1URndys3JVO1j1rWnI/cTAMWn7Mjpt/H6BBvgErh+viptEuGuZHCru7Y4PLbIvrVN40
hUa/g21lO6r7zJOvlbRGcC3Ydhr3VRqn05Ol8mo3UjR+pil4OeoNX02TZPmzP5vfS9KbYWPEbiCT
XuPCJ4cdbMW+PxHsk0fKRj7aqs1PbWrF5wbGHxzFQt/iC95XRNs7q1aQrWiCyTSs/oVWhnGjUX1V
Y1YE0p/8tBnCojVicI+qmqGQjlfBarFHM4fDeKfm+Ka0wSN2BK32uG0e+5TOjDVrHwymTctGK407
Hr08S3vWYIlOfX00hAAqvsofHhg1rg/JeGgoK+JqL1a+CsG1puFOaD82In/IvPRmMSJUGqWTN1qe
UqffV3pHVjgeH+BTMVmGlYPTfBvjlG5jJwm9wXrummbvzdNFElnA/aamXVvn/XaIFuh4kfXicOkP
RnBSG6PIf+YW9hWzHB3U6kQ9plpJwYpBgXzPOB9jI4tg6l2sGilJFtOEuds3AmodrHudMMi2mNoy
dP1h5LNVd0bJ++HsQXoBykt8dfDa/HNx5zTA3e+fHJbLk2oF1uZIyGvi95JRtQA/6abGfZw094Ps
tnBtN95SldcJktJ7vq5mmYpcUrzU0pzr2rQeUrNxTlVNSx9vWLurp9pHAkheda3DsW9Ov0iVwzh1
O26faZMH2PLm0NYi/8RpTGw7lvX7Xow4fBbHP2bSfYic9h7AlL5jmYDJR8ufG3aZ039jXVEbc3Cj
IahFL6/SVECG+qzf67xRO71q1NWO7eRBTJN/aSf9YWm1Hs5e8YatzAylrxAzCsLrGEwnCewaqNAD
NBxWF65nzB3lDnu64OGBn02sFCtjwu7QRCEKJMwZ2T/lyHs7s1iixzEbL7XWtOFk9PLZ1eSzjUEz
yLXhvVv8V1raj9gWYB0SiCEnlpPSMMcdNpRj5cg96Af4JgTdrqYRN/vRaz9LaCxbIEvdQe/Npzpy
Mz7AGXfjIskpWGtG/ZoY4kH59U3eJS9OZuKMwzCrV9YcsNISxfe/Q0Oksd2i8W1dS2vNu/M6se9S
OT1MvHWoF0NM8sBZvO9ZFBuvue05m1a4fNU0wK2mO4D0GbZDkxGDN/udDSr6DI/fC8Dip01Iwi0J
szn39ggsyzGp+kNfy9OQRtkeBwe1Gr5WB3QTQb+ic2qJfO7BXMMJWVrK+rQ03i+MVpp3nSGG3ifF
ajJy2+ZCigH+5jjAZJN28lEjCYWjqW6mlOancsyfDWs4lORQfPinGyF9FPC2fxzm7so1ovgcYFMQ
fX8Fpp1vB54PqnGVhZbtpudhxk7JbXhn4SU2wxjK1HXC8oU/NIIQR7WVcbZTO97NmpiDTsXiDQho
/YApJisDre3plvIyVqahEOVdrA1IDVWLDbBnX6vJQx4AtMqNYRj1rlS1ujHx64WpaTK/VDp2fqE9
J9q4bs+YgCuHSkjPvo4MqF80ZMhbPa6HaWPNuYUgMC9SPZRS845+ly2naRDPFg2AH+TztfgQFSVG
U9sdBR3quTG2gWVVOCrZZ83t0PufhTbcGYmL+GON/UNnl3djqWlhk2n3BW3nt8ygv61cG5R+pzoR
HfvmdVb+NKWAtjSj3xo8PUhJefOd5dU6jMhA73Ix2i3F2e1RgBDcympI9g4WIWpXasAUmcWT7Ya3
lRm6BUikXeJhzF6Y3QD7ZkjxCzYC3meYkoGdiPy98tz5ESHUCTLlvYnMrkNyn+4LVqZ0o0FGBEyc
yCdMj3owjXq3910QQUIw0ZposR13vGEyILKD4crDxCZ9Hl7cdsW2kD/qNvuYdc198P1y+Ca6AeSo
Sq5Me2wUPbZsV9YGQlDaWvQE1i2tTnqbn1FxKkxoCiRdV8YXw8wPfQbXAfM0hh3lVw+Qyhqs0F6i
7snHeYfFdZpv2uIfqn6enmgcsHaGn4KP88ni3JAO/dFk3ierc84Y0vE3qo3UcyoNCpOFv699pGyA
1ukWZZ8NIvWhGJp49xLb1AE3VtK8ltjHQhhyzY2kPyzI+26+gaHhH8bKmEi+NJ/Aso1QTXlKLqQe
jEcWyG7aCrrWYLX3YwKUsYy7HT1UGZtXp5VvVKeKM05RewdxM31ZxeoZ9TL3Vr1uFo9FIoyPMred
D8ryyH8tfezDR0OypgNxuyhec5NJEf4oxGZGfidXLRoGPMQ6QZ0YF5W14AueCQR4GCcFJw9mJekQ
U+UYGXhnz60a3V1WDPGjr3EQNS4ctMICe27rL0fUsx9V5Dh7GuU+aDFg/tjXTGBw4R0jeHogPWyf
kmYIdi1DHWn1AZk2II8V1aSTpb4DbUfkX2pIzGTKge2g4bfU0QCLrciBf8FyoeDAsMoPojetIGkl
Aqc+bqNWXGUixXNqOe0+rx3vnCYFBfE97q7M9R/nha7HoWkfWpox97rxQSU1hyaJxVAW0TNkviLI
4fJGmkVZWVLXm85uEWxldGqdudzS6H2gnbEIC6ZPAW31RlhpZY2VYYDKR80mDF07sOBbYXBHElmy
5Pvo9zeURPg73eNlxnP+jC5UbXEIARJJi/MI9mMjDa/YcF1hNtBrhGRit2ZfzKtjVVkP/kgJGfmg
z7xUz1U9Ez52QIoV3FXM3sbZNpZEuep+U1sztMDabi9aOw1YJTXzhagm5RXgdJ6nvitC8K5sdzON
bYBFyBFUK+3DZvZuyqq6Abn+zFxz2hGmhQpYRemPrDU2xuQujG/4pIMAo0zQItQ9edGza+Q3TFSs
a2sx5FVN+YsDMLbFpNsacqnCRKNvdLKG24nAzW7JVfHcWjLd5Mxgdwzy/a0FsJyDt2cHsyZzkPYs
MDM2hB3MiebqeNGH3rXxxs8mpL8xm+6bGR6M3zlGOOcuJx8DfRa80bWcZnVFhoax04zh0rVMii19
vjIcOFFiDQveqQRhyWEIXN8dbzzh/qi4c5AgfDO95T2unb1rdOqGq+7Mi5Htxnw5Rl42bBdN2+fJ
L81r4Dk6VKwbnawPTdbeNakgpJmwRCaNR5Nfqu/qmivuYLZiTx5/b1agnISUZ6I+bKJSZ5rrPeMd
FIFIl/fJVZ+RioE9Znx+KnGv+otbRc/VsICGmcr4u0bRQ6hwxWLPpJtPuDeL7716NfMw34fJwwYZ
EEkmmI7pNdBKHVa1Vd9Lcneh1kk97NVCZDAjOsIYC7QpKY478nKAVTPIyWwLMuLpshs0ga7VyW72
vO7Y8gn+PrfJT5GhzdI5MgeJMDsQcRZTbVzKxVteyaLapqlRXNm2wLtPlcg55FXMP2EPlPdjbwIY
1aZmHTdne5lqcRvWJsGNsGLW+YaOm5J7Hxj22nXzPCqPqlZyJkdO1hkWjqTcW35p7WiFiM9M/p1d
W6qnuSUR2VT+LawdeVemmvHLTjt1XpLUORHzbQ9mPq/Avmje2aPVPlklsw2vNd+5x8sLoEIu+bFO
q2884Lat4hsxMaSB5mhfEMjJfy4TFZFUAmzgfVa7AYrArvepOWsJuESiLPcDgN5NPJHWLVY9OO16
imoUgfRS6IT9lRc6tRRbCpWjWwdfw8HN5w/S1j4OdBenbs4rxsH2Uqq8PLRyPgL9hOs6DldaDdY6
isRlP/a/MyJINw2GxY0skgG4o11yFGqXzQiJCaAuw0S+O7EzceTj5r+zTBIx/WQyBZrkLiElfuTs
eHSLUtL+UAw7lit7y4o+89bb5TbHviHRq7lQeQ9Katae6zCqi5jk25D5/hr/0LML2zU70ciN4Tp3
/rkEfkWZsCTME7l2oDKaCLGjBJVhNkzwOx3dNE8PXWYZYUtLUEA2TT/3WdOfukr8ahYi8T7j4vV+
YS7p1WB1306kVu5ky9tYZYQq/AycRZ6PoTZqRuBA+dxkjaedR0tSFVuY+G6LS+y4LzSGdxTtGk04
1Xz8gUztSkPfxyOaR97b3GfsZF5TpPxVHrWPadr/XKr63qn6y1zPMmghby/Eu1AauGuZAiI6DnI0
/oSnh0cdZ3qoJxOrsq1Hh6TK2y0BApuDy3wa+aaGFOHiy1A9a6RttGTgh4/BlR9E846e1dyR1pmO
lFKYG66RZ5bolzoaSkLa05brFp9kY3bDfgBwzbdBvy6GMvcUPSClLGy8Vi+ObW08MAinyFJtl8HJ
QgKkpc9lZym/NZaGdDKOo7czc+OJtfPBnOOZZwQoMnNGbl/eiBrPlbDXdKpUCSWgCmyMKB1PCWFN
6I/lBz09/r2MNd5Iz943jMgxfonl2TOsOwqswSnUhknsRN/1nQ1GtqUeKeSwrJFNcmewL658KqLk
p2c0124xz5nnvAPz29X5e2+Amu69X+3qfdc98FalAVOtK/xNI8vQkLXcMMD5VfdtFlLJ+j1ptGTb
MDIMVzdBZlYVwoqHXrJIP96UJXoAjZccXXAlyEretQkLdNip1pnCGmfqLZ59k6LBxAHIGcP0HQcu
5kMzt/wmdvKa0WsADq/Zlt1Utpukd3GjO+camAA+mtCRU8FhLMvVDiUnPrFl2QE9Fi4wMWNuFAad
pd1bzLz9APYcYOS8ie48VrWeagejtWEMJw0z3olTef+kMczsdoXX4VZvtWxsQ2EkyG1w1vkWFo2p
8MrQL9AQAOM1sqMa3YGkj36jXM/66LLJzXqsLX6HavHHVOf/tWa//1mt1uvuf6x/8SeHC9a5pP+f
v/+y++PX8c9qdWz/9gucSSCq7tXPdn742amcP/pHU9/6O/9v/+efHvC/VeNt/W/U+K5L+aeu09/1
+K8/90893vsHfW6rRI+D9E/R/U/vuG/84w/LuMm08J+UK/7zn1Qr/R9A6lx44KYFh8q1vf+O8I7I
/7vubmFspGGOUZ4jhI/fmef2r0NgJOHGzqjXOFJqC6U3JmBGeojvBkBKjEs9kZu+WRFLptGvw35S
NlYwrNAiWkvm5wX8AgdS4lso55lDgMo3ZsJtWWQSPEmJeMDort+WOmspde9kqpZzlLozWMWuNglJ
0avjuwQoeZQscjNc9uz6xbYhWS9U2KQkW9sE6mMgLeE8NBprWSuJknjjiI1zDcR9IXRckK2nygZu
Q2MHmSgeJrFUYLv1u/CBGzMhJjWC4+s4KwjggZNYnKkPOaBD1T4aGGNovuWUZXBGpAHsxxCL2NmN
vsvpVh+iON0WKp7AsWOftN8S3cfZsoaP+uRc9SJjVDpyph3vGtMFpu3G3hhfF5q1vV2VzUb8QAeQ
syNnX1DmntKqy2raoV3BINSFfTSs9XfGJOzc1wkmJOjpRneCmDytHThzwsoVUa9Io9To0VKDVc0x
4pRgnhNhymewHX8UYIBvB3eu6DRdaE/v3LmpAzQj73VRU6+xKo7Tltw74BNn2fT8KiDKS+pFNsPV
5djYhZkei0PuCINzOH7ZMcJE2Ob3lJTl+6ItVlqEl2PW3NXtQE/LkDvsN5wKGqupqZnITD4woPuZ
MkOT1GY/uh+ceXpmM8te9bV106WUKxS2AiWRZvZPrZzkg0eeNyA81GyojKBEiHDhsSdf/Qb4gY0n
SZjZu215TClsOVkRw3zDyB8SrCb3w9SXtC3QnAPnt4HDNDocAMrj5M9PZPKGFmK7333Ya5CuIBy7
mbgpH7PYwZE79sXZ1fMOXpSFELqkOSdiEnyNZiT7GOrqpwOsJOdS2Mq7QXOa93hg++UQMOtXf/bY
IHppaCfip/ypWS/1+3ZFKoxgdl6EmT9JrTbfHGLncUhq+zNl9v3ieHypLEbaO7Z06xhzvUWonkjT
ivFnFNGYsqAgbn2gjDOIp7h/R+bbyiVtD0YyWkFWj+fBSuzbHDfWTgwL7hoqNqtDG1vZsfIN5wLD
xXibTOVdDbcEKWOOgKllRpzQgvGsrKp76lQV34rRrg40qAtKuObpmlMWfiji2r7HBWNcMZHK16ZM
5BvvaL6fJiXOqlrygypLktuLlX/WeMuiMGpjl5YGsdzRqDhwscGJAE/dGIKo9lxOFT0NI5qGdK7B
GLt4cyvu6QBy8DistVj51EZI+F6arrBVcasQJm6GVqTfpk4nTybmUb/U2ZBCqc+aJ4U75zFNnfok
KMrZanDS3lA1JbYxpz/3dgVAHMFanvTFXagHK5LiztZpI6zxze77RY83uvS9XdsM9i97wAXIkHz+
NkkCiQiSxzKrC7LT0YU4GclvlegAq9cxVhkfTb+m1kKfkTYFh1NL/VDlaAYiK/ODHiOzlzY3JsPo
gBSkJcDXRJ/AyjnNB0gFddYpINrlFm4rp7TGe1lx9Uwybz5UrRL30TzOrxQeL592ZAz3vCDRLfVL
FDW4s7F6Z4sN35OezqlJwsix5J6+GAfVQ1XZc522+Z63nW+LBqPad7P6B3yQfr94BQrCFOliOzmT
RXq37e9As+EdGYp5JaINCfFV2/y1gH7RiNRGio8ylxlEhyfiuMMF9/pdjV54NSszfoXEmO8X2292
kAS0ISBEqF+cNKPGCNj6FZaneT9PA02oRjf7N1W1Olbz6TZvFHXlBl/Uk1IxpjKE3oKGy56Da2bE
p7riWhF7ztqpIMqLapBrXMFSg+p51hxbnszGMh6dmSFXqBMDCrvGmT8TOU7cFzWPUiHVSXmgcrb5
YGLIcE3SYDFl/jZqKvO75Np8zDs73zd0qT8ZreweYrd3ryaaHM0tDbFESnea566ktmOy3QUSe629
15ViVIsV9CFP6RtiINe5N+U4zj+I1suZtqYGI29pjyea0od91BnDdehbcSJvX+68tGleRgyqd9Pa
vgObYtmLdEru2dnqN2et6vH60v01p1nPwKPvIIv78Q8UCLmGPNHTsOuOWAbP89TZGzJoPYLfWg7k
rz1BnpHBZdU78NgUVRt5OJijwOu4aHSCJFbzEil6hyqA50fvq4zIXnuJSstodp0/NN+8uHScLfjZ
4kPEsbcv11YjtfYbDV6Jc25a2mNC+RHEduyXs8n+hqLW59fe0vG1e0V3ydbqJOV1CMSVhvmz15hJ
WRmade5ymxxK9c0jS4DdeO1h6oDlARwU1DPVcefdLGtlky5UrlbLM9s1oYn4nI+99pQktvOGQYml
56v8CamIIigW7RqX49oPBSmgIhFcimvKHJVliQgFxXkzDUJru5T7VTSlvkqnaBXAwGkkVYjV0nvP
1nYqPRXvmPGqixaX9qO3llgZ+iRuxt63WAZn825eB/ggWS7rG3hqcmHsl15hGC3TFTxoXnDZymNs
4tdpk7K6q2JTPLtrrda0Fmw1TWXvta/WLZ/+LY8pDEVFKd0UFQWazDS6e3hm1ifpZrq7jL5eNrSi
+Y+GjTGgbDqTVsjWeCIfQvNXQenCXfbVB2YOE9Vga0kYRuIqHHVx4301iDlrmVijI5NaznTye9Pb
GqnW/MSLTPuYNiMHR2slGQOoOuzWmrIymru7esnru2yumwPOKvMwQUYLybRq4fjVdhYZrfuNs4D5
NAHZxptJFPKXV2jqrYC8uYuy+pVOOHpgpX8vTJgQPD+959xB7gQP59q5JnuJdXUtYnO+OtmIU7UR
m3azfKZ1WxB5WwvcTJrc7IrtbUZG4qNJFWexFr5FnE13lBgUZ/XVB8cAzJUb8dUThyNBXUWsGi6+
LQViUAUHjBt1GDEy2rPflbthLZ5D7Zx3Wmq4B5OM9e1XcQk8hPSNAxq1dYD/OIBQZafoG2aSnAHD
cw2Ahkc7j42QT3Z+RwAYrwB9jNTiuXrF8XXo5m3GdevBadskGBcxHh19Lm9RIRhS5oLCj9j0XaTN
JUGBzMx9BirvggGGw/TESbWEyqGPj4Oex896VuXPlskZ0MI0YIWMm5rbOuv985I5nFZiOzoClcNL
EutS4Heo2MGQjKMjdjLUmmntEZQ9NgtGakaqOGL61YG7H6WD4s8KwqyfDewCgJBuogG0zwQIhBYH
JriO1okLIul89RuEWD9LcXvFDV2H5bhsYw7+rwsqt7Scp3htRlRUJJYpomNOaWKRucZ3cLEmOkee
h02EpSFwC+fVWPsWZ82lQ2RMxKYB9L2txfLeJoABXepL175G2j6cTb52OHYNE5qqp9dRFxrWeWzn
E1eEM0UrxTaX8TNvi9iBi7VCbqpqI3ION1qeAj5IxaWjSNJYGyWntVuSGvt8k619k/XaPIlwxSyg
QB7AI1UHlUu6i8k1SGzl7ZKY9koGD7fJbJkv4qva0ptoudTXvksD+nC4rB2YUUYb5rL2YlYUZLpr
U+aydmbOmjkhPGJMKMi2ACl3b6e1Y7Ne2zbhimbvAM635up4KWhUOdSkUk4I2PoFrn26GWK6O5e1
xVPr6PNMa/q75q5fwvqr6NNSFHJWfXwt1xpQP5P/xd6Z9ThupFn7F9EI7uStRGpLKffKpW6IXCrJ
4M7gzl//Pay2u+2abmM+YG4GmAvDhu1KKSUyGHHec54z39iCXy6lI1QucNidplYdYiBOiz95yP5N
BPZXnyJZSgPjBbM7mGQe58O/HgyTCPlA9p48pkXLsU6bIHgq2tzAjcHlebBE2XzU7KVKHtkE8v/+
xX81xq4v7ggDnLNnm8RWf3lx3FxMQpZaHvUJZuuSKrgEMk8IIfjZ/d+/1K+uT14KzhB/radfz/01
QSpxQzlTAuhg5eiUIfcIXdblHFc//v51/ov9e30hy7V8Dv0CstCvXKusmmfcKFDkqeybd+SCrKPT
/+Snyg7gRgYEdPATJuOzVbzVqzubVQXshRYl6+Ga2VoZ/v1b+q9f8eq2I6pGjwVnWveXsz+NmV7S
cco4NjCbLmJFv5kpo0YaHXySUyJO1AcBHb5nHV7vz9f+n1aGLvJDVW311f1VC/qp7/xLKPpfpB+Z
GP+52v+zm/Pxx/TW/lk5+v1P/K4c+StaYM1Wc1NgMwPc/U/qAKOD3xzTgBeOqvqz5+RfApKDXRNL
MzV+FmZunjv/FJQM+zcPUgH3OWkA11ux63+oZ7+vEghv/1DT/s2qoVvmetX8KeaAt9O2DHIFhsUb
Mnmtvy4c7M61oakqcRwbQz0PmuVu2nz+8CYjR3vWmjDR6Pyciiq7d0fv0rb18OIMafNQV9pDA/sZ
ww/oIoYSy8Wqeu04AzCK9kOVJrd92WhvvetWG/iDgpyiF0GQgsMQt7ela8/mnWXJzCgYUuW6e8SO
4BnXeNpF9a1l5Mq5RMuWytzzaK3ri1cr4aZbMYzMY+CgDF1hbaKIucOO0Y1gB1uPSjXf4LJ0NAu4
ZZHrTKsnx8AbFfldCN6IfUqSW0Z96vBkoAWnZQYgjiDkPPuhBEKln9xqNp6sOW4pQFwqvQLtgq+f
dg/Dne0jUgmyPw5GicQdzZpGn4HuZkMTJJUNZq+MvM8YS7wbLJhH4eMqpi6DAyzVleKBPXpaBx1v
oWVOVxlXnjCXlqixn1xFKY/g7di5drsbRJoyZOTMQiirStniVvXrVLKvoifd7A6kFr1wxOr7itfb
4jlJmZ+k1S+GqM2X1aeXBtfpITXGp3StAwTFzRmPENghG+MEk2oRJ89ykmMczhy1eDxeKktdJWvX
INDIEitse2v+LCEsB2bSA8WE3RSNGBvH1wWlh/msD/fAPMZT9sRDHEll7Tb0UKhjWanQ5Pn7sKAO
bMpFQ/DnI9XIpm6wXYz71qVgxaM+0aBGcVjkE57DL0oSu6tlbVrEWH+9JA0Tr757rdZORqDKh6yT
deBKM5iw5G3atc2xrglsq2a5JXtGCaCBN0VoEkcGOCmkmh8EdJ1L4SzR7ejTTotCASG6J8ZCs12Q
zT02ywHs3LQMNwadN6QjIRvHOsFGcgTJOepzdfE6aF6ubYmjW0kJkg+ITA9tiXFy473L3hj2xWDL
d0jiE/yeeQ5Bm2n3cQ34tUzjHwDwqxtb6x7sjhpNoG35XtQFWTSwOWumlB5PiXRoVrPNtJB6zs6z
rSPrQrJTkDJ3wETZX9KIth9o+KzsDMEjIYcdsXZsqAyS5RZU9Xu1FoQOmFlh9uJE9QUjjqpCbmrX
XlF7wZRjiyEPqYvB3mNMj7qNC0flEBAoJ13WltKipane7rRnDr8gQjnVnpLGZqy01pyaTEq+94sL
u7bbpNkIp7cdGgeczyyyczFk/ZXjdNzxvfKawLQW7asiy0hiElyCzR7OQ8vBkrHM27mYtIORif5+
1ofRfcitrL5ld8GMrYmUvK5BR+zMSnph5EZuu9XzPn1snYKKeAHKDrteZZzKHlvGdoaOR0WlWWZU
PIzdR782z4poGG7TkUragagkWdDVHeRN0/yJl1eIMHat+dR3sjzgLeactcdpKCf0T0dM24Z3iwms
HbsvveE8BMAsqne4Kvvka05bn3tt9BuK7gXq8TU8mfaVvew4GDgLwGLpAxTppPSL/Si9esvoytgL
g+Bfk8ENmlP8BEnFKjGR569ErIW2SbbarFekb93Q+8yMb08HD0Zpb3mZdMt/gkqJ3Jdqb9xSz0xH
IdTnWRUWDE87DZ9hKhDDVG6kV6UmP9EkVSBBUj8VKgWI7NS2vBhQtmiP6hd2xHqh3zbYWprcyDz0
C9M/11YOwNnvdkQTh/PQy/reMn3tIbNa940qbRkQl26YMPjo6X3M6RkKnAG/HrzfjqEVklKEjg3z
qA3iruuusTFWIT+n3FWamPdqvWsxkzl3cN1MqO8odFqTJ3s3H25RPmQo5xZHmkioT+wQahtvAQ1K
7OZuNOdXUmD2wRoK/0MZnMKZPY+UZZnDAf7giwPScSMFfYKYrI4WjL4ARpppbjq97r6iyrLCVOu0
KxJWyc4bej0oxeKHdTXhyIu9eAd3kvXAm6lF9oBkaWK4zNJP2VL2biDLCa9Km3JruQaV7pYR7xMf
Xz2IP2/rp2m/Ya+1n7ExsAZ3F79n1cKRPm/w2XMldlN57JhsbJxR2VRdjPc9cACcFwQCOJZQRgnK
/dDgLqCy2T8qJhdbPGCCOaJffMx1hcsNM9W21zUt4GTNxLGomLv4ntE++jL1A5PcbtCwAYRZ1hwR
5MmEavXX1LjfCulW4eIDgBRtLdcw6bLVcBWGCfaUXd8XExj25nOAsZV3EZXVMKE3y2g32xxOxY3B
zuRsTHyxpZjT3Sg7caSF0jlgnQMsWJcZ9PSS8r6Y+i3AeogNWZqTds1Y7xrn+7KgiZeeq4dJ1n0H
zZBd0QBIhHAu6bA2sY8wbNfPXAMtPlZMe9Dtvnon93dTvXyPa35qRkAWQYIZKDK5HlHUla6Dfp/p
Sa2PpM870JiZEW2TQW+vR8sbeLgbeMlF/Frp9hcN3z8IKue73GbDMEzWcwGOFiNF2zzlHj9qURbz
X8YtX6q3MBK35GGZQxUbl3KS28rO0zvfqOqj8IzlPFDzuBvd7HtfRCJgMa1YteXwTGiaB0ZnrkI3
VtJ46jdA5FjXHZm/G2VnkEYmK9lbhbNLmfhsmZuUuzZdirOhEw3oZhSEwZzf2wTbzcAQERGb9wDY
O8Pk2HhPNHYstxl4Vz5Q+hsdABoYgfjAat7+0GXpK7d91l3o2/AeG5eB82iK+QGz3pGSFnwOtFvc
9W0+3tokzV/d1HmAlQKJMo+vKdluDybAPpNiBkDHdotraJPIxPrm29lI6bajoL97obVEjkFjnRvz
TQ8jjoKmoGzYARKyjSvjkzJVys9nvmfkQ726GXTM9mKZkLAm2/sOp0C89mL6SOuou1kQDdJwtfYc
UmJBN3bhDCE2AFQWS9TYifBobH2DA9YG7yFXhCjuG8+370dSG4JQ/UD1aWTU5OutNv/C+OpZ640a
852S6CV45CpnX9e6zS1TOh0Tl9ZfAIiQJAzm2Hwg+N9viXifyaKmLy20p/cybk6E7aIlSKsk3jax
+Zk7rf1QOtL40OMUMwQNXz6VqlTyHesRTWcjs4TaO+Ti6UMwkqHqtG8fllE1x4jF80ITGYJ66dwu
TnnFpKdzg4HHwXTQtSXlcnYG9zOKXeZZRutSgmHLZ7tWFlAQaQdM6vLQlma9rStkPxjAbhEyvKzu
FehLzp18FNdThnN1I6IKnaur+zhYlNcVwTC1800JSmwfI57vIupj0EZAAda8r32nHG2f2iSH9muX
9DOrWfbMI65/ycdJPGRpFx1E6sqjsEd2vBFJADp/MTcRwKC+nuBlTtuHTGdwA6Rv/AXko68Z3BCJ
GIk60cbOAABGcFJMTDkm7JmBM1Cih4yq7jriK8/4HvtPux6HA2o0JW9p2t0Q8FbfKtPGpue2Vdoh
G9JNV6wEP3ZXy5OvsDemHB/a8TGmItLfck7q/QCEiOlwCK4xuJOq6rIr37OKIqSezfk2Rt7ivEA4
kZQPeBNPVq+3fG5ERYhmxiMShxah42vHzJLXwR1pYqzc/iFfSo7UbVJqFwpT5CtkonKnIq+wgmKB
QNn3pUDVSWPcslamIZMXY/EMbIcZKv/rYSpYXlXhP4wFe+O2bPr3sigr5sduunM67GuqZEualwOz
k64YikcGhvg08Y7vR6/ISGe21JcWmI6quMm3tbbkUGFVbe9GvRzvclxfKrAXnP/pILNwSHVsiuXS
b1bL16F3p/jWALc833tuqqqbKU7IHPnxJBr8Qp7rgKj5LACYzuSUIEUbUFjYbkqvj+F7NKP1gIpF
9IhlbMbXrVoK/ZLC34zpPCxX+WTB72hTPYwbGF6BpWesoxNuV7ZOjnnoEvJ6BnhRQkGQoN0DM/Ja
fyfOC8dZS6P4LIdBNhsuYZWGhhdDECX0QVhIc5nRJZ2qzgNVy4eecr37qek4CwC8Z5TlJMHQUSPe
gP08Kq5JqPCmPJMtkNvI6N2vQlUWtNQMsVJJYoD7qagf28yP5KuuW/22IElx6bgfGaQtix04ref9
qLw6Pjh9wRYcfimueqncJ1r0RCjRtayQEktwr0a7vAk21ldwKmwyMDkdyrXYV/zY02I0HaNYWb9A
+i3ux5G6DASxcWsUVg1QRkfI1JOCEG7WIkkKOJeiyVrGJcPqiUuJfllNEZi8x29MpYqwI+tCZk9P
w5hnHZvzZg4nkhG0tbhHDZ54UHFwv+9i6e9UJow325oYhWSq3kQZKxOkTm+NlCV7CEcDpBQAwhAv
AEwQoR/fcx84Ox7NG3NKqGYv1c3AO9moTtCMYhjzgQ6phq1UH58zjrQTPANrDLluml0NcCz86Ssp
uSjFRk9lEo5RkYR+zmM8mvBs0eOBcOu7Bah67NoaoRpG/iRyqC7pkPCFNm+t1DR3cL+LTYlt46Yz
l/m+Juy8Wq0uhFrKrR2XJhCZUcvDfCYxVteOdYkiKVloGzITUEesrGXhZxKA9Tchl6LyAtxpN/DQ
GWc6sYV/PUzUi6SldA4Z9NPQyAULZlvRQCj0W89jpN+27VRt+zp+Aw2cBiWqccbGrvGuya7hjC5E
hvcwwh5NT+VrTDZ2Y44twf0CJ/mrVrevjeniLR68vWVPEIiZPnyKiQcrMYblOBcIsjoHTwmJFLkb
D2++JciJ+uDGTgDu/I3IbhIOfFvkxKaX2uMQEYMIWJrPMs1f2hRHLLQqUYV9V+LuxRcROuRzN7n0
IyrBW/stgx+7KXCtkMCfKbFfvRp5qHAGMcCdmjPhpJKrpXX3usjcraEsec7pd7lFfxAi6K2p98IB
5Np127HfppDECJpV/qFvqz76TZODOALrHKee+DFSkb1jUESpjtX1wag1xh3tZCgCtWJENnUntyC1
SkuJi8GjD5Jkro9e7ZBthDl/MtxiuMMGT5RRNu+c19iKMacD8QEd+kjSZsjAy7fzM1W4gKOH8WLS
g/HEVuqREdkaOe3cq8Qxx20zLWwcKXOJxqVpN0mvKViz/Xfsc5dRn004DMZTiSNymw4WvmFHgUOA
rvGcTNSOmo0qA7gX4NnhLDxiNLUp58iMq3JOzsT0XnHHtDAlkwfl6F8mK+lunNkdlfD8H5LKeDWB
ThzNobQ+mVUrFFhlBrVWPE1ga75qulwAJZee021QPdh8U1KCTdEp7ml6EmjEcUpBUO1BlANiBqV/
GHDf+/N43+j6gsvRi+j/RoAYdzbdR1SSFoXOGWey9ww3/HsStTaRB9OusAYMYNwgk6xRTZrGQ0dk
6mSUbCUXGU8cdaLVOlq7lyy165sBmyKkGUa1wEsyDJSOscCnG7ycfGgvkpr0muMd+Qf+U1Z6X0Zs
3FtpxeLhyeTk1yI7zTYPV90cPxgq9s2e2VqMa4GgjeuCKrLz6bRIl6CN0J8Uj6RtztB00xurFgj3
fDv7vcvYjlAE9wS7PKnbe8NmJ4w37WeUQA3jIa36gzs0sOUITHHBb3NoNRiCtEvkt+x1copq08Y9
4V/pdtQjuaGbOfmptpH/Gh+HVMlWf8vOFMqd1ZxVPNz5afspaPsLqCSyQ38q7yghKwOEGRfLDdEE
VyODzdkFAXEptJvRsJ6lbrVXXaTVwajwPECQK/eJoJIczKN+mFIOZ8ru22NJSwjKBbl3Ukmf9Rj5
d70mkOGiUW6Tav6exTrKWTebOzfDA5ESS49s8j2A7zIMtlRRbNO+Gn/YrTs8sPYZG8ex1dYVTX9S
DWIUTR9bnSDKJVcesVpTShBXUOgPvlNemPW3zFJNizSlHP0+pPuyIL4rkuzU8HwEQ17tMtK0b61e
Va9wTs2CQtdl+YAPEk1bfc60t8opFLRpahpSHnhqQ2nKdKBtSJ3djCOS64P0CCYZn5RmxaFZzPjY
o5xbK66LN2JQ3k01mtFl6ZL+Q5POV6woJ2ZuqDGUR4a+WyZSZbZ0x5KEnRi/eZPd3xpGYi3XxKMJ
Ao9uUe1RQQtg4Z1Zkyr2nd2a+nUDJ5NTUBtMm7aS0uudrOGaWCLSrnWpbOqieRgcZDQ8zrH9jR2C
/QBisdrFzdwduA/m0FEtpGnfexoZ8G/qpDQeYpEzX0/MG09vI/AspbYl9YNlj0niGkqhQflqNNjU
nPMSabVhAHPFHqKbdjFQUbyN0ulPVsn6gyOE0Mk+jnDqIRLlTJnRwtjTFI5OfdqSsr1jLm1v6XlW
T6q2mqum8TyiE5Xri00v0PjmdaQ9sy68OtTZm9ejtMXjwA9wAq/pl+d+dZ5wG+P7MRGoaQwogShg
T+nPLlcPuYp67PC0leSa67pWAQ8seghVH7NjosF4oxsdDcOqW3dCrDKvBe6b7xQhe9zafdodai+B
xkBCg00rqE5QalpOdYhnTg92X8PKKkWGp4NjGAUphkapltHGn1D4UqzYgMGmAE1tvp+zYcq2Jjda
uDTEm9nQc/CmHhRu3SSKOhjM+oveZsCYZXO3mnPI5zniVJMHDuy6H/exjJq7KR6M5zRlBx5QVEfO
X9n6Lfw2nTwucRVikIrnKWtZdUvWfnjWaEs/mUDNexATvndRs9Y9Z7UmrunKnPcG8TCfw2tr3rXM
Fu+hSHB8oVzEvyJhb7wzQc1OBPeHB8MwEUOx5XGXViXL6qawvdJgz5gkgbRb8lLuuJII+xFVcGMq
P06vUfg7nie+MvOrVDfI4nXOaPNNF2kYdSpOgylrb5cYOBwm0dVOiwz1iPUtPqUWS2WZ06uZYzt/
xTzKRg23OOY8BCZi3DTsbOJUNs+9Y5PZ13jqxpXFw4xLKuCwI0MRt7jMtNET1EgUVyqa3OMwii6s
Wyc7AyAqCWHhSTpXwPK/wcfAxulMsghIsNLGpqyI5aTT7uqsqa/tefQORaLHYTss9R66kbWlioWr
RFNjd/HywnxBvdV4iI31o2B/dwZiQYKzY/ePnOmi0mjJPWQ8auKo1kS0r9JtXLfFpe/8D23QOTpQ
wXVwErsLNNhV5H+5NczUSELZmMcq0b3bEhfccQTtdXI0F1a1E1GYhouTi8an+c7p1KklAk+wzc3O
UGXfS2/SSeHPYpd681tMO9gWLycnAy9FVtQjKGKNmp80aUY7V+lJCNfdJA1veftkqNvtoGbjmLUV
mk2VlbOB0LYEiTnpASAkd4Nhkb2sWNSrxBm45aiwHGY1OWQRSIndem6FDqz7eU77lzHk95NNj/hM
fUWQ2oSW0bOG7KyRGxhtxjdorDo7jSrZ6ZSVYKZaru1s4d+L6K4lTHIzdiU68JA9+a3xYsYs1jYV
ktKiRg+l5M1n6L4B6yeDkc7xoNVywpquVu0MuEGHEdeDFaf3iwf9oLJsWuGpdaX8e7kxE2nSId48
122T3oI0gmdtHNhYdfthsYbv2sQYxDC1F3LSYicWdshTo8l9PfCgnrz+rcBQdTf2zV1fkazawHlb
LUT1mp3ItRvP9DFdCiM5NnS0nMEUf1qa218woYMnYf3fSMZgCD2+9ULtJ/aPYjoPdT0dVd48/9/Y
+r/V7421mUHvfx5bX8g8VKxef55cG//4Q39kHvzfIN/5kNsd3B3MwP8IPNi/uS7iioP54p8Da0v8
5ugA0VYk0Nrqvb74HwkI5zfBCBtfu07LsYn08v8zsGYv/td5NYx81wC2bxNEZh4BA/Cv82qlO+CM
mzg5LbYgXAv00Rm6jZVGBoqyYw2vIi7ca822q3tZz+X1MuKUbbxCUHHh92mor3PYtMuWmdPRlN0k
+ALhnmslIBJX7SdfmicQpsxLBklJqe1NhAUqWurYpGZEnOfETq6GfKzO4udJkFvgDIgwu3Ur09sX
wk/269xqb2WYL7dxoVGHhgNnv8hEHTNCEZe+XRNmoOS1rdnPndoUI21Wc244z8wTK3RJ8JVbDDzx
1kx6AJ7ampqkXfS+aizoh1Ibp2Mv3jNm429gEbzLkpkRvsbJ67CuMdMdQSHtsmhybkYm13GoO34u
tmsX2HHFPx4yZWgfq4D55dbSvzHT0jsC31Y/4smIGmS7Wr+VSd3D/jXVvdVa4ynNXAHqDEcT7dyp
8SMVFQl9O6XAFZQmOfI5dq5jUcZXbb1oH7jD4Y6B9TSutaUpj7NsXgZCA5S9Gc4+S7zhW1J33YPP
ToqZtraod7qC4xcSURm2d5u8LV58nuNgi5YNwOEjSX+X5VBIXK62vx5hDV29NfM09izy4zMOJRJ1
fZm/M0juDv4ikTxxD38sos/PUqgbbYntU6a6+qSiZbmid3rYlrbb7lzOuEbA1p6ktJh7Q20wT2cv
pP7ZYfEp9fy0QmuJgPBkn3U3Ai5eOPyiE4OiVo/6sy5tNsy2SPYwMPPHqrSSZ6aK+MpItHDQn6nB
DguM0TogBFvUMEPMjIIbLsBjo6z+gia5+gAqYaKv6kO0SxaMPXmMxrtFakgw3ZkYEW1/Gr8kgBSs
cpPJ46HM22Vfp0l5Kx0OPRZR6HOsqgVpcAa7qrziUkMcPxuaqeN/Lka4HDjwyejh3oyfAJgzRvaR
CN6babRoL6ltZpQ551Bo6MVhYTKJZu1aZFC9Ur9eCtu/i6OZQ7enhdSdovHOQ+Ao+xrRd/igXyw7
4glptiOnIrS6tqdXukymq2WBdrNL/a785ldp9EKLdKydIBM1aeiXrv4JB6XtVwG5xxIwEgAd5kx/
7YgZEWhFP73T2Sp+VzMClV+P+lumTBTmYe7me5ruc+9AU91I17yHk1Iac0srp8mzJuroCdr0kW4+
mYNIrhqRWO+EnQU1iRYXLWICMYmaY/r31BWcj+1pFiRSMv+Rp3XFaRrY1tpwlQ+oTnFb0a5cFm92
nPjfCEy9a2JE3K6ViWjvzD+Q72cssrpelWHkReVLGhOv3OYKeYQvq1SvnUu8nflEiiISVR3d3wM+
0Y7c13ktAg7qTt2R22HSTEFwx+mOgRxltFbo5fXCKIn80DL0LciMWgYW2x90mY6Sx0p3T7Zo1/lj
knp8DoQOKmRqAq0mISz6l8V+oAXs3hg0e19JkU2B5neRFVquEq9GlsD7RiliAiVqhi8lCg6+7Do/
xjMt18xve9JildndK09afLBukT4Dnm6or9Yh/bCiRf2REwDYHU8b6++MumoFiQtnMQTeGLazmNsb
q1XaR2W7BY1eejrg20bNBYQPjiI1DR+atmUNOw3B/zs84PEHc+LxdbZK/WJiPEYXHRnWbkx7VtHW
j8wGH6gfZQEFTkWAuWE49W7ni60u6gek1jrAgjheKYd5SZEzP3VK92TVcwe1uiQpRRMslk4ZHbE0
xCFKbrPnePKIybzftwrHqsSPh0CIlOziRZpLoE2DEzZiWj4X4L5FOOhUO1dmT0SpStj+5cJLb6aV
4d1fWXnjlB2gqrGWz4sWk+2eMbNm4sWbMxzmQCpMvetoDZ3b9IbZgbYx/NS50dMx2i16ru6dIhf3
ju7GtyyLEzbWbDliQX0io1veN5jK7nuOrcZGyDR6QpwoX0wN6NmmJEt0SigbfvLAjLNIjdxWHrDR
W9FPxS1lCIQKsJasuS7r2geyu4UvAAIGvhjLNo88VM9ZXveG3wNjcRs83G1RXKe+4O06mbbT25wA
eptrNbc64ceNrlrn3Oi8feY7xsW2ywgJfumiB8tTzjGVGVObHmACOinJYHPRmFBpcV/ssTFUZ2Is
0bVPze8D9h73GPOLfwAmgrE8K3tPwTj1elGzfM+sFK12aTSkSD2ficqyTQfV1IcNQ+wwg30xBL3U
lyujW9wjg0zwD2N62+S92tiNYd5EFeA6FtmMhqclWqlNxkVNVVzRCWetnOm+uo0XV+7Xz/NRVZN+
pq+MRBe72H3aKO0my4aBML8xghZk+PUZdVSlyYlk+kY1U83r0EV3mskC3RmZGvf+7PvHQe/bJxVV
tA/q9nBY/RCMc/sKiaV24SiB+BzkZmEkEnA4S0jymz677PUMTRDTpOuemCkNx5JStSa3bvqsQGZx
/enY8mCUlHmP19RxfYhK+h96axqYrVq7eZHgTL6LMcqObaXV+9JMmFbJgaWGyy/hIW3lJgcvIdyd
HNLsFhLU+L123THIOt15NTDi3BgzxqIuWRdNhA1D7pdxBOaPQcmoHsrZf5EGh/9wSLykvmrapte3
ovSMhNjS6L9KLcoebALLzS0CjGTc7PoNeCjHyehwTvUGn4EDywJ4jl4KpkIdzW4rr5BPvjIWBtlN
HKCG0EtoJo7LAMJxt0lZEmdL4/Fu0Q0YcJ3K2+LQd1ryYiOJyjfD4RbfzhiN7FCNkP2wSzlrBPui
6xOOtX0VU97Qn7hkDQUVayjx1b810fLK3nd6BltXfqTDZDz5Xe8+6k1cn5pGPjalO4eF2RRHt2nr
rdsD23ar6d7Jl1cWwC96hN/Sznl1+7F/NxnioVApOJWt3b+6vpYeHNfLb5muhJzQtDNfDqqCouW0
zLrmy1zsgaBB3TBFB0PuSRA8EuIzE4k70x6zedv3VtJsagSH+NFzehUWi7HcJQv7Hfhbo11om/87
Qv23jlCWYQLk/c9HqBsCO385Pv3jD/xxfBK/2dizhODkw7Vtr51iv5+gPOs3Krh03eas9Htx2B/J
cTrFfNemGgmYIxtW/ti/zlHeb5QXCR1V1mDF1yEu/2L0/VvjL2e1P9t+LYDeumfYtquvDdzYif96
jIpGijyS0raPAxCyKDDSJSOkSwuizfN3a852++wDZSU6TKKb8HF0YnJHBzsmym926dWvlpPSQ2jS
RIuiZ4R/+iT/jS/5l0Pe+u4Mwa/PG8SR4fw05/8JL+v3nor00beOjG1opyVmfsvGrVyBkGyLG5lT
88qsatvWFfn2v39t4O6/fDaeadqQLDj30u3mWD+PoH96dQz8YKJ6iYkjjl6KhlktN7P0LyvjnXld
bbtnQ/Bg5WNy3CtKYiG70l76fVrK5dPtoTxRCjubpzgHnJZRIQNCjzKRUDWVc+cmHtsrUq82Q6ui
O+u1CZVZ1BDKMOxgHSow1FhDW9wkxkwFAflPVlO6xmZ4IK4b9D3tt5gYEq2h8sPB10Qpzmvs4ceq
WjTmpfWqK7e1WJ4ruPAJcBb6rK2SfF+HWww1HIwLWycqa6hIFM+aUhoUPPexR5XByLQ0cK1dpy4B
OGGO0JAHh42q8NvNWhExoV/MTUq0bsZpMw7gbOlx3SKl46vCLfZSEjS0Nxpz+7M9phFHg7l79kDF
cNoROd3zFF2vQWH4hAfPzOYdNDOHU7chMacZbOCFYzT3fq+ld6IFJRSkcSMgCwkngD4qFFzPyQ/H
3lRyN5gTe0EmA879FHmMuYhhOXjYrKR71PsqATXhjv1xzcOjTmPFuqeozUu2TK1ofpJoeruCbYC3
KaMuY0BvO7XOSDleVoKTEoCRYmmMIAR8LF0KaSyoQeIcbGC85C0tjFGEDV9cTNo8l53yNivVxLYK
Hz3BO1zW1oohJgJGoRJ+brVTyF23nPMxMuB5+GwSY9hlQu7YUw4Bd6p/dBiN3i/GPGBgrPr0RF1O
Gnh2574lbMUPAFYXpux1d5glh7wdOKUY8TE1CAc3gzVR2dSULSNDcHSR5pEr9PToieM6mNAxWXNu
9GH+sEYx3Oj4DO0Nwefih+FaKzFqgUfPmAjnmQ+GAHvksNgQz10okQH33kMSa6l5DTgH4h+pzcIZ
H4AvyqneNC6tQ1uczk28TaeIfk6v7jJG10kkaWZW6R4I1/jJtomizyHj1Jhs6rIexKVtfCXfBolt
/QDXzzJu2pbsyoJVlQO/mRI1YNbkn2ebkmpouiQ6I7+fUN+xg3QfdBKsZdV+18CF7CqcpB38Iy2s
Im++DLNezvCT3Q7BeNAW+TDjsp4PM+jLfqtFJW3GVakKfMl9EtP56Y/M6Xnsr8nW2WbIFI8Zfcho
TTwKuvKskhELeiPM6q2t3BU9Oedc6pOojjMtPPc6zn0WQ4gIKL2yvEmXnsRyX+GU1wyfV1Pr70bB
mP2AAEHPcYPZjqH1YLXPnXToRlVy4N1PMd2vzVo5K1HXXwmWVa/jYMDU8O0BNTcZuZFDuraxs+Oo
699FqnoBa1DZoA6iEQ5HbdTVm2pzn5YMLV92P5dyn98cgHJK6XeXeqyjmdYN15M0lqe8NTXiqdlo
wrfeTxGgIyQEiiHmNxtLt6hPHiAz/pbFvo9MQHA3ZopR6XgCXsoYUmELNcAu39Cz2K9C5Gopw1ic
66bVecdDNVTabsR0nW4sisj2jWfkN3OZUI8Cygk8HGfB6a6XsXFjVRU3loy8/EbZOUDlMnYqm2oa
2lcJBHccdtChi3OB6g+VgHfAtVvU1rH8f+ydyXIbV9atX6XiztNxmmwHd4IeBNhDpKRJBi1K2fd9
Pv39km5KYtUv/75jV0VYVbZJAInMc/bZe61vSekSvF7VoJlmbfndJm9q5zOuZrSmXBz6SmmAooZO
hk0MdBdyqiYA1xnQihrFTWhPHq59Oy5WviuAPSjMXnQUil8b2X7Q42Afe8+Lrb1sveEeoapONwZV
PPkLoQslRCJ36qGmeZCJkdbtJDa761D3/hILNOXnEOjeRSXdaK+csLO+UOhBVeiB/5DzjEBFFcbM
kNwaz2YaFyc/xIHQOfMC6qvAoI2VW1pbd6zlSRspjAilmLJwAxmXhH1m5iN7CCg8+IBQXzJHrW2r
WbRdheL8N7VL8nCONITVr7fjepn7BghsLJNjFQt+k+nmn9771/9V4SixZX1XcvxnYG2Rty/5O/z/
28/8XjvCGvpFUPcAX0OsuhSPf9aO9Nh/EUtZqW2GL9h0abT/G/8vhFgqTttF+IgJ9M/a0TR/0bZp
wWBQNM5t25R/p3Y0l9r1++JRUBjZEqPnUicppmPviscSpYzy6QLeOiVntnVqZIhDh1BZa5TfyXRw
ikTnMNYC0phpoZTXgSKcJYUi9dqgxywA7mSKgG2BaeYYIiTOqV0c+8tcK7DreYSY18zK6VwAVEyf
oxntRtHM4jXWweitZJegsRaWdKale9brfWTYxQenbR11ZEfp+ysYqPVwXWPq3YZtgqqY7CYQd5Od
XJco2day89sVkLuz6KYyWtWlG0Aey2c0T1P9uacFzPE+BPZGdYxjJSb/y7YE3K9Jw4P1XErELbAi
aHKmHUbXaV8MR7gIzsGou/rYF1kMtQv3wH2PalGx4m4K5T0P+aj3SIJblGNBsbwroMDPo8U5UndI
HbppPIceWoYDPrRaSqh+pHNsuiKN4YI4ukbuI3Pcpfji62Y9c66e5Ypvnqss5o6evYqsK6LHmrum
HGL7RMFofeGKTKek8WK/vsx2OR/b2mwM8+TUeLe2cS1XpTnYY7mv3TJMtyx7wzVB3WlkpgumkKlO
voMrnVGGDmYYtvoQA8UoqhF6d9l3zgleUQ7kdS1pe6pxi269i+kNeUE9qv4oMxjbPZgID6lES6vG
9tzkGLiG45RICDCC91rJh6aZxjuIqMb4Sju4jL95wHG/4UQCknGj8sbK5CPhNxLxLL6GZoUGwvlY
DimCoyrz+vOAifzKRjvGhaoTP0QF1cXHCFyk3mJzuqcjW29FRNvRD5PhtpmgRC9BOdyW8DI3U5kE
7NJSXrkx7pogEPNujqJknxThrcSC89CibYqAwKZqE3kgJNZp1QYY3ujnrk3N1V6r2EU3nbM9bVMO
UMdsFPWOg3nzUqgy/aLaSmo84Y0N3rJiHt26bHKroI1r0PQUzFeNhqxs6iDFAo+U5mDm3ecwNvt2
PTPBvTO4glipzDL4HNSmOBGQmO3ItzD2vTbJR+DlrqFBlXs5y/E+L1q54FFpR2JxcVZZ5Q6EbCmR
nBY0+bBC1QJgNLHzRSZA/x5rAJ20NjXPNuPyK9p34AFjAaejo6VRa2IXBKztDtOAHTLSQjNon4Xj
NEheE/8zzSRvV+DwYRyhzW1SJflVJ53yQ9ww2Mbteb/c2bdIG8SGURJZCpW8nmMmEXR72rWrkTbT
oaR2NnUpvhVyErfY3YKPQRnNp7oyh3PRkw3VpHD8psgO9lgkk70fUcpD+yZEEovBHoWf9xiYBpYb
MrTOnGueZiVucx0jG4RBfWYGb2FOrxjXxM3wbFUFsus4GQeI5Fp9ypDyE+cxzWjdBirQB1uZHTyh
Rn8zCGXN1i1XY5fMcXsk2vKL7ZoeUR7YLzZGh4VnlSCteyz1MKI8cPrii+lOwQWecYAoNKmtX1Gw
R/vcaxp+R2kc8QyotdYlE8quT4+DgN2dEDm7dklj2/p9PO50HriH0bL91YDqlw2dBN5da6EkWzkU
VCfphd0FLAmwRK7PpRmre25ruNZqOnsDM0Yr8b2DQTQ94luNWM6tjcijzZ66r6Odh3de6kbETBf5
K5NRb5MKemarMiP4aTsVplhNQh59O35os9o9TjS9Nwl39yM1U5mt5DCpg9dpH+MqeEjBgGsaLUIj
HKciHzGlmwWTR3/GaoKIGX3mZhykiRJG2BYKtAEHE6mWD4idojVziOEZTjDIAh0X1xzCGZH1zvjF
GHPQ9Uq334JkAAFpVfO2SEMKVVoyHxUZDbezZI7Zj+58N+UIZGQatHeqrkuOQYN4BA8yJ2uoI0m1
K4oGVUtRiRe37JCuj13xEJsGcbcT3Is1fg5jZcLQ+AaAVBzyPnc+aVrJxmbm1trOLDnrkIQle+UG
4YBWmJXfHZiXOW5vX6uKqoonUgMGkeoDZ+3y5A5WeFV4dUnXDwZpW2EH3k5eOH2NphpfKOD+eI1B
Odw0Ykppj0uQzP5Y2SspQXLMeEq7tamqr6h89BbCgsfpWRXXJB3EawMN63nOCxwBjrGFNeRdV72y
EFxNUegfNaHy16GQ1UYyaPucNr26xE1aXjulOz2KQTbglOzQezC9kRmzC+CpwCNhMvA2h3WPdOW2
7svkOQP180yPob6DUOs/lYkfnbqxIvsAwN0HWZvTNhRFvJ8gVm79qa04xudNiFqnAr/MPEC0xzyd
e+IgnO4DzjK8YZHZ5BsDjhCVKq40+jvibrEX6a3DYOwqHwzm51kyTCeLoXNCfBr+FbcwNdexHT6a
I6hZqycLg+wHYC/EOcxXMpL2F8XvN9aFn0d3QUsj3Y6F9zzNVnMQ5sxG7+ZMhFdN0EQ7WFj2GYdl
efGdHkmsYdUIAwOfCdfGHcZzVxX1DuIcYvS3iu8fnsJf8DgpGCk+f9JVfX6Bm5IHpJN931v9/cf+
qI8pgkmyopC1AAtS64JH+L23SivzF0eDVaCp+Z08BS2L4Gv3BD9kkoDEW/hdnmJavxCPLTUdV/oc
C+Pz75TGP3ZVTddCFkNYm0l5TJ9Kmu/EKTPRg3BzOpyufZrN6zwau3sGE629Goeq+fzdhfnLJunb
i9HEpScsPJMW6XsWaGCNZuqErXkfGlP5KTcLdZna3ntKIgxeK5sx7qeAI8SL18f14f/jpZkJCcLa
HZuL+mP3ODISCcZYmvezN/LSXk1wdT8NZK873ZJCjQ4Pj76olV43/qJk+PnL/0hBXT45uAqFnIjW
HV/c+5dXOgpyj+j3+zQDucm4uW+RvoI1L6+iYnm5MXPd889fU/146Pn9RblVALBIGvBvII3vusJ5
SbcpKD11b6lcXXJiw48KuEC1g9riPZUtBhvQRrx4J7u62Ydt177aZRPtU8PmOlQ0OvZwYuLx0Bg1
07J5ns0XAg4RSyACF/JENjOes2hJwF01JTDEzQjsQf+28vyPyA+eje/Obr99DFs7HAOVJYU234Vs
uoOru9EJFXoK5LukQpvHMeVEtXObUV7SaCpORIM3rz+/egtF5N+Ukd9fFTkZ0y0eDP788YaxDcgd
o1XL+5h29gXjEKHITh5+EzH1yiTn8cEyS3mDtZi+6QQEbf/z1//PB9PR0sWiYQuP++b9s0LnJqci
HSXwLDLho+WBwYEw3gV9JW9+/lLyv9woWno8Wa7gBdGp/fhZ/clpcyE6eW9G3vgAQD9Pdn0EVgLb
s25ewaCZL72wl6dTgFUsnYGHxYid8S6GVvsXX/d/++AadjHYYsdCMEe/4HtgsKKy8SrhC2IEKh4S
0/HT4owIXPQ0f2EY/fyz/7eHxGHZ47nkv0yy3nUGZBmLyNC9uq8bxMv4aNJ5bYJnPXVg2E4wCUz8
Mk2B8j3iLvdAid1k6MLwg8TSGPCSzUTL2v34AKmR6QPGNvfcJr23BZpPrnnYk+CeTzFPGXpsoOgQ
mLp09/MP8Zbp+e5mdRjbmQL2DzM3990jEqeB37nwTO59P0YoQY5RfXi7b8Y2Kz/VS3h56tKZzSm3
zhlF7DaIYPiuYWhWh5JaJcAYbFagN4cZW5D0RfPq1mJ8+Pn7/C+r4AIUggRk8mYt8e5tGsjText+
wb01O1yQt8ssy7r8JIUvL1Va/9WdveygPzzFtrC4q9lzhbSEK9+/YtYGKhbJ1NwPpS5OVptZLz5u
QP6iCYGlzgcirW1Mo37k+xy3e4RpK/Cb3mPE3ACYXT61r7roudMFK4AweAhQ2LBwLvfE2yVq2DWo
fKPQOze9UyC30+7ZMCKYKCi2b1C1FaefX0Y+wfuPxSfhe9bcuQqA7Pt21oxGiNPKFNwX3CWoy6a5
3sSAF2/JiMM6kmNTH9ax02NJVpaR2mvivf1w54UB/eyU3y3W01h6NAAUwIasdXb9HBjtIbQblBC5
REC1QvaHsxzaD4QGEQ7GB3xiQbsRDhH2qyFAVbo2CbhoNgyUeTI4m3LszELOulAVipXplvk9fNDw
5DYZcr7MLW5IoEFL7ha1AENBg+2jnJyEwc6UfhFJIzfoIDEuqAnGP++vD18nq5jsq3YK803Usn9f
IQDOGPromLOJCIHoYQbloAk2VTCPoq3N8csxyidUlfGw0b7jINisoOxWcUAoQ636qscZEdTI120P
oL4Nx/LXysCdtCb9rk0O8zjTsa9QLdRHVU2RQXyKNAnS6nB1l71/xRTYeyQfTCJ7NfugvjcGkFzE
uLe5BW0AWdo6YzpT3tEyTPFiosP1N248eE/EgbPtJtwj8MmXLN4ChFOVhQi5KA28rSNbEpKzwrJe
4LZQJuQuqw0lIAtxTzjTA8GC/NjkoGTakOJhwGjCyUSHKk6dpXOQdOzMEiPCIkbphAPFGJzjdG3r
ojobI7O1XTAVWchpORrdI0Cp8IaQjPYLs1gb8IwKxR5hVr3xSAS/qZXJBJAkuaKC5TQIMX9E5hdd
KVzpjB1c7CdtUWCNqoiv8JS/w5pQfM68xvpYaPoZlV2Gr9wo49eg8+N2NUNC3IiOrwdhb5vva2DQ
m0w6/ZobKxOaZJJ8hN8KoopxcdG+mhXm0NGKgvJiWG6UnPrcJZLjCiGcl10cOgDC4wZIp8LZZE7m
kv/TTiYDcvLXLc9X/CnVoEj1SkwyVsJVNMHMYWRCf6/8aIS9rXm7SYwNAFFf5u4MBrj7dLbGB6AQ
XOnc6IuTCFyKIVZw84WGlENoSTqU5B6QlfphNBq+sclv2RSmiTFW73isKzgjon00cVeuCKhgMzVz
dFxrbLjoEeqGb9aWM18qXQ9jLUTtbgYaHyRtBvhim6RnySaj8r5z3JlO2mSbL741MNyNBPVqS0TW
XZwN1svoz97ToFTz2szhAvuzWXgQWJ4dM6MrXYcYTCueUHedZZpfP1UWb44TB7nTTuA/dXYPfGYi
WirJE3WphLX8S0Xqndu2Z31mOQN/koJShgsvW/5OMOMRXiEzl6QUQa5ioo5NZOdaXJxasVOT0YSE
aFWHMr5B/coSA/3DPQd0PM/eojpSls2mHhmsqG9rJDUcuFCLTZR4wxqHtNu8Ljmx3dqrTXlpmm4Z
Di7vNsPaTdhahbKCXBwKkM6KpjumYfzPJMUfeptjJj8EQQ9dfOYb6Ql8P01qkBfIHoT0qXh66CKO
GzqNaSosAQJhO5bDZlqqx0lx7WU28aF4JHmlJOybV9hp4wO94eYVpw2d2iCm+hRJb7249Ie33lIe
lSm7beUF1ac4yah+x6iZHt4KhTmpYH9ia7Zf1Eh9vzQyPtFJ9TDGu/GrSdYQ18LRuIeqxfIV8kjb
hS9uAGImxZnbiO9OLe82Lyo2nqaoDwxXxwcBTL9aFwxqt5ZMyk8oXdnNp0QZ9dZXHlV6MzO+7Qsb
jkvV1Lzznp/pVzR/aNlXRo0X/K3AwcZLRj3dwdffDj/MK7hosYcjNrUm0mJNkDvxykFeYkIqntxz
CN+L4b4GCc62wxss1Yio3jXyId7iBfN/TY2QF8/fHiHpW7QE+7FeyiB2nnZTD/euOTSvpNryHZW+
S3HH//XAmNXb3AQYizqVowpT92gv6eZzY9r6aPNN39DVdI58nOIET8V+AIkCxccA1Q9ApGMKMQzs
uGDXqMvh890IGCgMyM2O3xzTl7sz3XjqrsshMELMYj5nQGnn3LVdOBM37vKfs2J4zQQTHAB/la4H
Ky5yLnHi4idvK0GuPbhnhO5har2EGcKE1YhdjiPAsggkqR4fpijnqsBi9s7E2+lj5fGElfby8tnQ
uut4eepTcE+fYlytJy/gW6Xcrw7odvhWGS67G7Bgy3UYKEG9PPKfDBD6dyOOhRdoKTyvgii0rYqg
pG3IGfXOdd3wTt7uRBDCEuJDxBJgSWr0rYS1palpKxiGHpNy2n/F8gXFFcrenSr86pDV0nuK4Jxg
veQ42hDIC0oWpBdorZUaguxxErH1QgaYvCjD5QyAoYqtaXTlZdA1F1krTACo1mMPknfkQR8PSh70
Sg7j3dsnZCeiRm4ADaLNqSMoF1zseViyO6TmEQ04okYs3QDxOdJeuoq/ic2Ur6VdqrQZRU76W8X4
tm1Os+COKlPyNrQb8tlnq/TOuXKNFcOrDIVEx0lmuWp1CdF6Ew8SgUC9vJ3Q5lMkkW++lKA49DoP
0WukSc5jhQbK3zh6hgPcQOZiWh2wHEUJDxeKNFbHsKmRmITc8kiW8as8hJEPfXvonQqFi4WP3fK6
1HoYa6IHAUiYCS56FPEv5risLPzb3lOO2PqSMgc6JqCfi63nuUMKMtDmp9MuVNWjZIbELeInXOh5
ua+i+G3tG1VsoAKVLPKUIsFyJMdCTa5hxj3xdgF+W4uWg3sfK9aFZWGtA4cd5+3eRezOtja2yNxH
J5p+rdmG7t/uTxOgwD6mEbDv88pMrp3O5RZxRYcg3kr6qzCYavf3GwJwjPutdOBvkCDY1wfI6R68
i9J6CVDGXd7uCntMeCgYusob28x5kCvMGLG1dBuSZlFu2HlOMnBr5axE05wYawcVUrOvLVDHq2j5
QMZAzsMKjUi6rs2BfzZRCNUb1nt5I00+ArecvFihXQybpX3urh2/Yodx1ILpKLlpurhgtdeRvLUc
NSOex7K7EoZETdMC3jy8rYBm0ibZpsAdwKzEN5btG39VsNKAXWgGsQEx9gzIiViXfcuiUAQ1bpfK
cD2Wq255t3HX8pjpauJ1g3IaH7LJrMnb5aj25I0ThZ+F6ZEZTY/VdVBmSx65WY/AS6iF5sceIcZ4
aLs+Z3BH2l1xzFlGb2Cr8S4sF50xOz9e1Y0gRaa+tFZHEUJyi0doZslsBl8Nn9fxhjsTWsFj547Z
rdLWl9DwGT2ADzigSoHQhmT8NCRB/C0AzLVyVOUzieVIve4JvSMMjO0xBg+NeSOC/dDS8vSoUCb7
CQsV1zkq+UILa5hhv3Wx3qGXnvpVUBXIsvEVQJYu42ttMlIlctFCbazVeMgxWU7rtCxzgGi6+OaN
KfWCrUYWQ4rMRWGkQHWNY9OKq2pZ/K+A7dCIJNqTmqoz8ZuoNE+PRqHowtBlI7InRQv6GMRYntd1
VvLXikHdzIxhHu/oAA5MjYb6oOtl8a96apxsKekItBofkqClwsMcuu6qgWdmOSgnZHGcBu3xqHow
kElCq3l7Pkr1pwSW2rAxkT0C/n7bTPyQdXu2oiIBbemxJCVe6W3jZQ+XcIKesNBwB70dDAMR5OVV
msYlS17LmlbYWOQYgo71Aaiid468wDwOpSdvgtHynqTRMhOcAaiCdkLOw+0EQRwzBGHdqIEOXRaw
Ws3AvS49r7x+WzdJXmFxRGqut1OV80ykS71Z+p57ZvqFWdovaV8NeG8+JZDVVgX+mZe64hFqU26e
yIduYhTWzl4QsCQfoP9ec7YLDwor8Fezt0UDBa/jiWsN8C1WUnlntGFLhUEEWGewM2fwNswjmbnC
OXJgYyxDNBBoD2RY+6JtOkJJFPBBt2mtF8H8/wJgk5YdlrgI9KXgkjixwbYBxo2TRMaU9cbuJ/sS
0rGG2YZurYRRc0Nm4rIcvJXMlsi+kWtNlLmXZ2JHzI3jbu2pVTteObyEdTd+GEN7PodQSD5AGUs2
COA8VmdOO+Q9gaZh4GdnWLMmszTuauQYRCrOXu5uda3Hgwos40tXauuVrO75K9yZHt7r2FBuDyke
cntSJ1kuKZoUZfuU5spHk7dbA+nw4ShUVR5XWxRx1ZWlx+gmYnq1CWI7es7KNni0qfHHdZeljKob
S+wn15puPF36H0LDSb4U1cRvAncaNVTKuRfczbnBiTUVwSAXBhxUy9rr7U9vbYV/Jjx/MeFRWi5N
xv9ZN3/zdfjX9dcx+vKjev63H/tjwiP04hq2WdO1QK8E5frPCY9gmANlnp4mfWQHkfafCijt8EMa
94irUEIvvbE/xzxa/kIlCbSGzqwj3iYzf0M9by1tzH93CC3heby8BYnXstCrWO+b6BXyGMBmeXyu
VRdNLybyDEjHptOaW0EyT86IdqhhpR0izm+ZcSxUWAJy8SwnPxRDJPZ4TabXmjAMEhYF4AO2C7hq
Y247X6s6hTzK2KWeqwNImTcKW5IOk/lI5gBM5WCFQEmheEgJzUpXYgroxHLqgDDi3dJ+bZ37vuh6
qbcliIRyetR57RM6MPQtSmo90ONHI22w9i9s6jy7ivDrrUfXwX4GvI7ygZOplYzhGQtNVbqPoXLm
YoC87WqU/hKQ0FxDzi6z5tJgcZBbl7C3VDxHldPOHVto76oM5W2Wi1MkowSLoqjYQJt651TldGex
B+FTnAZQDmgxjflzmZPvcf3PA/i/0h8qUBc/fwB/rel7vHw/YGXLWH7o98fPs36hycaglLxBer5Q
Lb97/NAmWswceZQsjznSn0+fuTyymCmYCJJ46PJg/Pn08Xz8jadNucuQ4vvHzaW7zeBt8b9oxADL
c/39ECPVYJQmFLFnDdalD/G74zyjH6XNKkZa2zuROZEEFi3GQjQm9C2TxW5oLcbDZrEgppmLGzHn
7V/Xi0WR2tg+j2++xXaxMCp6gIh3OXvt8jnqPpqL2bF2HXyPCK87FPpudEPTQSM+WRySZY9ZspRh
s7Y4k960i5XSX0yVonczvJoivwPb1T3A/kR9S2s5eaqnYbhC/Iw7c1yMmhy46BmJ0KA96hbeQxq6
2UOtWkLnMHk2rsTuuRg/7cqaH/CT1g+kxvg7vRhEOcWAUB50e5WUCO9G0Ffr3pbj1gzNxWhBEN6l
i2CEOE5WAYYvfLKwZgYoFUKpO5aW8LnKkm5ao9koNzroFc1sRz46VhU+WKMNmlXQjF0ZIh+hZg0I
qarmA/knLdQw5uhotBDtrQWkl0vedslayPHXZBwRK+s+QWdh9NG5inLACnlpNZ+jfEZlVfEdfkiT
OLtxwavv4GzNIDJZ5lchsspN2rvgxeHxu7gLjOgOwXt8MNLglmzjeMf4MNnMoUVSLB3jgxgKFFth
3p1zQ0Y3ocxsnAZAfh4Rn3S7BAP3usVie+vWIwg3okKunUoMZzQn04G4D/3CklVcxZ5sH+m9piNK
EyPZ5grjAv025R6RlHfXM+bEXSUdY0NfI783ODw/0hRtP2lPpd9ocomLolUCmWrMb7PGMm505OwC
C5cs1wqfD1EdHqoWN/uIYaXf0UuGNYYchmTHZN6juzO2hq5H3O9NcyvbsjjHYzuuPb3gMWNuHM5P
hCJ+0TrG81/VEj8hDpyctB1S6rcmAq77vOkFBAuvareTn82rTBQEO7NVrHCRv/Q0mE85gWp7U1vl
jVnLYA28lH1HAcQNm2DcjdLwxm2PvvBczqZ5SIPSPaBSSr/GeRDfiZKIoCiBHJOQdoX3w/KNLy5d
pWzlBw1EpWqwIX+yCXUnMIsOBUQYXkVId1ecSeINBwfrYyQz8Yw0fzyD0BXb0Gy6a+o4mAVFWfX3
tRHMn6oUPSghQeV4KulTX+jaW7cu2nqUqcG+7x0oB6JpH4jBQ5pv6XYC5jST3islpDurgJAFOxTO
qd208BibIWekSBcEHVQc+0fqg/powWtKV24lAYQisqLxQLxV9sQyUiIdI1QRDLAAXp5Z28goxbUT
glvdd32JEwtDPnEOU3VLgz24rUNTbeyKrncK+4AmuVGPz40fOrQE3G56xN6qg3WZp8Z2jmV4QMKX
XXUzrtRVBubUX/dGZfW7nIDK29jXHPQwUCTZjQFm6cmR7LzU1IVfrs2q8llJIjLH5qx4TZlmLTLA
bLzWs7MwmBMrSjYUEMYT1MSG85PkLIUqGxoXp3Xo5XNMx3w34n7NVqVbjvcqFfK5bvy8A8qk6rLa
pZgsxHhN0eOOEV9ckHWj2iH+CjIPI8xkgxEZRdeIR5/o6sn+ALa4bB/ahVByKKqMpx3gqWowMbRu
nI3lxuxVMjzW8Ri4X8wASW6+Dp1UDNaHrI+Hytm6pWUkO6Pr2vh1Qkkuk73LV1SzcVFd/lOI/2Uh
Divn53XA8K/DS1YiuKq//lAM6Lef/L0YcN7YPqyJVOGK7f53pZWjfsE9St2ABkjjXlhK9D+cCJQP
KKAsz0N08U5upX6hXuZfp0znXlJC/53K4F0ZbhKCxC9iYEtGC6Du9xlNJloOAnNxSyWLFF/PzC6V
HTx9d1Hufisz/gUr866I8rb5v//nx6E3STvLi3iURxb6Cf54p6Boi94oaSrOB3IVYcI5DUgwp3fW
ZIq225+/FGXV93XO20st5wqHE4XDIefdSxUZK1Ic6PlAl7xdReDoTrRlYOYvUts0iNpDJmtjTwaJ
CZoMNP/PX/4/LucimkO8gTdZopH7D1kVserWgP3yEOfDRWXOs0sA4s9fgpvix0+4vISFrwUpHvuq
/U6zgNd06lAnVAdLDpfR0k+NJ0Hvcp7DwVB9/fmLobb5z5czseJSwTKoRP63SHW+02zpoDLtEbX1
wRx0dUVjQ5ZrQmezq8RiMU578wPdqAq8S1C1AtlxQZpEBdMBJlNSA7amckJKqwI2OaAqybEbaHvQ
4evJwyAuIShgB3t4PFUly0Xf7K1qisqjijP9q4qhGPZN+y03F7NdDVr5aWq8ckla7hbwJmGYYQW/
XIeJ3nQQR58mPBpnpO0D/VKqLPSzdJMvNrmGz9G0kFOzmuzZoLBuGY8nD7aF7aY364xUDjLnaHlK
YGqej8OtI8oFcsyu7+b5yIZy3cVGv9NZ9s100ociMr9g6biHs51h6nCzq1KMnwNya3mJ2N4ig81W
GfbvTVLOsF0XemiNcw7w4fAVnX91dOLwtpxsAy8EvgpTZd2Wisy+GUdKUWIa/SsV6CfHkOCJMU8u
uQF0m/r+K4pk7zLmDWA8GcdkblfBpbWZjHUuZaTXBxungBUzDn5/IOTZ38ZiDK/xf6y7kF4ixs7h
ZAXCTraIrom2YWsKvCNbTjfuIppSl8qhRRlyPFkrN3LOJc5bccpLiXUEU29tfzCB5D2HSc+Es5D8
Hncc1aWQCR6VOuoODHSpoOuaqCVVgfrys6q+LlIoEiqvkl02wOpgu4MoUhTTOh5yiIMwo1B4peLJ
LBKwzX1FnEwYqe4T2T4V9ZaY5NmA83iJ4Nhv86iQK58A0E1Y0btaDZH0jrNR+2ffD+v7ckZmndXN
2Wdw+6ma3fZidjo5VEYor+Wo7UOWcy9AsojgLebjPs/0pxBzAQanqAt2dE/Hg9lE3r2AoLU3dFlf
I0cp7joaZAog0zVDybJC55KKHU2K6lNhW9SZkU1nFVNwtK89szuR8pms/Dm07yIQWb6vC8q91pGL
O5iA3iSEnGI9j31wZWZ+tWHye19OyQemZZwbeiYrZpb3J+ZeySpi4kvPIhjuDX+Qe+Sb4gCgJz3A
tzePVtlUpwkkOq2MwCpus4l9gzsamxuqmUDc4yueXhqCSpkCGpz26ByfaIuovR69cGOnlE2gkenT
ErnqbCpR8WpBogueF5Ks14Ua/Z1fhoyODdf/RFAGkUlu4EFq9YfTiNECgEeHTBxi5Z5SGox2AkVD
mSCagR5xMqDNSW8/Ha5mFcrzSHt458e291QUQC2zJMo3thOSz6OfPQlWLmhb8RCBkTqoXn92+F4N
Nw0ek0LgEnW40jqayR8D9NaDal9aMe3GH/pkQ/gQPuY5vjaaqrxH0A5Isppfo8DFyBkivFq5ftAf
fag5BDmJ+3EiLgpyDXFgRKUVYLH2c8KvxZJffail4UCVaQaSY6q62EGW0y9Nn4IJCEt724y7qgz0
xWLQh0QpIbE9d/rmrjNKDTtFuMcoG/Qetz5HjaXeDsOObwiV5nzjpwmiHu2X04dCuumZBWk+ytEj
+1JZn+oCF7/yGB0O6PiZVvhw2UR4xj6wD9kAAOsJiH1BwBQgzWR+02TuMe3VhyRDWcSIC96XW1+Z
EI5hSoHP88lXuA785KsPbw30T4PIWJkvnTDLX+NO97clx3VvZaU8eywJ9m00cczwbJke7UwxukDs
wvB3Hj4WnJSZGta8siAel1GKzQNE+ty4+M2M9FkOlcAKMJv3eo5tQktxN8o0i5lTWakGjBa2W5ss
WZ4Te3zN0DfcIkpArtvk6wQ/8pMVEv4weRGRMPTxurU0R3MdgzPcpoy89yRomedUR0O14uzcc2R0
jQNpj9j3K+eLIzW9hWUasakY9B/d2HUuKbLcfW5FcO0V0FGnnyLSs0z6cLYXHoijK07F2FkHq7Ws
WzuSySE0guCza22zIJr2gPO5/H04foCnkW2USZw6FylFox3ItSUkQd9Gm6hHs7K39pBlz+2UmJ/H
3g5v7Nqen5tcb4okIgorLuv6ppNlu0uymDsPhtkBymG9Sm1uMjbPb+C2iXDCZsMAxG+O7I/DsY81
a0aFdds+tShCVMoIqul+qyv+KfL/ssiX8i+L/KuvdfN1+rHCf/uxPyp8/YsnlO14pomj97em3h9V
PvYI/o676GEFFgmK4z+KfDrqyOAdly68etdsd3/x+HVC8E/okws6gX+j/cfJ4F0V5wkLiA7GCtfF
o8Hj8GMVp8D0Z0sA3cFDR4XCoNZ0OtB5JKeQaOQTvseqfwzwwl8VIgq7Y0+hfx+WRp/tkxiq+bqu
sWOsSIqOGGp3euV3zHxUieyYqb8Z3ZN2LvZLOjlpcZixZlBeN0EiiUGWk+9fRpVbH3nsX/4fe+ex
JLmRdtlXmRcADcKhthEIHalFZdYGVhJaOeBwAE//HyTJ/rs4M6T1vjdt1cWKzBAI+CfuPbeEoZjw
o55Hvp9PQ9EsD70MnyEp5lvw4KBoGq+MyWmxmMLhmFxuFPILokYwED/2HtnjAwztt7BgBgkVILMf
61oX515iGW2qACFbywO1h5VLuP50W6EPiyzDsh7jxTZ2VW+EP3tbNiYhww7rx7Ei8z0hFYuB3FS0
X5zRGsAB9iSHiJ4Ms/WNKpYuiKSffuXzh7Fi9DxaWyOTEKKugwP1eths80qdFoI0t76jeGDvaoCY
NqMJSNVVWIWfxhwOBoTqwHzzq2G58dqR+B07XI4VLLwjkiNsz4bit1sB2ro6J8K7z4ZwqzPgeExl
QgLQoHFiLdQ9DY7MA2pgu02Md6Uc9wlkSVVtPOVYVxn0oXnQrlW+zkXpB9GYKOtNIkhE7DCZ/LSy
Sqe7ALXKzyXVaBadLj4X6ZR+N7hZ3raMMA4fz69fnxVXtoT/wP+e7BKBxKbGo7r1PQh5e1Oq+qBQ
EmxJgFmoH3mTe8IZdvUyEtXgD5nNsWUp8k3VUBT66mHTS49xaRXLkSGTdPapixzkgMaFciPH6oLK
sSnOi2hOoxSckoRkcKsEbPHWGmYAyb6dA5NAU0E/iQr/LQza4pyrvo/47RlZ2b2bQWR03Se8tOWr
NJzyKW3l/Na1aX8Naid8zpeRHGzHll5EIeqcgRUml7gDOZrPLWRn4CUXWlZ8MV6OShckXkbLwovM
F8aN7mL39YEVl9hgpMRw7IWrPSlv4ZdByjgEog9ZwdrOT+05mnB2WZGiaDnLlEbIv7NiH+bmkCLO
avhZyHOIR2w8hKG4oMn2JuNENn6+G6AvPsZVON9kiwYFzxESLYMZk8cJM4aYNB0cIGmQ31mmzmtJ
9X+ogolAigI7YknaeVYFh8Iy+ye4Lm/uUBJv5JqfIHzPZL1gA8C1qxZj2eEJvkE9irSzJ8V5nwUL
AA4fugD8DXLD40DYQNQCebcsZXPfe0v10BuOtwdTX927mbDOCjMR0tYu2VW+J46L7w07dvLLORXd
mkKHA32rS9d5wbtOk1jNxOHE0uOLCnt2I3qc48CFMi4qKHv7ehinnd0MgnI2zpet0r1x6Fqnv1HM
7u/YIRQkNQICwsNrg8wbIfqbPjQXWrcyzlH+hZQIYZeRqzKZ/tuIn+kmtqzk2yzzHEJFc5LkVkVL
GxZR7Tme3iB8S2F8EGFab00e82XpiI2LjFxO9TFpqu6JMIw2R1cF8lylo5PBsqyXF3LLyOTKO2TL
NAnnxWybV8NzAeV37FB3Dlx+sgKSlnTFel4sYmDLQUQ2SKmdo2qXKAVuFNZGgXWKRs+bL2RlNg/p
tMAO4/U7JxEvU35qq8bviblJ5BlFW0r/6zGoLchbHDYVlQ2vH4H4dkn9hn183cotioL02fMx4dNl
42y2ZZVfRnREM4j2DEhvbnsZJXnbb9ncT4RxJMThzdWXhkXjTmZQ3NHh+bfNrMCjFCU3f2UTzxnq
KXf4FZDMCHFf5L0MoAb42KqpD7mZwwzkrtR7Kn7/uLN0xRAjsqmKc9nwDbUx1gM9Xr9FLaY40ny5
R0nkW5FHzIe5Ge0GshGaCVjMjVcfpoTbMwNgW/B10PYj3Ed+EV7tCRoVTMdtuYYvalPji8USENa3
TIFn5KqEj5Peugw7eMbLjSST9HfPw3/LpX8sl7zVkvQ34oRGDun/ib4UzfDrftT5eOCf+1HvN3el
w7HjdHDE2NZf9qMCdItpM8f7dSy6ulDxM6BrwMRBSYMP5X9dqPgYTaQLGJo+AOr/ScUELu+Ximkd
4QkHX6btw3THcPvXQSJFftsjj7KvC9vdZDlkfTIPzIVsc1MRGGIMggzUyi/pNgI37zZAB5d3Evw8
piaZdezH1rjGPHdUUEaFy6Fr6JGX/qZJ6iPQWnUOOu1Hogy9S6NqcsBrGCZNndCYZ8EKFKm8p5FF
w0seQHwGQsQ8wGq7hhwzQAwesI8NP8/a2/jAoG2NMRHVHTsLnjeecpeY6izFZ1GRYbTiptIufiDg
6W7qG/SkBGxBh7GOXc9ph3Oi2Pqld7YIsIhVEUZp0n1XjBcjlXN/qEaZbyXGo5tYJpDRBzOaRhMx
AjeQruyNXYwKdz+by3JggYRJIbEPKwLsE7SsfNe367FVil05yTtZzGJnJMWAOH9w9qVfodZ2UU46
lcfvryAy8E6JaKiDkNQolT36SdrgybCWY1vY1ELNvFIc2vEI9ONOznCKu75YyPIlgkmBHd0Is3Vw
0rtOlGR4PjRLGGTnZX8uMv8mtUJGwU71SLozsaEw5sNKHVuxzmlKG1klozgO4cSM7Ng8GFlOf5fO
r+4wctuE67EDqDBEA7CGqJxVspWu4dGWqq9VzxBympgC1lZ2gfg4b1Eb7prF3xsZ57sLwT2CYW9s
Mtf3Nx0hsGEcngeGNtugIHA1W2LjdXYyElGB5EBXgDWBy3Ta2wKuM3X4fLI5op6BXrPatoIxgi8L
gXiyXKDqxhz1kymiGjECCs3kMCmCpTu4NjsyxT+3UysuCERPcx1XW9t1ukj1Um+ckjBeB+VZ2MHp
L1mzFXn3TP7gazAtV6LP/U0CjWNv1Jm5s8wlPfhEFC1u/jnvBnHIm1iCLtb1jlEAgYJ2+IPU6jzC
Qe1GqzKbWpLcXi6JQCYPMMsZoSQcQDZOlS3Cx+0YWHgb+zUBb3BPnZ1bn2exWMwB+gsZeF+XWUy7
CdrjLkf3eXTrBPnxQgQeCJlwy3K8i/ykFcd0gTAi0FYTaMvfFZZ8M3oyPAt/Ap/IcndL8Gt3YNAi
do0Tir1Hvb+PnfxFsuy4qc202jvB1wQ05xl0HHlXrWc8l+TlrMHyqYiI+MweiejGk9VTwGAynQ9g
/+Uz2/0gsvyweFyYnkd9v9xQ05Z7EDh6R6Xr7ZeC89ClN9zVE/j5wTZMQPNy2ZmsXXf4l1JY/YUd
pYPDAMrPvZNlA+ZmYjUebTs5DbASL71hqshAAfWiGBLsVUAioC1yElySUEeurrqN6TbYJ93cfCGe
wNwMhuXxze0gHKatT3IJmCMIHvVTYTjzfdwq82wNvXZxnYFf2mqjSHdeG2jKxsoju74uKF76Ys9T
JRiJQTv/0LjWDXmoTeHdGqL4mjHgQG0QlKexY2OrgtGI/IX3s116F0FpiWzDMX9OcRqALGnc8yr5
2OTe8GQG2UnVo3cOgETDeHQfvRh5ooYLuEvDqSNDufQiIQAs2134DUzMY4ZwPrbUfYmDj+Ilsw44
4X5UYpn3pQRuM/jXTPPviR88aA8TRg3fe+8nhkQSDsR8jhk5YRIJNiQafOmaBPdSsDz1jDaPCMeT
TVkg3tKBGraYn2esDA15BjVjaJOUqpvZ9veqsr+EHZDLIKPwGNEqPMV2mmwrP9yp2WAeZpGVKbof
I4Ysos+gcbsyZwBYwkSCU1Ts8xJ3Y7HadohHJAotrIJj6gDpKe3Pntdfc4iAp96dXgPdIwfNvGFb
zo5HUkVWP4fh+KmMJR6D1v/hpRq4SMxaQCfls22piy8GedsGNvZ9Ng8uPsybEtB9bUoCwuMae14a
bKF7/pRSmewcBDT5RTUHIRBfxOz0d50eyusMY+8gJqT1rgP0pmQz0zvp53AOwudZzMemrK3L4jG8
Gu252w9BSTJRwG+sl+W5o3u57+GB5BaH0GTEEzUq87/CSsq9VK67MSv3qWVKGWG6yi5z158SyZYe
ApkBxkkBf085XtKq897LYnrTsSK+bva/N8om5SspSd22B32Y6skgFzAmCQzv891ACrqZ+Ohj8Pry
xPVN2/XxdnDpYSoyP7BE7zSz/qnL6PhZlZys1PikwjZfg7q+OzCTuBcqdQrGBWNOlklkILF35P6b
nYFLsoUyuMvpwGCHQiAEEZw2yDQQifvE184ezg4uK9z3h8TPP+kxc1lGBKAk+guJ4+S6GslPx2j9
M8LxeG/4JWDT1rP2boNK2BKVeQ5atMzQN2t4UU28h7bfRDqYkal8JUG5Hl4EcCkWHUC/upBsXI2d
t4UKg+5Jvw7EP/orvoU8WQTmXH1VcBe7MgRXCqagWL9krOXc3jl2wMhHWoSWNvzFUbp2WC7MM66p
ZOf2OG3QG3UQejJkRxiPHh1BQyff8RvXS32WztgTUZk3AftXJhRlhtUJfZJcpPyv9JDGMhvmfyqv
BbH2f1de3xXlF3zEv5bWvz/oz9Ja/AZvEFYBOmJ2+wQQ/UtxQH1MAe15PrKDDwkv/+mPYeSH8tdz
MG+vWIt/ldWOQyyRS1QQxTsDSXQH/0lZjbb3l7LatUxmoyE0D4tngI3qr2QHyRlKJpnVnTGdoK0R
JecTyZNONQQPLgjk5uQSyIUPB/EVilzpKeMlHdwcpa5n44ObYJ8uNf7RMIuxfaD8eoYaVl7YRmX5
/eDVsAdl5r+75BOfU+47l0HndhQahWSvlWXVmV0Ww/UihCM15vU1bzujea/TtgF3q9rlUM18jTUD
rmRJ7XZfjVqG72M2O8ER2uLqnEAN/zZq0l7vZ9v12bZmKcUS84qdg9yXgAvEXyB5V5C++mDqN7Ip
kn27hhhdByJuhmRvlBWBcAxYsnQivSjDIXJbpnRF/p4tx9Le0i3zctOplz7t9pyL+MgmEKHbroK8
xf69RloN/A7sVWi7EOZA+90GNgB9TS3L+0m0+lwpvaJRQpNSHvEXm5g0tsxvWpe9XnZFmrngpAtW
w6zra248xbZScsHt7KkalxEBBAaO9oHDosQ4vHSCBXbeimVbEEZet1smG3aKTozdcbPk35d4nnsX
2WCVzC5DR5bkrP7FmBzsYorlLXNP42RiRLs3Af1tltBwNprtO179tD6lpDEfEre1qVE8kn6dnrS1
cY3qtkqNIQSqwBewhqytS7Wm/87kCOIO2aMXJTuPsfah6UV1appBHYqPVPDuIyB8LNcb+0TQQMry
eY0Qd7w0uWP0WsPnKqfIQ1sVicGFyu0lzbFfwvhB4in7FNfGAD0gLoPNYoztXZl7L0VTJQ+oIvp7
nY7+Aw3B+J4yd4uIsorPsk2nB66HZj+PTQYUeIrvS7uZgbK1hr3VSkF59u0Y01jm34ZhEb+m2KWO
eEOMO2OK1woGEtB+9KVzjUnrOxj5mrtuQWScX9suIKR+zWTvPKt+gvdYELIVp8m0pQV1pm1WSX/a
NvAKTjWlLblEQ1/tiLAZTho2+UGXRfJKZqJzCRdwdhurdfWzCC2ayaCVCA0VksOflhYwwB0fk9Im
aep6h+sIPymrjXtQ9v5Javc5Z0/c50o4sAYn/2rNLVtZvGdlzWBPjXcqSTCkTFNzFAL295DPfNaq
7OVDWnr1q+yn+kDgbvtV2+kna026x0YenPmkqx0jWLGd+5ZUrrmcHmKvT881Nclzwgz1TTlLVa1z
KPtbDrjhYiw1FOOO/OizLqdwL/L2B+KS+Gi5TLIAKzIoi/38KSwC9WZ6eflphi39ydFDtsJWg+JT
h9sAUCjfMM8Y5MH0oaSFvh72WQsAtIFLyWKhPABwJG8lrN2znno2tbBLYJTyWIO4GQ7MxV0DSpl5
ZPd1nE/sylsw22RkOFzF+LdTgtCw2A9GHwmDLPJGK5JfYsawvC8EHLMa3SaGSUPca9YwYR0BCbRf
hW84d4MhX7JFPuWt4X+fXOCxlJurZtXVCMy3drvQGoKGuVQohK/mQMdPuADW0Sw5haL3b2aiTflq
qP5pgZgYudJsvnkKFSSxys09pd7yFf8ZqeeWgRA1rHSLLywRL0kq3K3XMYCjle7mNUs2uWGco94H
F0kvUMItrlBzuxT06KDLGVBmawo4CYk/So1Boh+7K1ZOvXM9PUXpqMANAjU/OoZvB4hU9Hy1J8xI
ovA0Bmf6I75xIjVvrY4aTwKWJsXWDJqHIu+xgrWDhbVTYb8a+wxrXBlnJpUh+TR4pFCuPjZaYHYu
Eu08kX0dfC10hetOZQpb3odFHoXI/CgMbN7NWLtfWIphafaYRlOUr2CLDwZLYtUxWctByh5eCzSs
Ic7OmXSkWz8JAfcnirgmiEGsbvsMHUcVkDzTzha8A7JUboloYciv3WY7mNO3jjPv0aIrOSVG3G/5
oWzNcra7Ltrzw9CJ6WoM6+YiaNF5NtL92Rjie9Z29tVCUABWsUOjWoaU6FgI+ZJDJASPGdyETlFc
oQZCwc6Xb6mJuK4zV9TJNL00pnxCrcp4wZLplr4fXD+97D5DuAZTYwkfOks2O8BaIBsFe54jHvTb
shiTPR1BTO8jLewoLm0+Yuw93/dvOa33Y2f3epvCyH5OfObZVirbs4YzsJMydssbt0Gs4/b1eNPU
ZnIkZ4/oWq/yhoOAH/vAlVtFtYk1FEqW/N5NdLasEa2SskcErwkwnjPPEJUNqM5t4zIcojNzq/sq
Ntx9aUMPsBB/b83enKK5N7MrIDB/g3e3OQxqUpFQ0/BuS4RfZdDUm9EvPg+99TXv2oJ5tb1cR10l
KJZ7nWK+R7dW900RTVWK8c6Z+p8W6vudsmb1lMPX3FH7y12TEPoggiaIcDfETxTQ/S25F6QEh0xS
5j6TdyhqHGuXLyEERKRcAR7r1DhpdYGbkW7dWn+Vpig/kxCn9uxtiu9VQBQRnnE+1yD4nAblD1lk
/ckByb41/QIli8ufYmhemxkQ2RE1o3kygT1EcLDsvT1kFvnERv4tzAMyqMrUOLCZg7sJgIUg+dI5
Mx7P9u2QdydFQbJTiPKODgSQvT9ReRk05AdCq8dLVjUl36OJCdBgkcNtziyCprYZd47f198Gl+Rt
nvszwihrq+bUO+rRgQrg3ixCt8eafOeNCdRt31jut85sH5QKKB2YzgDKXw7cog2Yz6B1cJhs0pQ2
LCsWKozS9IBTNbd+Kx98sz8QbgTtqQJLDbFyjUt4DFBVnPNmSfa1ZBzGBoY074wMYRjK534pk30s
yhunMozHsJ/0ofRUeBQzOcqLUz2wn7mfWXXs2RHCBWkMKJnlzKJaWRHelvLQ4xWIhgU7gUga2sZU
oRIZnYWbsO/cGcNETH1o+M+DsLPjkiPECV3rRxd7bABnVI5ZReqcnbUuB1mRch446kEz6P6WVXO3
I0Z2RXIbR28a6wfPgDuL0zPdjK4ijCRs1WmqZIhONKHzzZbgXA3zQ5m5nwlxfPloEP67qviHXsrB
4/i3q4rXTCZZnf3SS/3xoD91He5vtsBDSUsEtWtFYv6rlwrojHxf+DClaI9Whcf/9lLhb9gakW3g
5vKAWJosF/5YUzjsPRzPCUzW44FtU4P9J/0U8qVf+ynQZSjE0Y54HPMuEm5e77/LcyHmIqGbE+sY
BHgvmG40wVYCpYK3NHeMxJzdVMef5zpwOdng7b6Yqk22gknbJUsTdes0TPFDOTp714+teCdRkdyn
c9JecFiVxHAyMmZkFpy6eHiOx3gKtrPqvuBbKmQWSd7gFwrW+tUe8Ea11crEGIG+fHfjGlXVCrIQ
0Iy/EEoGFmJakTZOS1m7sT0Rvg5eY/woJn96QWtYTT9CQo38/JyRlnqbNv5OMn8llCa/mHnRokgY
4xq6h2D0T6i6ErdqsEG822ljPBvCbVeiE5jjNsA47iOhIpIhY5ng2850a8mpjDRo0a8e8Pjx0g9j
wNtCtMPRmnRCGwg+i/4Mc5BpM4aM0WC4e6tDcMjc5auolvqSEF7CdH0RlE+ieJN5X+9cKxaRQVMN
HcPRrx9MH4BZVnISrC8OqM5b8uBwohMJAhLJnEbjfejLjAE8h3RqQvglARJmVrcwRX1t+wxWue9N
kGAWuVCiT3mMKS4OE5AfqOoG+67LHJCZhutZz7ILUPG1AqMS4koSpRJIcARmWc/I9NZ3GZlMssHa
bz2Hhcvt84M+hAqe1rJsV7rSgOt0DSeC6dE7DvWaP/TMJx12rtUucEesZUGKp50DrUMfqonbu/zO
b/n4Ywnpa9nGrUf51KkPdEZa8RjXmQuUwzVoUxQugCzcoYpfcxFgsXdXLNQwCsQoZZosVvQBGwgI
PFDbeoBHAlYTl5wMEIlzaQqL+ebKiapWB5ZGaLocaEmdk8Nc4Es7lXj0xRAQM49PbYFOQ6OymSsc
/YjOQSjkYuEFfRRwyKAEOXfFAtXBCFb+iabKTHYgRXl3qzFu3+k/qJSSeKROcWcESFEw+Zy6gY9C
4zYeS3Il+yE2Gcy34wrCaCAVfQB0ONX4/39gVRqki4cyzyHOcPCM/Ug88oqnEsGamTN564uHpQXA
YrEL3kGpJ/7mgy0gkDWfpinlY1k4ouDWKAPoUcuLiJVt3gfM3a8fv9HzV+jouCIPdAlhf9PhF8oQ
VAOn0rKAP+IIQOKR0Pa4HKS0xBeTBj0AvQN5wzPhHMJdgBcGKBJOVZa74oHAYPBLTscgJiMBot/F
KIoAWtgZPz9xyhWytIJyUrrQT2Jt614/nmVQLio5ljMjzC2+CJ4sOxSuMoMh1W0o2SdQx/XMFHpv
Tdcp1tXE06BXWFdTrh+p/YHvAodk9rcDezhqcoCGM0qt/jacM/qnIEygpRgryqxoPrAobP0Ovi65
Q32wuhikWvM+69ry57KAoaadN9ZryrKpieEnBNWhUSOUDd+qJox7bTGREV0MOhpCe6Hv9/SjqYGZ
jaiA3h2uNAd7pwK7UxJYiwRThO11CNS2aV1Ss1zb6MjvtLGLqapOQLLJ3l8Lw/iSk1f5CijCS6PV
xQOwax7AJbCIeB+E6mO8mPZEfxKytNVBtV/QDW7NMXEJ8Bn6bzlRw6iQOHRey7CcngKPMYxvSy5s
W2rJi+ENuOLvN3h1VYEobmncul8ZMqUTuWFNo8RbNuKCCV3/qDH0f+taVO1g+BvAHDg26Ils0HWn
hAiEEzHIvL/zlMavErni1QPajRbHrvSdtlzibcfEJsdscDT7mBgnRyVFe4IjwcilDNIUFzzoxxWt
8kiOh0fZXRDAs/GL1CaqeN2Bajn/EH7lnGM5ZMecxd/30vWX1yCBpLtnCpZfO+llPxwq5GcWBTOS
FwIz57yMt01mvND3yNfUFj1y7mJoaIaCDPwO5g17MsqrNdWav5vqvRlU865G9vJjtQzzDWDUdcGT
w4hgJClBbKoldt7p3HsGg8AftygzrZNaZHFTkaXHLk1TwjOHsWFUxot/dZPulnF89QORZyp2S4AQ
cjOB5zvXwxTcltp4tCqDXS9SB0dui2DsLeBN3M0fFuGkp9GkxRsJE19GZ4z6rmhvtKoRaRkqvq9H
2OiogCmXjVY9WjXpsyA1ku0Q9gt+TZU517aoTfslBhf6StCbfCq1uE/dsXskZICEBeyjj2ib/Kfa
H9INnfEQ3HW4vY6ZX7Y7M0nNt8TW00XEwfOCI+CTwnx4aJghyIOr62aVrpM/fhwloXCFo49gOEGx
tfZ932PO8ao2RXkNWf6KvIexW4zN56FPCeOeiN7ZlTnpJwhxJKIDQqXaHUqmmg1OnOrPcTtVJfpt
5eZ7E1pedWRSi6LbsES5o4dotsFkDs82huX3zA7NnqOQbZjKhcKBa7QneIhc1drJP08c7xfmfup2
sM3PWgbdTdsvM2Euemo9BqTxcEWYhtdchPbTHBLOMoMdeygsb/hJrJv8PAP96r5Mg1mODyw144S8
04UUFThbW9T9b0A+4wcYP3FErjAmuMCaruNgoTDC7DqyBDkrEr7ucLWg/LedZAZ7Wf0oBxD33ZKR
NOHO9kOeDeN7kHlxlAAevYfE495NStOhFjVLLZa0fntLiEZxY8adXUepMo0HouPcyBdK73i7fNxI
3nRu+6r+nKlBbAkZf4lVa54LU74OHIm7NOc6Bcv0brEeznXeX43ZFW9aJ07Fdw6GqBX31i420vTS
JyK5c4KGeHRfHgOlh03h2wCSTPJ7EJC0k7jqdBC8wgDhSgqEImKmqwYOPwNQFpcKeuBrpYNmJfl8
inOBJqD0KsiljYAnNhSRh40rIqOM68BuBRM3L+SkCGG1JijiN7XHEb4PhWNOG9tunYcgEd49sKrh
qZECFIesx4bXkw7bYpnYjg3MDmThbqDkvHhmZ11qhrsMW6aWFPPZhSRQVU9gdwjGyCk/9jaSi2iC
Stjv8GAR6DZ4LhG4fZreVxP60sIx52cTAfNl7p01rZEHjgx6b7gDjYQOM6yJhip8cAaT5JVaQZAd
bNFeICV0j6lbkXE/173eqaZGOJfqBr0jEXBkhHhmJGPvhPKWYVKRzC9mX8YIMCr1mqr0jYS/eMuK
hFF3gsvnZWzDbuP308CJ2ztnr62m42Qm9LNhGuyhZfI5EPWnvU1VmUAJAl95cj8XKRGjXjUUBNbj
RxOZ4nQsUyi4nV+Vhxb32Wsb8sJH5o1Pcd74yEK6ON9xHOpjkGMUo/cvNnlibKe+rh7TGE0ENjuE
DcucEDMnZua4ZjqryyRFs9e2PTl7HjPd+BVzpq3P/eZ73invZ0CW+I7EB3c5piHpLaQcd8dQhvGu
XEsreCZ4GcaZDT7iCZwrqxUuMzoEHPWImlYF6ka3lh3Fc8lYC/YtGg3fvkA0GG+XPmidF8634mao
SycF5oZw8D4fEKz3hds8qmpKvMeSrcGydQ2CztEzUhYAtftaWLaZ7EPmQHyBTGrBwrOKO4BMT4jN
pyuuin4H4jactnkfxA89ZcCajtJy5wWcgCB7ZC2wOLhUYhG+J8pqHpdYM96tknTfwXm4kgTt3nZ1
yjo37DqDSClXnZ2mHC6T1aH5Jajg3nKH/jnV1bnT3aUNlinqQhuvO5ucb+RSkh4/dPJsjW4MazZ4
pVDTe7+XEdN+8ZCPc4k7aIRSuSfClAgjVmDa2mfhwrhEC0lWCdv3Jt9Utrc8Ksdsv05FBfyJWx5R
TG1dMbSv4VzVTrxcCyWN6ts8Tj2pR/NyZ6SLzHZJm7nqazC0z62a68InYkuJ2D5UBje3Uzx5hy51
/MfGKj+1Tjmll7rs/Pjq1OaXQYftzYS/Hh4A18Kp0BnBfEs+4/8r8tR/JMIceXFW8Se0RbKo4/um
ZT+zylMhMiKq0Z+WVDQIrGSQ+PeJ3Xb3nH6noeIE1cd/24r+PzzHf7XJ4o51Aydkx0hWm2Bx9mtj
jC5GzXayks2kBGrm0Im6WWo/L7MP21Na/4jHZ0f6iy8XUSL7TNdGNmgKSoW/OI+hn8wEnPXNsWau
cx1SSnd0We6XwhjQO9iN+paWphC3yRgo54SN0onJ1mS8Xd3kbl5y5+OLTaRTDTgWiqF1WxkeaQyS
idLriPofmXZDASiWOqZsq7z+u5mYTkhDD0zoyfYMmKLdBHA2U4oyswWP2bijHp7gS7j9fhksS/fb
2mMH/BnDHPPQOJho7JIYJGjmJCsdkTvGc+U7wJXLuf/OJVP/DMAtPDlMEBnOd9w9th+pGGbFjBlh
/+Qb673TpMGyjPgBUqfqUbfTOByCFSM68w/lnWhayzvA4PWmXW8FzftHL/wBVvv7D32ddvwb5QZ7
su+STgIWdbV/+38NDymokNkWmc3Rndd+2c1yegNlwSk7/f0vWq+e/+sXhZ6gDBCoTf96dUHFYYUD
pu/4gV1lOAH9dKg7Ph++e+JLn61szqQBU7NZOGXf/9PfHpgOuR3Y9tmno+n79dpujdnyMTs3eEBa
+9nTOogy6OvUj6U8NqzIyS4ZfJqA34mVf//Lrb+s8HmTCe/EEh5iKQfS8tfXrnPXiFH+sSi1WprC
USeQeP2iAwqc97TNwvJ48eMKOwbgQo1qylrR+NWJXx4TMVnPH0/ov+PNfxhvcjv1+Gz+/0rsO/mD
9ewvprXfH/LHcNOyvN8AU0H5thkionXmKv/DtGYRAuQyply/SCEf94qv+tO15v1meyhpGcX9y9D2
pwab7HXCaxlHkvnto9EO/5PhJl+jX79lCKsdF82JzWSKmzmK71+v86JXS6FVmJHqQTxCyGDBRBwo
AeffhXErxIPwOu40WMtr5JwxST8IfsfM2xbx2OjpFgEsKyouTUaBQ1YMziOLFvabn1y0ioW59SAU
bNqxLo6k2pr6fgBL+r0yW/wE1GmEaG6llYJItakHkhTXr017d2hCgc8l7fJzldfWTydBtbJhexF8
NdbxywTn5ewXooNtnTDzHKAFENMWHxKyjSInLM27osjor9FeKYV+Q7JAWcoWd9fiCOPFN42vwcTk
oFrZBLiVmCmkY3bKoNNdJ8DxJ58dwmcNVXiH2BnJs6y99FH6QUH+WTPN9xAL4pBgSF3JndPyikFf
LkBNe+hAUWjSFnRIYJIxo89MtPc1A2v30qPmzG9d2umoB7p6l7Gw0pCTJ9ShJdjo7eCnabohrCJk
6GEO2fzku8NQR3wS81s8s+0wWEkrxghx8oS4Pg43qG6RlMw8/RM9UXpZ9DS9YXBiA+mJyTwltTPu
Quh8mG6snGREf0CZgfDRaT/NkuV5knQ5I2B/rM5GX5sN6WJEzqHpW4K7oNC+QrYnuCTyJQMS5k8p
ZJHc7SmpvNKf3wekQZjvJVfW1iY6e4rCMp2izFRA803ukoSupj99iSyYIIri2GdC7WmjvMhdzUPk
n/sP3UKG+6ZOiySyiRd4KDwk9XODfNKsOuvBcEO9q8fKO8fCRwQqpet91yBUI5T26hYR1IL4/veM
g2QOCTzoaqO9kmZIDIL5eyYCXmRNQkLICCdAD5hXSPvIYwOnJIp1ELfUGXkOpvM/7J3JdtxGunVf
5X8BeCHQBfAPgexJJhuRFKUJFkWJ6Hsg0Dz93aDsKpnWlW7Ny5NyyaaTmQkEvuacfZholMhw6F79
oeho3MKM1scnLdt1SVAQlmltCsR+5u3QRXxXi1DyQ1GXybiRhC3Uj3kLFhptKNkU81tMRfsWWYFw
fXUXGVEHzouTHUx4Tc5s0ci5DkhyoEzM3bnQLhVIqW4tG9hwa25yqdY0DScsx2fje85GR+TGTCE6
H6e3PA7ktWWLWtvR4wOzHKM6UEXlwu8Fu/ZgfIv40NtC7sooSW4w/KMhiBuFFasCKcWdHboSKHA9
J2Da0xUxUIOPVZcLhLlmY2gWbIKYb3NTqzVcVX+jkqZIMoC+vdFKW3Z08mpaCtRVHWDTNpMD9gba
d644S8PQJ9Ee5JpMzhqSWbVTb7hUdGwAT4uVomok8FR7RMlQGvTubpkY2t56g/aivcFZuzdQKw6Q
2T73ldmht26gX++iYa6eJgIhLN9dCbALy2fEtmHdlnv+kHE2jMu+P3ASzRjHvak6/plEgHHQ2TNw
AYsugVodzapuX0nye3ibm5uJ3UFozgxVH8YsFljZwpn0i1oj1brr9KuFDNJbqxy5H2ll0mKbRpxm
9qCXhPc26X6ZTPeUMv3OiOfTKOImsU5Eza5cNrwSACk37La5iGA1k18rKgjSzFUMhlm3GqAtEChD
nG8cLzUuGPV5W9MFlrvVkpoq14p5ugNASza6mRt8z5kVpV/aRqbPOB61Bxj96hOre9Vu28qyuNes
SeGyW8xtIRDfHDGYWAGwQnp5ElKj9oJ/gWmQ0MhgZ+Dq1DMpJe5SxCcCeG0QmcRr2DWK/Dm3ECIj
cAgMFPpgqp02IhNW4RTRmnZd6IC2Aw0ACJpqpSrrgSxPiHT3ApT2oxqXjxaXMMSgbgWSe4zcDg7h
GreOnbCg6MOZmUAMtIVkXR1va29sgWaEUVBN43RXhp11zgtjICyllYW4YkZbXS09Oum921TmU9NP
T9E0KWj2TsLGQyRoygKl9L7zByJKh6tiJWwvs+juirRKkQ3x/IpuxaTCFs28lc/LfChM2UvwfYhX
ovDUsCVzz2xUxO6/9dT/RXprUmbQtP3v9dTjt7YgePzHgurPn/lrWyz+sABre46pCwPa1RqS+GdB
JU1EuRYVE92oows0tv8uqOw/+AMwYEya2eeyyP3Xttgy/qA2w7XPOpmwKNuS/0lB9a47MsBvCao2
fkNehATP9Z//gHJyBYVBUrk2u2L0ZkUcg4mMGtP/4TP5SeP9vjVyHWHyHikbTYhmpv6u8Q4H1bBA
jcLDkELUZxrjcadxEn5ebb03hQM+O19IJd/gzvxdY7R+X3/ry9YXR2Hn6miMISus6/8f32Ls5Dn4
JMxjkeWxWpJtN27UJHhdW8/uUrRZz5FX1JQmZWJumCAn3yatR+LIAtPckPeFzhGEPhN7Nw/MRmtO
wxpf3bkpSSgsIyiD5rbedlEEmKCT4V3B3nXz6w/wp29CWrwBhLk2F9K7T1BnuYJ+d/EOzTIZ28mq
ll2hsRRM5Dg/NKaOhFRkLHO0Akc6JTHtuje4G7tCdRv0JObx8CNLpqKa8HXFuswjaACZbJYfKd5I
x1EjbT7T5d3MSZb6Gnnx+1+/h/fDkPV7cCWbZjoIJOXvK/fOMmECyNGD3gyvvtUXdiaqnfeySl9/
/UrvegTr7ZVoh9FnrCqM94JyNtQdTkZeSWHbO8zYSva94zantjebW93GMfbr13t3E729HmMGPO9c
4mj11yvwh5vIEB1bbg0tlYqS9pYTpfPZfP4uBfAnn9+anYc11iVk27TedT5ey3HBask9tMaY7F0+
tdr0kkPWufe/fjtrj/f+jrFRqKx6FM6FfxwKaSQMb+QaPBgLtJ9FdnCKPK6ZeV6DiAqe2Gj8HOg9
VZ/dzYqIzjp3kEunIryL8VZfFLbd3LaAzND5KcBftVgVmQqp7iGCXHRiZjnvE67NBxUhZIcxyN6S
3KIRzbkV8SKYE0HxuIisOsPpPo7Okhx+/SaR17x/l+ANBUeDNFb+IEvPv39roRESZLK002FEp8dQ
F6qOXPk61AYsoFfmjgN8B6c8FJ6Vx8PFmx6YXmNzeqP11HB7MLKC8OmB+TQUlx8Fzd7Z9mbrs1yZ
Pzbwn1aMxgfhFQ0DTzbyQYvS5Z64eG8XLyCu+pUhROaYsaHcnfdYAkSqos8cZ9nBWdlD0WDYKP3g
EfF0iQ8F3KetGTnJgYp2Rg0JwYgdqNh3ZuXeI7dMj6lG0lAJ0rb3myh8iXnwBAU4hSOQKahOOTQm
X63EpMKFnaRCJI21MqzAsWij2DgAWeoFmvcMh8JjTx+WrywmCnjt2kZv/3VGL+Az9O+3mHbNvR1a
jMhTB7XkktUOwhc4TzYWNsbJXfERs272CtO5wvele8ChvDZmADdWuulXZTw9SXLdNnIlSkG+zI/p
SpmCtOBcOyt5CkL0in0vkvEaKlvzBYMRAQ3AqmheUiLasm/ayrHS4MEi2UvYSMv2VBQgG3BdN6jU
veOktPIM8ZUFHithEFkrLUvDEwi84XL9PDdVntYBsEqN7hTBsYD8RmLL6FsoLo7gDYtLivT5QXsD
dEHcXc7IUZDSzCvBS+f5AukFqpdReS5rY8t8ZgPU3UDC6spjrw9e0MjOvM+sHZYSroiVFjY0pvmM
IqTasRDXNmY9YSFbO6OHEo9zUGVoF1FWAY1ZSWQjSLI4Nm+NECIgZ5s69nnFtlFjs7tylb+SI0Kc
EJON27nNr5IQbqe2ss9UlNOzrjw0GhDI9Lp+qg0aDT2ySAP0puhDmUZXYeR8jleyWrwy1kIBbS1t
nY8YEmniynIzth2Z6CubrbdDd2ciG7mU7DDxm8Bwq9QCzW2NxhvSRvP7lfUmV+obK8YxEMWb6LOa
LrSVDpch8g/mlRhHguvMLwNFjhGKFUBrhPXS6o3i4lLY4HkMYTWNXAcM3Zggjopg07Vdp12QF1Rd
9iu5roW18ZyOHTmsSSddFjcr5E430vp6eUPfiU5AwZuFdYzLKT+IlZEnK24XR8NmnbG2MTDjbuGs
sMWTMbuLPg6DSU/Ll1ZZEes6MXx1ZDc/maodT6hc1DFTHgZ/PMaXyFjrfdNnbPRCXR0HdDPX2pwh
Es9nWgg8qbITxzLx5EJUfOMUrN+iAr/SMj1YSi93pm7EJLUhxbVyVqfkfoW+Z6IRE8z8L5M1xw6m
dL9CmHEllQMG0cQhr8OrdXas1TDvNcclP6/TM9h5an5VfTtWZ7ILcjJVKAoWNesouYyM0Q9AjQS5
2p44JUKS9AElgBqNLe+4PUkiJkE/0gAasT5fgJTpPi7eaF0b3KjnGd7isMlCJjHIeiv1TaR4Tpla
LXTwafsSyykCV5PIR6CU5WVpS3Gv6dQXeVXHTLZGqhNFyUcDo/vYk1N+O/JtGsbwAFEmsJN3OXvh
pzQ1s02mL+Pme/aeXUNaywRSJpAxuxqV/SNZLfmxoeH9umixjhfV4uxpeZNg9+An5VV4WoDMHObZ
rM9mvIQnlmk8ubBEiADsBERnGr0t6kbeOUar69X1v7EH09g2PfR54P3R9SLrsMNxsPAzhpd3H4mM
Wl2e5OeM2QBGSamet6Q5q3kbTwwzsyy1t6YX29esPEi9gcS5r3sERHrq5IEnh/BErWIzqmARTh3Z
nhRaUF+Y8fxKDaweE9VyrldGc6JtRU1CbWPsBeOkPYYjG11Cpd3NvEC8YXJCeYFMhV97ju3PI65O
1ClO3N/pEtZkmEXDHeOtZsVTiScwrhhOcSFL1VT7LjWWEQiAbl7Yk47PgENBtIMJqqaxdnXcTCTl
IHNReRrvKjOMt1U53Itw9Sn1PfHA2WhvZaLftGHJzC+LI7VvazXHez5+UmFa9PPxZdsVDWOU2e79
fiqxRvRFy1octlJ46YUF+n0kcQAt8ZJZ8XkajalYvi9j/rsA+N0CQDq/1jffxdXXb//v2OXP5dcf
u1bj+w/+u2tlO24AYnE8x/jOW/mraxV/ALhnyQTCAOshVepfSwDjD36CdtVxafV05NH/7lnFH4JF
L7P2N9jdf4Kt0/9ZtkHGZq/K78DvZcp3xXbTRkNbeF510BjHM+SJK2xceB+2kUt2UmLYT2Oh1BX5
E7AVh/opR+WHwVCeWbfmmBmXmMMQUyCq/6KEHaA/cnhHOHXyJt1VzE82CxbSYyskuZKzJnfpDBPO
RcZXAxaihhA36TS2z55ZXDkjXgNt3Id9HW761vbgUhU2agcmSVhOXwd9SM6wAABRyhpgCwmZRLu5
iz/ZBgx9fbmoPP3GER0ohXZ8XgdH3GI4za2ZvIQ+ee3yNNsUjCa3snLP0pz2I3j/oI7KVy8rr0ah
7sLJjmHADTvLyK6Gebmx0pk8WP4tBHI+o/rnue6rTdUsLzbeiVyJF6CRT83cobLkrGqL2PwI5+yQ
tK7jjzrSxapbYz00lzwt8ylT+bPUocoQ7HSnI8RYP4G+oLmEUvma1jTBHerrHaHOuCgLsCnDartX
o7qPzPFutfYGLkiNY5t7L4ynvb2ILRJQ54sMeOpxWUNBtbHjg9H1wLKJ7o0HI5iy6d7BlDXW1lNs
Zqdoyp/bJgVFZZ9lbK7bTKvbWryh0Upeq36+sZjY7maz3zVe3fjAKMDF8Tid+hhDj4GW0aj4oIy4
DX1OzN4HshgjW/H6YFgTdPs6gTGrrZ9lXDzj9hmJACKzpwcvQ2mMjsjiX9Ca5YZy46Y3xj3Nw4Vw
aSY1pV/UstIClcWvJjlAKMCTqyybLgy+nINbsY9JE94hoppHQkZw1vRODm/B1IjW4oUU6olNzGPr
kmTBE1bNx9Yi+C62p/tCtzfTXI4EQLbwbKvkuVRkuubGRFbEcqGMCHFv3CbnrJFPyaR/cRvz2oN9
HDjoRGajPyw28YjNpO6Xxj6g2IVV05qHCDoAyxkmGlmven8YlgsiK+PtSLoDORnCPHmSK4GcaboI
ozD9utMfy0i8eJgkfTRU2LGRo+BFu2/a4d6a8teC9UWgO4ThIcq5N8l49rOkr3FoVQjXHS0OhEhw
tK2fuygdnK7WE3VNunMsG7ygJXHl8HO8TyzOkkvRdJ4S2c64ZbgcNQGDECPgZ1JMvABQ9rzBeKVu
TdJjN/kUhTjisCXOXq8OLCnUqUHpcOwIMFkbAICy8ZxvwRgU1+xa5p0e5+rEwq4LDC03X3rRfZ5V
61wKN6tXUHa1ugRaHLrpht7N3MhsGZ9DWdE6RKSCO/vUaspH9CyPxYQzebNYHSHUBY49FLNnMks/
4wxVQTblwGqcOVjMZFMzJ9ri7IsFpbqDQS+Z2uhEiDQ4SNmcSaS9KSsLLIVmPVYais8O1SuhGYQo
l3P7UpYGeZ5sp7a5A1tKQpGsF8/ZFZiO2ENV4Y3oeeLiwV4lOMZLBd/e75qCXZNirzkZYod+me9t
5hZg+Rf66HbhNhEaeo1yYthPCHl9NPpPUnPOg9GMx1C1r+h0LywnO/26/f7HiAapAIlijsWtD0Fg
TTX6cWSSpI41pEi9DxZbV6hGTb/ukM6J3bCtEM5v5o//GJ3wah4PNKomyKnuez6+ZyGvdWZSwiJu
dXrj7GQgJqO/50D/9fv6x+hkzWAAUcaL6WzQ355eP4yCRiknM4XXdzBonrwV9r0ex6kYGXJ0tJdH
/k7f/fo12bv/fVyzviaTYnbzjIX5379/lpFZohUkdYRJlx2D7FD31cSNrZnWYdQIJl3fb54DxOk4
3X790uY/vEbra3uImKQU8Fffq2uQcozIvdzy0AHRp7Yu3JuZWnQ9Li5YWmQH3Ztexm5SO7oAdUpV
x33rgQ5CHv4SkywRMS4a0D+htLMPnlcwUh3areGOFyPAQEBk8FqwYftNlV4hG90VtrpDCfeo23GB
zBTDD8vsYKoqb2+ji/0U4YwMiMGdfzOB/cklxAgb/JxwGLob76eXRp6QkGxYgNqMbmdV+g1qzBtA
sc1vPlH7Z5+oJYhxwFXFsO/98NIbBZt+d71WPWK8cQTdzNgkt4Qps7tixbbpXMSQkShuEVXeyF4v
boHgJIG1RK+N4lxeSxWYjmuu/HQRaR0t5Tjca55zNlu1j12Oe7tOEHlFMdK+yWANZRvzvkB7t52S
ObkY9La7K7PpcWp57A9GYp3gzxXgcgi8JSf3NUxAipXkSGOvcav9pKWvYfUm3EdS1vHwrs1DPNuH
OC6TgKDUdV07XQBTygNjWG7kzILBYLa4Y+TyubXBf0kMV7/5IH9ywrBcWWM3dDjLSEX+flcsmC0b
SzPLA4LJt3Ji4mSDJIFdZDR/M0z8xwCYu8DWeU4BuZEeer+/v1ZrzCjrrbk8kEJ8R0jAqYBW++s7
7e1O+lFe5vJWHDQ4jM4ZvxrvXX1kHGQ92eQkHXqqhgI8gYYNl5f1pIc6NO/7FlyvYR08zTiPoRdv
AXKewEd87NL0iwuExDeg9jG4S80DSUE8ZD1Op3ourqCgvi5YcLYyRPCQmw5pwQCTcL0v3WWeOFuY
gw9uzx87ncsYcYZkR+766DNdJYPCa+qd0TJAMZmm7IcJz51uJK82LASfWOorNWUEg7BdB5xLgSpG
ql8CQ8oSFQnbzruqNOItpMTvMM6X6f9H36qf7Jysn9yxfBcevgbOYQv55d+/lDV0bKrmojyInEZB
xUUSJKSq+YaW8Z5jPoGEcgton3subAckb9fq/iKKa7b5jy46CozwJdqPkI65d0S1GWL9Cf2vucHJ
iTBSOedwkIDRQvsce0aKA5CTqAZ5upHp/Kgb48vS6X4ikw+TSXXoNbzhVpv2Waw/zhRifh3G9d7M
xz0ZA3eR7QyMMrg+mcOGeKIUsSGalW6KMPf2hr08enWrviOV/tcP6Sc3Cc+M9S/BZs5Yraw/PobH
qIFWOaryMLrlhhJn8uXIr2PBzQ3r6DffCHk3/OfeXcNrOBHHmhAGu5l392RjmbNpWEPJCgOfpMDN
tSGK+BTypPIE3w95mOieZhok8tV6P02pAKP8CvPFAu0SGX1VkvSSYBRDIrRgt14hGeXsfmHCcYmd
+jr3sIcig0/9qaxMxqrdC7n3d1M+XxRyfRhzmUVm9hyOa5UKXTld9CtMipt0qoyAcnWLftzd9Xyl
b+0lQh9zAxHHYGydnVAj8BP1qMguHno/Z3R2nPCGvTVBYTnB54JefiqH8T7paSRdRjEkK9Dq2ct4
3/aR7s+Wx4RP3ePCvGm05GSaVGsCAUpSZvNm/Rut4E9CtV6Q9UC2nYXhbr2Nusk+V3K8d1Ae+LlN
GLnr1ASwN1RLIJGvJpASG4zz3bbV7KcmtbnF+rC59Ozppe37zTjwAeNpvELXWwTeRClu5dZTGqs7
/LMOLGn2DMSWkjJyWgqGc23EDdz3+YmmeF+EPFmwj3Fhcnc4Y3+VC/tzTBjcKRM24A21YbwzB2tj
NKEq34/Mti/YYZ+BGz8ZwC9/8zx2fnJ7U+vgsNIRJeIUWSuxHyotIHhpgxyyOHRyfoHneNfpPPcU
bVZoc1uv9ddbq12tOOyeHSc7K+75MmbFOXYMwVJ+rCnMDckl6dYDceqq1pSbvI+agFVbufWmYT7k
osNFkWQ4dSIr2bIKiV4adn1XdUtMyhLxXMTC74FBzKnypXk2NM6YtJ8flUm5pbdmHYB/GYIpIgMx
d6msIxpDnoexCZ2RZfuq6Rnue8UJCgH1roXtCpsxv1LDcGfZDIOrHI100hJn1Izs1uLxHheJCwFV
W5gMzy9Ot9S7tu7vJN0BjFfnrHiI0GQO9yYO7LWa7+Vfz9f/Tth+M2Eje01wbv3vkpAP1QDsOHhu
qzwpn3+csf35o3/N2Nw/Vh4Ac7fv4g8u8D9HbGAEUCxQUFDA/Ile+4vIBnuA/T9bDALaLEhiXPV/
Cm1Nxm8862xuCehs7Iet/0QXQqbEu7MahIFu60h2yUmh33/fyQyECpRtmlSkpkkxbj0WNEwhWGbs
Y0IUd8gJLJymUereepjPiXmFqnAeHQ5BRegq4QjmILhQE/MjrKb5Bqt0+UF1TvjZs9Be1IsJKESO
i32oWxP/Mylj9gVjfx6eWUnO+Tihqtz02sRyEfuJZ15S58fnTFT0i7llm4Q+Njn55V4SLX47z1R5
GVqvabOAcHvtCphDrKFma5dpnXUdi3S6yeLQCrSKecBWbzTzhEyuxB7n2GW60cyYXQzWGGTq1exc
ASwgJLI3UNsNhWmexsU1j5yaernFXq4+6SivPJICwv4bryLwy1slWMtwKBnmuXWDLUzCFtkSG2Ae
p5DWBUBaX2VYn0bmMEjp5Za1d/Ga8IUf7NBeFRr2GG3FkoRfF+xqxO3izvhYLxpriJDf7KMFBupj
OaJaIewT9unE/mIcACDUnVtd912r5gvCNyN7Y+EKR5gbS7ZDeZGLEGljA0sdeoB7O2X8Xg0PD84p
EYaFj4wULKeVTvIWv3r9WUSuexPmVDI+Z7kuNiFkbFS9+VjtpFvg417kcQJjcJ2JxruxiUKEdkfq
8aHj89upqvEucyeB3RLH42U8AIKZYlUUAGLK6oMQjXur0UfQpcQ8iQiWJ4CPZxLPGHEfVjiQE8hg
Jy1PML0PsrrO2kZpHxYLG68jU4HOD9Jpk2eDxbPZsLvDohU971mYO2zLzZeR59endqiMj7WOjS3w
GH05gR2xNRJaQdooThzHd8fZu51QtQK7tLwPPKOi24lAhoiDH95aYBMzxQCvW5fd6Ao3fayNz+6C
gTjDPnNZ16aMdsOsIwKd0jI5sJLplyMaF5qpJBy0SyPU1BiMhiy2GB3dMgab6qX9MbYzG9TsiLtX
MjIH10Tk1k3tasL0BZOhh1LM1lUMBmmMAsTM4JBczP0L0C3RLuY+YlULs1pL07GefTwnGHxmGxXX
p2bFI2i9B+GPTbMZ8v2wBsYMxoBl3LrSdXcReiZjOIRMsvpT7wD9PeZNMycfjbrz+pPNX3D/uHye
ZBhpH2CEMSLLQlx/EDIAUXQf46Y4h54ZXeZUFN4L1o9UGb5hFpWlnaJCl+VGkoT6YJs6XJ9l5iGI
7HEbsl3c6Q7/tzd1dnhLND4mIK42mhdXV3g9G7jg/V06CBh+RNY6GPgNfPYZ19Cj47CjPnB7a/e4
6sN91cIX9QEfF3Wgu4K1aMrCi7xgKIq90UVf7ZLfAatRQhStGoxhM/fTuoLW02M1MFOdvfKuWmBO
QEQ7pgiGIG1V02lM0mEriWpltIxauqkYuGuW9hVW97aBtBs0IaQJl3XanBjCZ7IuzyD3PvRLR8Re
NO7xfdqPol2zUQaU/Ms8VNejq98JQBqsBGiFtY66gW1nRO4DPDG3dmAWYWnuUru80Mu6+5bO8qwv
RvgJIQre67HJP5QOxW2qqg7GIRG7Vt6pG9y6ODIrRLBjAnvacpZz0rhsTC29D+K4y3ezgAVI+kcX
COYBAfF7Vb3J3OVTFQKIm3N5vdTtFcSFMKgNvJWs4Nt9E2KcSB1Nv4LeNV47HaRD9M5fPE7bPapz
d5uEc7iD+J+CELO7AAdac2AljydAKe2UFom4mPNZ+YOMPleJ0W0iQeeTybnckPqNUb+v2o9j2owH
vYj6B+Y9PRfGqO2jdnodWgecRJzOW1bZ4l7h3vpsZrbG2nyFpTipVaBOo8s4olQZMyjxln1RNkm9
8zw8wX4NYXJfD5l1ckPmDZOmyduhjj3QvDya0oLFbG9bIKWUs8jz3DUEB5MXgVvbbZIeaFQTPnqN
zS1rFyHM9SEmTdFFeFLBpfCXKcmeapkXOzHQTIeJ4e6Krvf21aLqT/UY6h+9NtK2vRpAlY3lcmbH
CbKiGVukuoV7a/IPrggR0NAPRo8yauDkCY9s7QjUxLklp23y8etn4mRPaXTpZYWLc7q0myDvk0EG
GTpKEPsohkF4QICzSbwLlCHMswnEzkcFPSGuR9+PrC5097KW2QkcWr5paxBnDXTUx75muc8VVzab
ZIDpp5vtytqubhn262czzcqN2/NJDzmXgUWcz2R0wbQubQwWuL7qLA2BuUy/mWzRvg1Fyxwuxhgd
wNYbbZ6DDhwExiQmG+CG1GjU0g8VecZ3MbjFr5M7RFtMz+5lExqfNW94TZIyenIMh8S4udSDzrIf
SsvWrrinyCgxs1U4xjm3zE34ELXWngHrZwgkL67R2PulskD8hKBZsUI8zWr2NkhjjI2U7XNTILRR
pn4kxShDiGXU36JQsrVOtWpDYER6UAYrucCAKc+CIhQ3eee026wbM8AVzrmMEDMw4hu2RW9AZTOw
xwDXjtsRtacolvOa/kDgQ/d1SON71hCUUtQXTGPIcDFVfpCCrE+2izD4vPVwzexmLWYaN+jp6iBG
aMQSlGHybGTZvWY47M/GRv8cGzI5VIkrv7WivRuUeCUtE15+AplCk59KoqpBwfXJfsp0efJmnL01
jk9fmoRORvQCizecSEIPOTvreqvAY2zcSJmHdJqLo6nqIwk1K3VdPCTjnF3mXPPQJoBPi7Zj1JD2
cVDr6R6hUn2q+umDtcTdTgBSYrO5Joamy9ee+jPozaH6wNheBQnoNfISCnNmngJvyWYN5OOQL3bT
QMJlq7kvYWQ8CQRpn/TGNq+xMOUgNG2Igz3Xlf1SGIXAzzSwaIuT+qIGAHAxNMY3WYyEJYmvTD2b
GGJtXgcC5/3BrUn16SzgAkmDN0S5TrynYpF3QpujTZyP8CWoHq+NUoaoFapTy5de5e0+gSMZzx0U
BQmhO2WDh/FlAuwuUnE26/RhQsXGVjUesNHjjIZWW+IzjwfyvGgFpXJ4d1AwLB7pl1rTOSTbLI89
AuG12GxEeV3JHpzW6NHlVa/YYyBsY8OONf06HLvrJV8ZRz0ZO/Dc07r4zF4UxHc33Y/dcFOLHrBn
eUW1BrrfWZi09eEUzBjVqQGJlyDMFqAo8ju1sTF+sKqSln1Zpi6IlqIhDBwnkDFLRJeMuZYboy2z
/6bc/J8w3KbJ9P9Xjd/9t7L81nXfvv2t5/v+U3/2fK74wyHM41+a/j8bPk//AwCSiSjaxT+7MuX+
paoADoeeQsfWa7yF/q3G3r86PusPBPWr6dJjloY+8T/q+HAlvOv4XBjcjmC4x/ZBJ3v73URFgrbS
4tEuj5qiwq33igowVUBDxpHEtYI6yxeONMbL3kDHWXSgX0U3kd/JqXpoCith8hLCFqZthRzWWM49
B1S2deiZNlHkEDY8tph6Imd6KibkX5sZ8N6zF5XiaNQ6WcWeTVkfRxaDaPl1KOv+qMwu2ts8IDYE
0jRATLKYtA9gzrPSddo74JUgo6duZ1OVEhaInh1JSPVkgUV+LtEhHQfionZ64uyQ5suNjjoxUGkS
XYs2dA/lnOT3wE4BtfJYAzCGH7V6isXQ7A2lLSeCXddizXCcL7jO6tifCmQiGHqiCB7J3D9kae9e
TgwR74axRcOby1tYkt6VnkIBdQsSQ/O4A1bLU4wEtAG0RcJZG6Z6u28lG7sxsUg2Mefbqq7ksSXw
bOdoJNIunPrXpfROEeJYu5qyGySTHD4hSX9IE9xtjjHPH7LG/tDqJjEEjaUH+mJZl146dcehW7RD
qC20SlmsnZh/10hhG4x0+KpWTkx11TjoHbeNq2EoHdkPwQqztkDV5GWEQmtPcEGxMxrT5r/aLbcI
hLsrmWg8Ugbc5VMxvcx029tuBG8cyqy7XTLO43F2cqAlFSzReoKom6Tyy8DxVZfzZ71IOtKKeOoO
oKP2puGFj8pNql2ahs5XHIzZzHbASK8iG/NrTmRRHExTD3EO2somYaRw4Onc7hqHnmHGbAOKzjZI
PyDpjeg274vbluNrRFO3W9YIFkr1Ahafa2IJZuCXX85p/QDPM33Aqzg/I97TWagttn5FtKC6cLU1
bQGjb+wnHsyimnhgn0QEUq9p+U6h7pTXplAQYkbxEMNx7n0WrA38nCq7napGO8HYUNcGoIcLq0Gl
iaDIwrSV0HHKw6ANybxriSUCXzdYGeDZYRpPlHG7tDTwgC0rlSa2ajcweEiunYcBGmlwqbEXz458
hi06mmaD4BgTEL2xSRsoblQhiT8ZS3GjaWxPbUzN6O+bq9Yxnqs3SkfzRuwApvvRSVp5B4ZwH2qu
0I7dd8hHTsRMBh/FG0vvZbHmBh1VCBpkYd5w0w2GW7ywraXCsKCIlG4/PNiwyW9ad4ipiwhIubfC
jvFpO4htlJfeaaxghPle2BGLXcdOfVdPWpGOQTKr6FBbMmsfDHBV2bTBfYNXlLA9WckTvHm30/A3
Eyl5zUHJ514owiNDJ2V0Am431AmPa8Y+0GstOjeAluRHnTlZ0247exa35eQN4dc0RNFhQzL2OeH8
GDsnm1OKFK5cGyS9B/z+DR+YBZPKGRDpvZd+Ab40awe3VDpJAxUWC5+k9wHx9NDi+1srAetqJAH+
sZhr2B2C5b9f6TM8RxH3uvLLZpxuyl5aXxk29NmeoQFOTLacdMJKSzym6IxZvC1qaV4SRm2Ly3jS
xb2J/btgmpCzr9DHOtlz9vGKCIpXTqPX4Z4kbTiFFZ54ZXUt3dmonJW1GZv9RQYAXyfPTqFIkZOM
tuBxnetJgRWzLeZIOlSr1G9tPmPmBuF8n4+uAcFT61o/q9oGPnfhjehYTOeq9KzmmCUe9/1kh6vd
wepZ1ZpyPwgj3hNh7e6ruM1uSiO/XCKkgX4r7Opyitco97qWu2rsLVBjlitXhyWc6s1QDpg9U8c4
uRKsmFYC6KQ75vzCvbBto8rUdjpS0g8wydKtY3SEPJmjrfmOVpZovIbqzoWxde4dpm12GhoU4KZ3
QeYCGLymBdg7WRFbT9oEf1kGAqMKvFsvzdx84RnVnhmuEkcpV8uqYtyG4rnRP4CWDHfIu90HdL7d
rYVtkodDmROqLLvrqne1Xa7N+kmVeviyGI6NmkFsOol8jaMzPBT8p54yCVyqKzz3kwIVWfl9aNSH
1G6mC7nI5YpNpOtHzYTMcJxTqnmTZg543hnE4o7azkKTpi8p1XMMiSBVprVNqeFv2O2nW9J09x2h
tw8gQvrjTHLiXrQlKWqqAGCFjmQMlg6P8phjQfsf9s6tOW0li8J/Zeq8Q+nSuj2c80DwLY49TpxM
TuWFIrFHCCRA4ibx6+fbkuwRMvGYqGqma+oojyZAN937utba6NDS6chyy7+ObEE1I5kwpJw6RwIu
ze/zQDkDy6QSGTJ26g6eLPOBgD+eqWkQXrgs4Hy5At6HYJqaYBr36k/bThFK2sLzGG99a31jenvz
kfrJ4txZQ8idmSPz0l2l9tdezucx4zYcLhlNfz6NSDSy+Tq+nRm79B8b7uENaX12J/TDD8Bl5gyi
nE8/kIlFFyk6TrcInKHYBJLqMt5vv6FZGn0o0HD+OqI8cztCUJA3WblEAsxrHWx8wP6LxDZuVzlE
hncRN//OmXr5BVok2Ri0BCPfYCDZpLAfgbnkyUAlvnuVkHbBzheg3nS2+L5bhekAATqDgUsL44r5
ll9pa7kkFGThMTkr04MLGwzpLIMlZ/b+RCfXONtNFulNDtvm2u6t0C3C+6fDvGcvUTWZKDqN5vpL
D3k0fwjFnmqh8vKzAC3twWqL7Nm7FOzMO0oIaJ4zBY9+eSIQnoExAz0uQzp3/t4WAd1sux4uQFaM
rZxYPldkWQPPmGIJsmwWgGHcUjvz7mF6+CEuL0yicPJ55RbL6GMZtP7V2PlPjR1FkeG1+P7Lejw5
CO2r/1CH9ig692mYQG40nvovT/0cQNF9wwUPhkZAKZ0C1awBmkaJ0SyB1E9xvScTLQ2bRg/QOPSl
nVM6OSUwpNF0R/8ZiBZNd2knodFiCwag0ShdkElOFoVf3ARzJvvO3vlUjYvzxN3h0BJlX81y5mEw
Ohh955WjKJEXBaUFIpi7Ip1nlxkzICSTpc29QYyK6l7+aVIUzh0UyxUh1CLOoxFaE/bO2KAuCvcK
KdFPPa/I5ykh/RYw+ZfJKIdhe8m0NKCO4W4risrxqPf3IFHIeCyyKXUHAh9z4f/TXnpFtLnc0R7L
t1eht4EXfzVCn34KItVPt/eIChrqvjcnzjhbKrhvZ/AGGffGXiobBRDCTShXTIwNl4bLNbG48yEz
4eisJgoVy10c3Y6SZHKRetaeEcRzd/R5nljIMaDVAL8OoAe6tb3vOwAjn/2pyhgwkUymxHioOeRM
zNiT0p9PFqPNODBRkSfJIPKNkL6mz8sQuGCxpbJKg31P4eD9lJqRwyQ8RGvg7e52xja9trx9Mjdl
TF5+Owln294Vo/B2xXA264XFPUJOm70xNMLZVMTsl47lXVhIrmzggxmLdXppGuHIFDs026az/BOi
+VF2s0RahOxngGApMJ+/yBRvy/hdQKqvWYSviLSQfB4Yher/PBsFbr7DxFgXPgRsU2Er1Dk/6Bj+
ROoOfhKgX5NIIeR/w3oWTBIV+do0KEPUlIC0GXAgYBwD2DmBTNGCrUGJh5MBkwJCuWLkji0Qi4Zl
YCyUSQUp3d1ukodwFVM1+97YjSMYLKHQHpie1ge0TE+W23GyzPkAf+qiUsO86GAcbW+j4N0keXj9
o0o418FnwSsXegmM5cCBbNLCFhVQ/WInVibKeXFhiEwjOtP0mwZAZsmTv62meej/4N76awPqJwNS
92gnOkU0f48pTsPkAUvpeyGMW0bNBN4Fk22NC6Ctm8fIZzpl8mGTITCirg2XcavxKpiOMuwDbDl0
3xajz0W6Pp9akfN+tZ5CEQGvGjE8fJTOiaThHwx8OwOdbW1dyA4oUtkBeqpxkk5m9whChtsMksF8
6y2GfAkYf5FbWJD/Ntb7DEW1L0Ueb67jUUoHAEpfvDsnEGWg17XHGLShk9P68U2ait8gRTKavkdw
MPDXVsbYEDGKquct99fTdTDp3e+QHFfzM3sbjoIeDW4qGPnowoszsvPyF/m/iSPqhQzH6/FZqQXy
cfOYFZ8eV5t4vXq6VfLXu0U0X39e/NqLXn+jv73JDgE5tqgIHkBOyi9VfuPX3iMeM19w8/D4+2+2
30dIRFTdAKXLwxvGzI6u/9wL/D4UedMHI1/iAYPK8DU26Wfb8PoKq/18/TUHK/jBaOu1/A5h1Baq
w369ZQ9a79DYg6DvsD4PxFhr8YRuJpUgkN3/28WPH/Anw4h5wNGPddOtYPEp175l9a23aKwe4RjI
gRaVj+oE8IbNE+C7fV8Z9KEJVKuned9fuwiv/7onn4DWCqorcvXw+28Edm3k1anXwFUwEcFQI+9W
rZEz1dwEkFP9kpgCX1G75eOou54BBXkT8Ua6DdXyCS2ayw8sJIkCE5AH4hjyaLgJ9Q9TYZyfj+Up
plD1RaRFdFqrTcDUNTdBIjMuigOtxS03odr1/74p/PlFgDfV9SbYXp/UAbi1aAk1l++DMYTGAGSe
1pI8ldnVaPmAB/jOnYyhMvsgJem5wdt4+o2bm+BhLMtGXN3y02j1QJ5hgHVaPb89w6tctJhqV9AK
BkwzYMQvwjhgXaszoJsthOzWrtWc6gqIiDCFTMiis3rsCBAMANBFbMmtPK9GR0DYhW8Mhlo25CAc
EPYljKXa3besICBkHCWicKSJ5aPdLqAD0NkfEvhBD3MpjFfnnJt1YAYc1JBhqaLiXv1dP39Im5Ki
QidzYIFEFyFA+ieHy/cJB+jYIGlOtUEe7c4AKbyULTot3w4Ebg9DzK5jwpZDFE1s13EQr6O2K49+
8YBNqNJxF0qTz10wxLA27wDRoEQKYiWVnsung9b5Dtiqr4BJ4vGqmE+O+sEuGG4fJiksOQHncN50
cgfKkyGQnS6BUuT/iBiiFVdZuheXQHEJAhlkUZkbrdZPAa7r+o0+VVCyPue4EfADEkcfhSgEJatH
t1OAFrTV+RQY5IeuRzGEgoM8rVvgeX3EJ+GmeP/eJd3uAjNZO54FHAKRMbC6epESbzdtAZUSkkf6
fEGdPGiXIWERX8yBODU+RmiYQSKWkorQ0bPg9OlpUEt7SqMrD6SVXQj8qoz568UCdsFgbIXjIXl1
bBcCm5qiQcu3do6GdrtgkcR1vRHK7dNWkV5RnQy0EsaAshqdLEJR/ZwDWgldzaJN200sIg2mQ0sQ
iBgaOrQWIgPlo50lYEx1Z99IplyRTRGeKJ92qmhQLbAZ/EPb8umOaOYVaLF2LZgphzsgdcGnXLG1
C27QRzDPRCqpLitqdxagw3f3CjZeAYk/6i/VWWj5RkoTfRGmN+vcXCN3AIC+szuQopGUTZ3Wsj23
T9REWZmBv+VTmRydVl8JPHZLEiiMM5MgcOpqiJRhm4GRR1WVNrwo4ei6CzJAqmN4SEhAbZTKmFdX
RVrOkF1wAT6gyVUFHzodAtxB18Kh8igMughuIBlTPYeHAB9A0UwaLHUmyVXRyxuAJAu6lkvIl31O
AJiz4/kyXRSOBzmEZBLyaBgXoo7V9SoAVaSFwrDw49GxgCIxBqYF9lC/U8Bwl47rR3TDI77ynosC
LbdA1UAEPKiZ1DmUhqeAX6frLoAdQcURdmsd//GGTbcgXWVGzEjxRNO7IMosnStIVBBt4j/4fdUq
W/Gh2EXK1aRRtUKzTn7BYgRGx1MgLVU6hjYjdqosoH0Kgj45lHSbdMUWQDd8IZ59atVE2urEgei3
HLeIHrkU5TNfPXUdtesocUZr8FeHqokNa5VkA0zpc0bYtAgSKHJO2Ke6AV2ZIJ1uhGIfut4IAiG6
J1ROasxdq3pAe406KlZR30jJBrPcfRdEXFC034/aBY/GAg4UeHRlNvXDm5DqvsCBn2oXpJpKEGjB
DamW2UqdsIzkzWDTuDDVC8pt1+lG4Nyq1tev2wWbVqJNE+m51drykR5dFopsvmiilY9+8RIcmq4J
pOwCaFOqytUiX2BxOQoVwL+OJLTLoI6J4J16I2wqSQyjp+ta24W2dZReFOgT4HjVhdDuLGC5Vdcb
Idl0OYXM/0nUWNbTBO9XB9fVB2pkF47pYpx8Fhywx0SG0OeO+gg6bmh8glnTNl6wuRKdgSjMCkXE
XXHkq11oFZYCgCp04wgf6zp8lbLodBaOcChPPguskuoaB6H2lC0fUcJzPXouyG7o5iNtF6GWrvES
8RCVNXKRp/bzYTZNTQHYLnitQFdQVj0Bt1upGeKc51j8a7kFkLkuYRSzh+ry4wkJ1BtuCswfedWP
+HGc/fEvAAAA//8=</cx:binary>
              </cx:geoCache>
            </cx:geography>
          </cx:layoutPr>
          <cx:valueColors>
            <cx:minColor>
              <a:schemeClr val="bg1">
                <a:lumMod val="65000"/>
              </a:schemeClr>
            </cx:minColor>
            <cx:midColor>
              <a:schemeClr val="accent3"/>
            </cx:midColor>
            <cx:maxColor>
              <a:schemeClr val="accent3">
                <a:lumMod val="50000"/>
              </a:schemeClr>
            </cx:maxColor>
          </cx:valueColors>
          <cx:valueColorPositions count="3"/>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Sheet1!$B$2:$B$51</cx:f>
        <cx:lvl ptCount="50" formatCode="General">
          <cx:pt idx="9">3</cx:pt>
          <cx:pt idx="16">3</cx:pt>
          <cx:pt idx="19">2</cx:pt>
          <cx:pt idx="23">3</cx:pt>
          <cx:pt idx="28">1</cx:pt>
          <cx:pt idx="29">2</cx:pt>
          <cx:pt idx="30">3</cx:pt>
          <cx:pt idx="41">2</cx:pt>
          <cx:pt idx="46">3</cx:pt>
          <cx:pt idx="48">2</cx:pt>
        </cx:lvl>
      </cx:numDim>
    </cx:data>
  </cx:chartData>
  <cx:chart>
    <cx:plotArea>
      <cx:plotAreaRegion>
        <cx:series layoutId="regionMap" uniqueId="{9BC8D1EE-4F1C-4FAB-A8EC-19382058F034}">
          <cx:tx>
            <cx:txData>
              <cx:f>Sheet1!$B$1</cx:f>
              <cx:v>Series1</cx:v>
            </cx:txData>
          </cx:tx>
          <cx:spPr>
            <a:solidFill>
              <a:schemeClr val="bg1">
                <a:lumMod val="95000"/>
              </a:schemeClr>
            </a:solidFill>
          </cx:spPr>
          <cx:dataPt idx="22">
            <cx:spPr>
              <a:solidFill>
                <a:prstClr val="white">
                  <a:lumMod val="95000"/>
                </a:prstClr>
              </a:solidFill>
            </cx:spPr>
          </cx:dataPt>
          <cx:dataPt idx="28">
            <cx:spPr>
              <a:solidFill>
                <a:srgbClr val="1F497D"/>
              </a:solidFill>
            </cx:spPr>
          </cx:dataPt>
          <cx:dataPt idx="41">
            <cx:spPr>
              <a:solidFill>
                <a:srgbClr val="9BBB59"/>
              </a:solidFill>
            </cx:spPr>
          </cx:dataPt>
          <cx:dataPt idx="48">
            <cx:spPr>
              <a:solidFill>
                <a:srgbClr val="9BBB59"/>
              </a:solidFill>
            </cx:spPr>
          </cx:dataPt>
          <cx:dataId val="0"/>
          <cx:layoutPr>
            <cx:regionLabelLayout val="none"/>
            <cx:geography viewedRegionType="dataOnly" cultureLanguage="en-US" cultureRegion="US" attribution="Powered by Bing">
              <cx:geoCache provider="{E9337A44-BEBE-4D9F-B70C-5C5E7DAFC167}">
                <cx:binary>7H1pb9vItu1fCfL50V3Fmg9uX+CQkjwkdgY76Zx8IRzH4TzP/PV30ZITm23Hvmi/Bwh46ka7JbLE
XbVqz7u2/utq+NdVcn1ZvRrSJKv/dTX8+TpomuJff/xRXwXX6WV9kIZXVV7nP5qDqzz9I//xI7y6
/uN7ddmHmf+HTSj/4yq4rJrr4fV//xe+zb/O3+ZXl02YZx/a62r8eF23SVP/5tqDl15dfk/DbBXW
TRVeNfTP1/+u4susvqxfv7rOmrAZL8bi+s/X9+56/eqP5Xf97bmvEpDWtN8xlvEDbYwmjApz89Kv
XyV55u8uW8Y+4MxQIYQmNy9x++yzyxTjn0PRDT2X379X13WNKd38vTvyHv248PH1q6u8zZp53Xws
4Z+vP2Vhc/391Xlz2Vxj8mGdu9sb3HyexKfzm1n/cX/l//u/Fh9gHRaf3AFnuWhPXfo7NsllHV/e
rs4/R0byA8o5V8QmW2T4fWSosA9sZbSkfInJk5Q8gshu3BKPN3uJx5uX5hR9wDVXtlFqywn0Ph5G
HzBNKFhpx0nqdi9sOeVpeh5G5XbcApU32PP7ySXfLtMXZBNmHygpuS2J2cLC7sOi5YHmhDGb2Fs2
Mvdh+Xdy+RRBD+Pyc+ACmH+/3U9gqnDKs5cEhh/Yhtm2pny78OCHu5qFUnoA4ISRQt4gB37aarVb
zfIkQY8AczuTJTBf9xIYN8+y66smvGqb2wX658qF0wOhBBWMiQeFmQJXMQ3s7IVueSY1DyNzb/AC
HfdiP9G5TMIfeZWFL8k56sAWXEpDdyINnHGfc8yBpMpWlNMta91ujC3nuM+i6RGI7oxdIvTv/UQo
T/Lq8nt+u0b/nHmYPoDJLATh9oPMQ4k4EFxpJqGL7oo09xmkPALLz5FLUN7tJSir6+Syv6yub9fn
BUAxB4RoJe1b8wt6/i7TKHHApZacUfg782sh2J5D0cPY/Bq5wGa13ktsPgZwql4d18ll9v3l8IHG
kba2jdgtv1k4mgoaiWpNZovg5rXgnedS9TBG90cvcPp4vJc4bSDXwu8vqHdsfSCMENRmC97RCAJo
xbit2U8b+65cewYlD8Pyc+ACkc1+2tBnedUEr1aXcd68ICxcHXAuGdGUbTljgQ4lBKJtNrV31gCu
30XnuVQ9DNH90QuczlZ7yTmH13nlv6jFZh9IDnNZIzxw81r4OpoBQs4UJ7so2kK4PYOgh9H5OXAB
zOF+2moX1/B16vr6Je0CAf8fqBDolpuXfd8uQHyAcQZ7+zZ+gOt3uedZJD0Mzp2hC3guzvaSb45g
s4Xh7fr8c5uNzn4MjDbC5H1QEG8+ELaa7Wt+Axq9fejWw3makIcRuR23gOPoeC/hOP5+GbygW8M5
ApiGKPvWq1xYaJTyAykMU/B77sPxJCEPo7EbtgDjeD91yqfmMrhdlX/OGcwcMJspiKxfweS73sxN
8Exp27YlWOeuvHqKjoeh2I5aIPFpP0Myx0kSZnlY367LP0eDkwMKruBw+bfqfcEZ2iBVoyUTeofW
wgJ7DkUP4/Jr5AKb4/20kI+z7+Hli0aZzQHCZEaZHTIGS3+XUaDeEcWEW2l2gU5+uy22muQZBD2C
zO1MlsDsp2p/m7dh/cLQkAOj4ZxoAWv3LiaGIudMIbz0r8zmXRH2LFoeRuXO0AUub/fTIj7O+5d0
Je0DorgUim/NKrJEhh3MbAKjbHd9oVyeouZhULajFngc7yce53kLF9+9rHIomRdEhrEDQ5jhNgXH
zK8FMpqAZ+A+QvFvVdACmefT9TBGy/ELtM7dvbSQ30CstFfxeCvz/7kpwNTsmDAbseT7Qk0LKBqU
BiBUswVooWieQ8rD0PwauQDlzX/2EpSz6/7VyXVVX78gLLOFxmADCLZjn4WXr+C6KC1QqbUFxyzQ
eR5ND+Nzd+wCobOTvUTo9DLMXjAEwwVCLHOq/zY1s4iOSXNgU5QxQTU9yDpPkvMwLrthC0hO9zMp
89eYoxTQfzlBxm0kMY205SOFf5RA0glUoMEg2KJy++yt4fwMgh6G5efABTB/7ac0O72sxpfNlM3p
5VnHCHNfwyh5oAhFTY3ZsQlMhLtm83MoeRiSXyMXmJyu9lR+1fXlVdDW101T3y7SP9f9YBlUXSCK
r3ZpMLoACClOIlBrpiHg7iPzTHoeg+fe8CVG+2lIn4ZzqP9lE2VzKN9Q1CvvQv0LfAwqag1SmMiU
LfB5Di2PYPNr6BKX/QwEnIZXQehfZrcr9AJsgxJz8IxRemd8/d1yBkMhhDMHcubXwrV5DkWPgXM7
lyU2x/sp18K6nv8tivDl4JkLaG0kYX7GLhdqB8FNVGjaCPrvqp3+Bs+ziHoMoTuDlyCd7y1IeVu9
JEKoLJcKBzD4w87NfEZDKVSb3dbWPIDQUxQ9Ds925BKb/Sw7O82z5kXDz6jNgL4X1CC1/1DYhhJw
D0dJjWQLj/MZpDyCye0clpBc7CW7vEfKvx6T7vJFS2gRD9BGwlyeA9DzC7by3RC0UgeaaT2f5djq
HOikuxbbc6l6GKL7oxc4vd9Pe+3s+lv1sgec5hp01DAzpbb1/2QRszHmAOjNFTU7c07cx+g5FD2M
z6+RC2zO9jM4MEegji7Tog7Clyyp5exAaiGpuT0ksGSi+RABKm4Rd9sy2cKsfjZZj6F0b1ZLqI72
UtydXXeXL1mzORcKCIkoDSzom9fCuKZUwnwTcEl39U/wie4KuqfpeQyc7TyWqHzeU1T6V6fXQ3j1
guU0OFmLbA7DIY2deFtwDyXyAMVPiFrrv2HyHGoew+XX2CU2p3uLzX/yKr7dty/gkCL0yYzN50OB
N68FMjgqAH+HQPLtAm0Le3qWa09R9Dg625FLbP6zl9h8DlFH+6KG25xfQ4yTzMnOB7HRBxJWm+a3
Z28WRsFzKHoYm18jF9h83lOD7aYY/f9CphqlmQxVgD81ziKbo1AMhZIPLeVO7i2559l0PYzTtiD9
17wWaJ25e8lJ74LwBXUP3B+OGlpEQ3dn1RcSDgc64PggXvDIkYGnqHkYme2oBR7v9tNOexcnKK59
0YPq4BvNUB6wK0Qj0Pp3XVIDyQdzgBCFSOjN61bjbRNuz6HoEVx+zmWJzX52dnhXXfv5SwaoUXsD
eYUCzl3pxiICSm2CVChKb9jCUHuakEcA2U1gCcfHvRRd29KhFz/1BPOZzb1NbtlhoWYQ1zmwGUG+
Ry4ia8+l52Fs7o9eIHS+n/nQi+vhRXsGUZw3Y5qDI7Y22lKSwSeFbQ0zbXcaahFce5Kch5HZDVtA
cvFlL5nm83WVIpB7K+JfwKnhKO0UNv5Z6Hq0cpAo8zASrubNa2kxP03Jw3j8nMICkc/7GYj+6xLh
s8xvXlSz4Ogm1IZQeqfTl0LsRrPg6OBtamehYJ5H08Pw3B27QOivf+8lz/x1XTevfrlp2zDWP+cc
1NugfxAwgt9581qAhNJbiTgOAjW/cgl3Q2jPJusRnO7PagnVfgbU/grrqzyrw5e00lDCCQkmGDo9
bV/37WfkqVGXi/Pr5uFD6s8i6RGIfs1mCc/xXnDS1W/b6d1lpHt3/m97CRp4MBB2iJzdhwaZHGTi
GNLXv06z3eWgRXu/x+l5GJ7F8HtT+H/UO/DxvoI/my+uLpvL9U3XxjutBX9/9Wa66CW5GLoL4D8o
+bZrd/z9z9ewm2F3/WwGOX/Hvcj/vWZMy2HXl3Xz52sLTTkUjoRSibI3yeZ2UK9f9ZBX8yWGshFg
TXBKkVNlJJymbA7t/PkadXJEzMfh0W0FROB/Xr+q53MTuDSfCULHL82EUNTGMaCfDTPf58kIt+7n
iuzev8ra9H0eZk2N0RymfrG9b54iHqIYIrnEhi2q4FfbBNevLj9Cj+N2+n+EPcLwycPuCC0t6coO
wmQdTJlxRdN8GWX8TZMucop8atZZOxg3jmTtDMMYn2gaFy5p9IXudHxiJU18OrTJ207z2lGWPLPL
ijkJsTJHRZ1xx5YPjm6zacNZSlalXzAn0KXZFMYKXSNb4ypjfyi8jqxI4GVOxHW8pqUaHJ/imZZP
OjeiGZ5JSrKK4vpLl5iLVoS5Uxa57UoRfZNWQVZJittjOnVu3qnquOiqL1QHhTuJjjnRJKx16qnP
Vk8+Rox+6yo8XoriS5KjTZXfMGfIVegiafeBBrp27AzzkcXQrElVfpE0Mk5TqczpLUwPi2i7Q5qR
VWep46rSx37WNGuvxtJ0xlv7TcqcKYp/2LE1OFJiKXNd1StS4kuTDkvAY/8TpoBlIPo4RenSyqtw
V0dAQ1dwax14du20gZ0fRbwqNnniJytZSlyN+Ydet816HhlxTzuhaSNnsmXm+COWoEhYsxYNnT74
efLBoIJgndR4ZOJP4o3gJcjvmb1uSxDEChmvyOR/imszOJ5q9crk2Y8xK/OjklW2K7wxXvXxaPuO
SfwrL7Eo1sFcIK/ZrFmWFG5NosgN0ggAN1o7Oelst4pMfeFpL35bGum5hZVMm2Ii01GvsXqsxkN7
oY41tS5uNklYjno18rJeFQr7gI7sQ9rp0K2Iueg17Vw7xn9SIj50IYjyo5gfM6syGxq19Sr30+FE
mcZed8W8ixrci6q5s7Cm8arMa3utuiBypScHLBM2VpukhZsKcYb9/GMwMXNw4k47SR9+Y1wB+wnv
Ik8MTketbNU3unZVl2NMilWqaaFXtiqmU1LWxq3q6ssN3qmvM6dLsK2aHvP1A2wZZSpAX5aB00qd
nBDq/wCTY1dL3KsD7E6tsFXymRf8shk/JQHeSh19YxSEgPO00xVxeNZiuVAqeDFOQL4vwSdK9d5J
r9PpNFDgDqPqLyrGF0oFhHWLzaTBjTeLkRVgit7CrUWcfkvz3l57RJUniV2LNfewaZO49k7GzNCP
aR0Vrl30kdNXY+eypig2U2rb6yrOySqtOJaUdKDBD+o3uraGQ1/a9C0rvdAtm8lexwpMOfbsbdhH
mZO1OXZZhotDn8Wn2gajMgJBoLsgWcejn6wJ+IQkXfihC8TZDXuxaJqOCG3t9cATvWpzPTh5G+UO
SQE3D0x84gckOxwIi9cdndkw1rl7g62VYvqWl72VnTeLEGyBrCiNy3qszc0un1Q8bfKiMoe1z+P1
mCZmI1mQrHoL2/lmA8w7HCz+IeRTdshGiDHTgb/5ZKajG5ibtmfgA2yjIbabdRdR77IIhXUkAkx1
svCsrKXWkWcYpJcIv4Uj/qen8Q8/Bn0wxCBXLHBzyhrj2hn1TkjVZm9VSIYzMYhD3UffLD8cHUv1
2VsvtuN1osAR7USsI1+AT/NJ0LejCsxGSWyyLGXZW6s2eHoG8aWiFF1eIRzolDnhwA9NkNQOsQZ8
Ge07l9dMuqohbFVVonZKu66Oe1nrlco6vRrClByRXLC1lfgQij6FcOsBnaVic+i19ocApcSHE83G
w6KBMCl417mixLS9DiT0LQUXqSI/SjUkWKoStpVNthns9Q3TdqHsXMu3LvDdwXtRYUtUgn+wx2g8
lJ6lHdHks9rpsZnKodjUMgR+eUJWQUmyt4Pkw1mr4h+GCyzNCA64WWucZo5XcYqvbClw5ZmM13xo
6pWFzIuTcFE6KrG89zad0pXMy+RQe+WPUuHjtI3WYPrC8UPIE24l4YZW1ZUmllhnFvXdvFSf05zn
69gK3lt9e6byJnJYr/2TMRz8yLGSOqEr2Y5kbcd9TpxssGS7mpLpayyStHNw0orLNc7+1pYzTVX0
zY7yYUWLyAg3JPaF8ONkVeu+iE5Hv25Pwp4AQkY833M8n/J2HZEycoI8bN4HPpee70ia+GpT1UMX
uWPckPUwmqpeTzwoqCvL0jopvPbSavL8e226Kx6SvHV8NsQ/dMmsSUJKTFPtQvz3R01W5RuTxoMp
nMoqmVtEFXg+4p218qGKVjbV3qnp88naJCzr67PYDrQ6zgyv06NmnBrry+jzzg1av0veeoFhjVNV
CZVuOcZleCY6aY9r384862PWwnwIlERM5Kcp9oBlAwtpadfMITYmUcMmNXo73bdrEmPZE8+r9kiF
43hYTcGPMIZyYZm+aKucYVuB63iInf7758JQ//tzOc7L21KT+ZjD/eeakdujaYr2iPY3wg48yML4
e9ZbsTMU8Y/fPw2Rp78/TUkq55YjBGVe95829b7Fwylrj5IRG2S2BEzsWWvfqsl2Xjuze7egW9Px
Ki/GKvSDXbv1n2//+yJP8e9NC/BfH87d2n+9Q6n5ts37b+9C06U5JVMvb5qp+fldIGZH3Wx533vz
Ny/gETt/2zX+kYvPcwK0nnMWP3fe35yAX70Lf3kA2zG3HoA4QIydo/sYV3ADbsz8Ww9AwDlQsOXR
qJQTOXeK3TkAKErC1oV3YBji9+gtj+27cwAQbOEIiQkipUA7ORuFmbcTvIcivJ7d+7sOAErRFlvI
zGUaFB2e0dYRnopcbKE4gk1EJ1MejXIMvjRRkxUrWbC+dYYpzd1BVWmzKcrxfZLbU+8mAYwqooyb
eaTYRF2YweZkE/3ihW0aOFkWSzc0pL8eGmnN2j1ytcdiWJ3N+0xbllO1yVduVWDFNiw2mW/qw5ER
f10NRo4OFjE88mCTnUcNFN4wNNNZEommhykDu1GVtcddL0qrExzBj2ESQLlbKgmcJqhKhxlZvRlK
qEGZssSxBhEd9iDOdlgli2M1hd5xblXNx8z4/KSqw6+RKq0vYZJC/5SZdHg5ZIetsf11MTsoha6L
d9MAIZEO9YdO+9+FFWOSHmZKA/sDeD3eGBMHq1Ewy4lg/R8SP/5RVCzsHWKafJURuE6iCKeNXTbF
ppzw9KCzP0g2ECdUzWmTwxBobRgZVF94XXtKPZM5wZCd9+VE3w5QAk4SZ51j637+T/o2H9O3XBdf
vLSx3Yk2wwnsp68wsI9lmXdOwtiHeIy/lgK2n8rz8yGypv/ECcyjggXBKtZFu2kJjLowzFxswYuB
eWtPRdKJPTmTUDpS4KtNObBDNSnyjsWWtWm6OD/3a5N8zuHMfaYDg000W/6l77GNpDDO4PyUTkDS
H/VUvEejyunI49ZJw8fyMue0uihM0zlB6NnMZUWy7mEGvk96ceTpSTtaNOW7sQuqLzzWF7IO88N8
qMJDWo/+W+nFaj0pQ49MKfW6SvSnZCqs0uGs/+Rzzz/haV4rmCh1+sE2XntlkbLKXFUS9qGxE3aW
hmVAV70dDHBOgnJaJ0F2ziw6rFmVVcHKztnHOmnMptZetmIskK4HznGisAtXQWJ1bpcOpTmsSlbE
x35BKQyEMXciKrTT6E7mZzYd2je+bzXtpq8s8UnxPnzDU0m+ckx8VY8NDL0wssOVwFrmG6orr3LY
MJI3/ViK5jiPiHCEiJrxh5WJyTrUVZ57P0aj+tPErljg+BlM1USFrHKg8N0ijej5jfj6/4J+G+25
F9u6TR7NoRB7Do08LucXIbJfwv5m3E7WS3lgEE9BexBI7xuZfhvtwbHH27IsBG7Q+wD2yk7WI0TE
0Ox4Fx6CDtgJeopTrGirhyNdFEXeBt2q/zeCnt2X8/MTkYU3iMPbCq0ub0JKdwM9CY2qjPaxuNbU
a1qztgsOf9wlRRdOn4Voi/gSYlnUm6wc65GvGnsQweBauUe++VnFM8vN7SFWJyYQY7uKjZWVR71J
k/o0EWlhjU4eD6L4JuImGvKVJWUSMddXitNrNUBkfEyCQSWXWovCu2IpK+WZL8MSYjalYQ1SeAHz
/11ACST/yk9EFRdO3os0fUvVWIJkP03p+MaGhxP9sOoux5g7kD6gDZGnKH4Fw9B3gqCo0aAa2My9
w3Fi6745pWgatoEM9LXX51lUHjUpT/hRwru6UkdT7Tdh705hgYbmCfFC29v8/vGzVr//fBxCQgie
w24FUiDm/vOniOlaEhl+j2jMYgQQcibA9MbYVhltqqH3q2ZVBY3PA8fi1lRk73vORgShKJ9kz04a
GWR17OTQKRU9QyvhEtd+T+R9Axe/poLMNFp1mbm0AOcN1YLGIQgtO6iY9V1aVUfslT8pX5WbRPOG
wdOpGinh5RCvQeD/J7s9jc38XJhRyrYFfodCs+Vzi3bMVW4x/d2Hp15LhMiKpP4ScM/OfKePwjZ8
l3n4UaLGCYIcXd+c3z8ewdi70ODxCiFSxGThSKLxkpqX5U6c1BddaJEhYN9hbSCy4oqeSHEJRrIg
tqdQJWehRXN6yuJybM/jmpApcJAvTbAo/1tKUIouUQWF5k9zw5uFwRaowEuikVTfuezBcpuRyonG
G1H1bc3Xofa4/Fq1WILSqSVOH3zNoesrs+7CnBT9E6jcd0CwG4SN5Ctqe+YTjsicL3YDnCgSjXHm
XXlmykR1mJdF6o1ry0trMx6OuhqwRX4/f7qQZHimIWg4OjMq2i3iJ2MWUJgpEqZorG84zKFS62ho
4AMHTjrkAX72qO0jPnE3TOvRLpzB2AwLIUIStOdpIaPRhQ9fZecmDdIqW5Uir+yPKczY+tvvybzv
gMLWp6it4QRH1/AzEeCWhSxpe09XpJyGb0PVVNgEpI0J8CFDz4TlDBXrrPPCRhQITNP0+fwnLPz2
CXz+tlg4voB+VQzt2zSHL7EkQyOi04y1zL9libAgwyNIr6l3upE0o3jDEOeIL2u/xc9mpZHIIFGr
Iq2oONJWZHWxUyIOeSP5xwCjsnBKujd8iIs8fUKs0CWDoS0TzmjaCH3Yc/5r7g50l8EG1meFySb2
rfZsaaXrqKmLpH1fTk1YZG5fjiWIs1Ta4Vo+lmk+rnQ8jdZ5XxTecW2qJPLddJrI+CYNyqzxnAze
jte4rSBW8lGmxp9SF527B4hE24pGmp2QyST41jj0+rJ8gk0p3MR7EgONQRDDNZKgfAFdP+eU3t0J
YWdmZZd1xVclchEJF965wFb0vNaYyqWTsiDavXErPZOW41p7I04K6mlcGvqGyXKDCOPTPMSXUhzH
KVEjLgxFr/KZdxe7Mx7iOvWCvPhaVOCics3qWPNTmwZsfMPqdsRyGK9Lps9pMIyjQgai6svAhcDv
5Ue/nDzrqEp5NH2urLaWZzqUs4Ew8A5R1MO4FTM8ec0MttDYKdF9LKoonj5PiYz72CFJMiutEKsP
gPLMBPiQISgxfdYpfD7PYSIa8aeeiN/oVSFqVm+kamfs4sEPYWCUN4832rdGOIf5EOErchgPoDy0
stk2aAqRxpdDLbOy2Jiuot05Z8hkva2qGHZ3kqSVnSL26KXDkc+hXP+T6czjnzuCcH+6VtqHndGV
WQ4T5feyYSk1sfoKVapzRhfuP6OLrcG8Eck2UyRfJ5rWle8MNlFF7fR5lCfHrC17CIrfP3EpjdAK
mBOE5WarFLp7+cS6InXQp6z/D5vaeTP2LZ/Fn12rGMpbdqWQX72ITdiEvd02tX96E8yonuDyOaRx
jykYfmrKVtAV6CSFnOPctvguU0wM3qVlZPo55VmKZFuTt8K6zsughDQK4jqj68pTefi+q7UPiVME
IvfXvm7sLnfQPaxPOqex/fJN4ml5PjA4gqNT91R2HxttEeQexDTkb7CJSOBEhHth4XAPARAwe0Cw
D/MugHVx7EVxM3N+h3Nh79AkVhWjw+KKDd3h7xd+Kdc0mpmQucmsffNzJojz3J9xLL0g68tafera
jMCIFVVlw4jtpnnfchhZ/Cig/YBtO8SG4Y/f3Fi2lizmLc1ahL69c2+Q85a2y3BKq6OwsNksIsup
JnRTIpNYh4eTGGNwndens01NR6SEPleKlmCj30/JXkg2DQtIQ21CqgFBlDAuRHXJsnTKo8z+pJuA
gbcaBEtAQGOxdmbdGz7G8aARtHnBMLM4ZOUsUqqihKKxAgozng5i/igvY/woYGIixY/CPpnXoRz7
XJ555YC7woDNUxx9JHU3saUqtil01bEaqaWswHSfmNrCA8DUDMXPNFCwCjLwsPfuo9UMMVVJm4+f
mN/NkqqpSmwtRO7D/KohOrYzZ0TEZvqs7GzWj6mVUwAyyDTxx/WUStr4G8Ostv8EK7XCcvQKaebs
hHUTpEkWWgZbjPdJMUu3FmLzKESWDWKtgUWCB4aNR/AOPhbFUqQ+x1I0jQqsxhVJG4ElAmNHeLdd
n1kUzr+p+DtLe8GjSD2g9hSWttBwO8nfTF3aT1yOsrQuulTlkA5b8xYR/qGLXXiWgZ89JRYW6mh+
JMcZWZtALSEutHS8SJTDai0GdVG3FDukGdGWKDyE7sf68KjguUDeycoHpOITNmLBk87LYLJA6GGV
+mpImvcKaSsv2ngN1xAGYMjuY4XjA9AAqQXGb4YMimoHm1/2GZZySHQGXgEXzXD48TADYUUhxR8z
Rqb7SHKElcJDEcfQTbFsZj/196vNFxFY/CSinJUAhAT6g8MKWno2MAdrVDcM40UQjDLxnKaNGdJY
yPlEZxJZjGpclwHil9oxtm2iAKmUMixPSNKyQTgFrB3rTeWnFj9FXFIxt+zzwb8iYUKOeq/lchWr
LE++8yiZqo9pLlP8KutEk/4d7ygZppWOMiMQxoP9WCNy1QvdnVVl4A05wqgkRVKXVNSssqwy1I2G
pq08Jx90OSEDlXUVH1x/iDswQzdV/Zg4gyUiHm2MTVt+LpNm5L5LBtr27WFh+oB6sN88vzluAgXL
zFVT0k8T3FpsxeJ4iEevdcq6iOSmM8pnK5Faw3TRy9wOP7c88b0V441N3RH+aT460m9qszKh3ceu
LxL/CJU4DdL9pJ/eIJJKyCHtEavdICeiA7Iu4jzln0bR+bH1yeRkGC6GZmDNqVU3mfURGkO130Ul
ZfVpUp2f5Sh+yWlQfzDDlMSHXojoxmbKuU5zx8Q5swNXVVNd6m80jXT2PbCLvBtW2CpjeW3apu+J
Gyd9TaOjxstKgTR2TEQiD73UiuWZocqK48NOFnadBNeBzliDVR4o0xU/nVjeYUtPtKqL4APq+hpJ
1lnGi0Idt8YLg+RtJoa49NdR5zd997YXnh+GGwvZyVB+FE1V5ccy4oGvN9grEnH4opsIzM+k1mFv
HKSPZNmsAq+aovG492srCA975D1l7sam5xCwXRG24ktutVLUx9gcveW5PYPZQs/aAlYX6mFGpgf5
LrGVwp9m+6EVhgmu4QwVx+OmvOblt6ktjd2dRLIqfPuIDpallDtGIm7V4ZBFNE0cgRwj9CIRVojp
+ExAqVwO3oiSRuTPAyP8d2Nf9IV6H3lW1CcbFTPLLo7jdjS6eycjJkLjlMbMMQlVNSKIPyvf86zp
DedJjZWyxhIi+xRSuwzEG4t5lUre0rAMafI+ivpIe+s+giDw13mIjpmVC5E1kzR2VkLsNfGDMSxX
pIgj5DCyBlnh7IuNVCael0aJMZ9aX5elW8H1xsraug2hQVwqg/lLQD9MFqcszWzT86DG7N0ioBmT
myjo5xVjqKTCn7wOGus8S9Us8nnX+Fq5pm9ybIApg71x2JgqxX3FdqpBIyYsXxkpvKBLag9PSwIK
JzOj4QwPLXhgi79oMszrnHETIZZktVYFKKws1gG/Lks4NOWmCkNYWi4KbkZVuqEORGsBQd6W7ecm
ytoww3pZwZQfBu3E6XCqIzWTHALpYjqX2Fl4AsOl8ptnDfMGkxV+J7k7EaOFzxKTzkvTdRS3QsXq
sgcNHYphMcfdfKqKsfIbAm7IK7tiKHJ5HguO1L7Le4MAkFOogGItdrvHm2qDr1SRNU/OQwoaf8oW
u6ZydzauEZOY37FaxKeMhJV1vltqa3v77SJv70OkwI5PlV2kIIBmVtB9i0NZhNVhmLERky7tCT+G
7fg280NyDgfcz40jtkDlU9dgq8Hzbiv/OKNm9IRD46Ab5TuTtjlWqbPTBLfYBWJslYswBwomnJiM
s9Hrp8LGh4nySfnNbFcwL8BBkGvbOQV2CB/NLfJM9vRobPXsnZMttNvtgYRJgvWRPMSItVDJPPkB
KT7sU59W82MCHkh8OOYlUcGnyQp525xgpmxe3u1G+h/2vqw5UlxN+xcRwSK2WyAznU7vLrvLvlHU
dhASAiEhhPj181CuM19Xny+6Z+6no6MdXeVMNi3v+2xs1lucJS5y/5ao0wafg4A1wegyM9tP/eOG
Bpvb8D9jn4wkPwRhOgh+3kBwrurU7iBSeHCdHTGnS97uyIdxeL7dksfT1yhrBwwfk6JixcVrCHay
ewMse//CeNl/kKUt8AMc1j4d5Jbu5z/YrGXuxUIS13ZgEgt8L5uSqE2uhPF5NF+Sj7HScVPO+enX
LS/5onE6a5cIfAl2gBEH56oT2OeXaNqy8AWVGy+WRk3BPHR1aFqKg6ec4TWWzdwrYJs9AANANnhM
zJ7zsd2ns8X+ij8T3ma8OAoUi6u/TkrTr+PVTMZQyrovya7/oAYk0TkqI4vfZ/Nk8ANFY9rfycni
v1464HZp6CJARROw/P5uETMFKOA0x9Ej1o7LazbQFV0A9WBv58aVWMr5cU2mGCtMoVlvi0MvscXK
wxoMtDTntMRWtb6F2cqx3rT9OApx9QtO5nPPND9a1qPf/eaJgfn/SnGG23FKfs6ZaSx63DBDnaDb
a8KK0c0vE/RULruaPy59LVuDW5SodRO4ItE6CMuyLYywys0acoyhiVa1jxrgVfsQ/8BPCyMc7gCE
Xvv1zl0X44fGAMfvTx3Qx6Dq+g24ckliMZQVIAufydtEQZczNJmP9h52Sa3BuPoAWbYo7TU92mHS
ND63dILss9o+oDeKthyo4ZQSAYiSRgKtr5TonYZ67gFMpBcpsn0+zaDvAMK3opixVCYZ9djzjMdK
w4/obPebZ7tkhwpiaFiAxfN+aPFxxJ3iKt8cyjMaXDtqtO7uyoTvICXka1h+ckGTbH4ELyo9PayU
B54dM6fS3jSALmDYq3KAQNk7aSENmCpshiUe/haQDVeVDXLfNmRK9+GmYx1h8H3cST6PQKKTLuyS
5dptKZSuj2KzLnjWKKaBKmzQwGXvWG8xvgKnNtwBDmnAPozUEGDxR3u5o1Q9ZEg7FlBCJajes9Kz
KfpK1j7r77JsUp4eSTyaOfiX6yK+0gN2tKRPK9MD/w7qoo9y/QpE0on5U9hOvG1BpvqErU8uR20z
fS+XbpniNyjTAE2ctLCLLGtIdox43YiNyVhZ7A4rmv0oGlFT5nla2shilEtexvWCPwzypYIoDvVn
8+tKPp7lpDgA4hrmbr9f1s/lpu+Xff0rfbuvJqj+98nbGbn/xvATvac83v8sjcIAv+GhoMUPmgCd
kAd07ju30fVUYSq3qBbp3Tb7SB04Juo+K0u5/82vIYuaEitRCV8m/uoDgt+X06Ct9ep1kldRrMPi
wbK8dWPlwgGAPfEbLeOzm4Z9lrfBtsOBBjwRfhCUZfN52kKMbxKCf7gDbrmfuejANL7/OlCqS2xp
E4ZK8PzRsQ0dh8ax4oOy5FF8LFjiA2ickBuF0RD00w5CGp1pQhrZymmkFZsyGzzbLlW4ZkhYOYZS
F7d7GcfIimPkS7+flv054YJRYB+paGr3Sa7inWZsBrfuYzKnWyy6KmVmkPLAeI/ZCAHfzkkAB94X
PQFLMb6XmCjgFxYn0Db+A/D1l4YeWA7WB4zgGIsbdFJ/hZXZDA4BeHX8zMYxw1nnbbtiNrgRy+wU
kH0G9QuAF1Yt3bSf+z90d7/jXfvhkdsNx/r+Wkgc/y84q7brGDiTA6r6WBo5MGCcBfoAzKS/P9Rf
AHTMphBmAhwLkBX+m+1t/Z8YKleIqaAoJf89RkKxjmM9KUrIPbJF99FdZmx/qLbjeMIj0QSP7Nfi
+Pfn8juEkIZI5MG/e4YF6HCM8/j3c6FLEgO+5e0zYv+wjHVptNfjxsCNcNhGlM7/dJ//84CwngE4
gNQvBri4J6D++eIF02HUy5A+QcCDjaKFwnc+515gqP2a2X9/gdEO2/0/qni/QmC34U8LRoyXffwV
yFx7TqD26dFkfawYjm07aO+zxKfpcSWmWI5c0U0/Wpd43kg77Ot5orE0BGYj2I/+4Yx+H+k4I7RS
+1th4BhJEWf1V1rMl2Hgcp9MT/3HpHKo6zDHVwtVz3TsiqXDI2AEqtS4KRNsDigtArafCFfJZLd6
mdDZH1OZjGlYrVhaPISjasKvY37Q6A7a5TiZavfBZ6mPZfbvL+KvjxEPjoRJiJx7QLIRtHF/eYwZ
m+Z4DZY7ZsS+Mm0/CyFl0sE++qCwBC91+p9DXSkIEGRLhniQ+z973srvx8tXVCN4yY69+7XtrS2D
rjYcsbKOFfRh7f8KWktDQP77K3oxMaAMJf+xHCSOAoleOn73sS2hSN6fRi56zIvBTPuG8fcXuK8v
fxqmGBCgn/ZsU+hRyO4p+v0Cnd/WTm+puMqHQIu0zqXMk/dMY8L80xT8z0Ph0eH9nRneFokm869L
naSx9LbN2quPUmRJgY5gHMWTxI+/v6pfUow/XRiwQhyqhEDmJzGP7InfLywMwcvkHTOQ9sYhM4c4
XXc1gkUKrx2hPxvAodejaYGtlpWkG7rFak7bOZIX7NaQ4EDHLRSQn5uYAHsIHyRN23a88qgN0vGO
rp2IVl/TGJTTm5kmiTZI85gM00H2dovnOhzDzMim0CmgtptkjcYkeyg/+DyRoRlJ7ukgo2m9FS1b
Skhm7JJ1ETARDqnGFRqNvJNNH3CFR/GrQMkDfIxV4qOsQIVeYLPIfi5jH62GcCGWbsdkjKUbreFe
BrglDlDQjvCu9HdDbPELKLEym98lpt+LueCjtlEgRzHbQ1VEW1cJM8toqwajy6FrMpX33Fb/hjwm
bJus+lXI/KygwKw53N9tKvZNPJ+WZDqjtxAZRP/FiENCLr5XCiHYiq6t+1Uit/gEPL/n/UuCsrdM
7jI/l0SdeRYGOxhgFg2c1X/0YaXzJpkaJqwE7AoEJgfLUHE2FyOtAzu2LpTVhETSNH4op1Ll7tBO
mNzTp9SXyzZ+At+wM1qoASHNvhtnAxLhU6eANrcNREiQExyZnqKI1zJC0fkvj9bTFNdptrr4PUpX
Pxd3RDqqHoey5CI+8MEEITphLBzrXMO3By79MIwez7Zxa7xpv/sogPbVKM0gAqw98dTdiNLMZqtA
R7sO3XRZaPCiHQvNiYT97L5moRSeNZSg4B4qmQ9Sfx6AvAS2Knb9MMCyjxJ8Ah/eZjeFxLrNjwPr
s9iiiv5ZZwH43utEP8z7pvMxNPqf1eCQ9wItmy6hiFHVosNMRljJ2jHHacRCxJUTwVJ+wiI+Fs9q
KIP+KLu0TSvWtu459V3KG985eurIklx1YbKdpV6XKyAZ41OuMxjeypTd5d3ch8CMF/2JYlBfkTYd
YSwhMfvKteo/t2EH8asNw6GiTJMjml1ASvGQXgoVvo8C03FwKrvJXKeanDCGpxsG+sjzlRz42Nn7
jfewMaAqnw+FDyHnFSaT35iyz3FE1EWToL3IxUBdawBBQ/vSXi2jLRtWuuIxV2wCr6+6752ZaNMz
1VaeDEOT0nK6LrZYHj0dwAIPKiX46sIPNeFDfnT4ynOBfuyrXkd7ij2j36dS9CexRv1W+ZKnR8bD
8VkRYPOQNcP8VQXJ2L64dSu+9NBtopW3En61uDuE8Rxe48W5rKvGIEhuCGC6o54Ngv15Th8BHnbQ
K81J+T0C1YN+JlLR0xJz1h2VH4JDZOT8ZBYCwAFLARSkq71OjPaiSqUrapqXlBWfuyUu/RkKBPvN
xIRHh9GqGW1OJ5mvFoRY/SjmNJdNQAN9LUvIERoSzfxxXRKBPkmOl9TM0VTTgo1fQm7UzYq05ovJ
on2E0nTnUNvFXa8oZ2/DXCxnoN/BdScSFjcFVr/vkXPJACtLEUGJDV3hm1OT+zEFwVrHXbR9MYaP
MRQFCvJB2EwwclmvINCO4NBo1ObEep3ZdmqrMFLdnY9yLMRoqerFJX1yjfSHXl3rddLHWNn4Ag/N
WgHpfU2d/xZaSu9IhOmzGDs3gBbDrmpXueRN6sfkQPJ5uFOM6DevVtRkIejtFpY6AQ2EqPOuhdMn
sAn5AmZ6rJK4HyA7hqsrDuX8uEaDeDTMz6IW89y+TMxPn/WqZFxNq11rGmnIsznOD4xrAcwNE29l
W03Wwj2UsWF9PWwL/8Kl2nYLq3zFezenSqkleixBIpxVrIva6pBek24gX0yRrTcceP8C2oFYHJTO
FbXBhI7UQgVdBGNX9ZEov+gARU1ToD7jVcrN9JC5TByx0GdZXXZbfjVHI3uATgfaDsf0SzwO6rTY
NTpxtWRfdEJfHPrkl22SW3GaFPEVn2T7w+OGnNicW3tAGeifYYFLaaXJBMZWtHMVsmU5Z6VQpwl1
KDTQuSlfymEuvyarSj5xTcevy7ZsPywGeLPABHhLICw4hdgpmmmd5mfUl0GVumG5CbQR71s4Qkfe
RxTKLMDJd8yHBHvZihUp5F0BPCgV2RVeGwb/qBn4SaRWv0DbleD8l/g6CofkyLPEvAGXmx7Kgemr
yPfls5R6u7SGT4c1x5KLNlh2dwMJ52ttiXuAKU5/0kVBviViweIQT365I15i8gDTuo+S2V5Wnbtz
59ZkBG5TDCeaSQLbWQaFJWCP8rwFmt5QLG+PW1ywlwLr9tu0FfMnbPjtFSZbfrtFwQwNU9Yd+5Km
8EL2UVLPsuybYvNDgvGuh+PWBuODAAT/0K6jmmooQ8Kjdnx6U7MlLZrrbbvRJbEXCJUE0AE5fmqT
rZRYsyX067koriJwfnAMb+S+WNoEyLwOvgc0hgbtxqdk6+DAlitq3Sa3gLSLG5EmSw7zIXJD+7nq
S0VvXKDaB6As/V1A/PDaz/oLPtMC6O2iVyNRwXCb87u15JBfpirqrstRxe82oHb3hbjwFlIf+9LF
yzKdGDT3pC5ZlF8IHXVxLEM5lNeSFaoBj0u2agHf3RTlJnO4sudyqWRCh7sxAN9/8cGU415noZs1
vMMLiJ5o1ZE7D2SS98lKgsd8KOEEzFbNxgMrlX7ibbdIOANGzy6yE2PXBHpIIUKkNApO+WLM9uSL
QVt22kuPsIG/YexHgbs2ulZcC/Tkuq+jHJVLnUpLl1ugJdzUiY3aTy7fRl+PYZ/dQK5H4SSIUCJe
ZjTi82vaofvTWEe0mtMMhVM7QFZ0tcxZfp3GazjwT1viabxUfp3C0l7HWOzCc0HACJwmuBZ1wxaT
2ucyaAUct3HblxrWO9r2og5IuT53CVQzVcxI/zj6KNhOLkNXWcO9G4c3ruTrUMcaOP5t3mM5bSCQ
25oRyNY1j2E6yKJcXM+BXw2/732QlVuC2z+Eq2yA00ixq7RUnMr7eSa8mBuf8ayPAbCbEfOhAL1Z
28jH8kAi27Mb2IthFpEDYN56m9dpqBLpQfzklouroSPpeGhBFN6KDjBpw9duvUpaeOYaWOZYDkiM
6+gsWq1AR8LQ7KvYgf3O5ni+C9JyzWvJKQzyOREJoDhgdq+RCvT3pURpkmjl4xNcEVFyaBcWW3jT
s5UFYw1uHlI0V+Use/IBGXMUZrbwXV9jJZ3xC2MYdEgwxiI0FdmBqV5VaTtFa3kQMo9ydlDxOqbp
bRQsmX0BmSvpFZ8K8qVdlvdtY+1Ly9R7W6qUV2gT5LODtuMAe7s+hdg8QiwSmQb9lW+X3sf9HUxA
9gg/S1mrSW2qyiHTVJWUqXzWQ581WsPwZIuOYH1dZvltbul2zMcezFW7Uni0sa/U0Wrc1GzYbMhD
aVjynENApJtuAdaD8YABU0EP575HoxKPahpMcTB53t6YcRif7WTm9mDXdoE3aJBtXgVyLc9y5FMT
D1N/FBNNnwcRRodyZuNF0DS4jcVKLrECaTm2BuR1ibaoiWOKFxDY3J62NY77CklavWzCcpnMQUXw
vkA/6Oaz0o5WpXHhWk+i5TXJzKKqMpIU7gEIIu3ZZLi4gwfI/bxR3X1HvEE/nTj4tUZjUrpq80Lf
YZfH5t9lsMF2HPUFToE+YdfpjhYOu9oOir3yro3egbytR4h2ytMYlvKYq5w/BDzUMOtk7HM4yJee
QwnWonE75jHlbzC9z2OVJuP4Bj+tvrZxAgsZ1Ssv6g7g6DVVMS66DYFwd+tSo9lN7jnakuvFRd03
wZL8XcCD+1lEibuB6RwCBTWN5wSQ8SvA91jsa9qqqgQW3duM0gR1KxbHfRCSb0TszbAf5L5rr7H5
Oi5F0B36rAMRCjB5zM5DOnRjbXS3zuCathFgYe54VCc91pEqCzqe3vbKxF8ZY7Oo4h7nUPE+Z0Ut
8L014C+MCeZVepaZjfNmZhByatRaor2Wapz/UOjaWC1UkoTv2HidrsoA3rKrYBZZMyseXHVTGr/s
uoFjtC3CVp0P1H2arvyrXQqF7QGd53G0FGqokabJDag7fVEeopJKtyhpblZj1Vc44teuNoAZl6pb
+vXbPHvMFUxK9GlWAcX8voC1Wiowcsth4EtyDZAaFmfXrRuKechGf+BVVQs9ypzNF+LRv1UBypG5
6ekEN3YwSWh+w21JX2fT92+5WlZ4+xPTIHdkCu+sy6NnsGtFCVUQargqmx3rTw5F1TVWv8Ed1okx
jlKuROkJFUcw3iXMRUFt6a7E80iaUAetFjgMoEjBIKoJk4wTsRzbJQOVIkXNBYo0fdjb2KWmfupi
1NRIOtg+D8YO4j4eI2cadBVUYElD1sqmah3ZtvenIIz5QO4zm8C8K6KpS770kI0GQ70ExcrpEYSZ
WMNbwcYMJnh02ytRld2YNLbOseGmvmHgr4q+slBzE98Mi6dSXHwBi11YG+RGRHDYLUCHkGsCmXdp
j9qqqfvctoKMbeMwVUCjwI2TDLpa1mnM5mOLWm04W2YDGPkmOMrTA4P+SQ6HdALX9kzDGNzLSUEo
NQ+N9iQI+QO3SuA5kAByKcSQWAsOYIHMHZf/QwZlHuI+Gj74plRsTT+nYJnY8wdYG6idcJj7codG
44iu6oL4qp26h15g50EwD7f8O1x+4ZqdoKveMN+mCBkHb1Y5FsCQWQDoCtDZUu4ybBFYjudXywAo
FDczCsr1LuRl6Elt4aafxGkDu4WnhS2Pj4jYQCzNIpu0n60fLonF5W1VN0JlYZAMYxJJn5MZFs7s
gKAA1iXXobWTH6FD6mbUOOgd2umoVMGxHsNg38Dj397GEHOhdFclVkxfdiiiCnLq5lx6r4DCLkBS
uxqSKts7cmiHlSB4RzkobkpgB8NY3Gwo/YoDDfqMggVbaKlsFZGpJIfcbwk5gfeTr6qw/UsAdc1c
xSMywStiMXcOUJvI7+EgUGVB/c60OIyZKVmzaOhU9vCTCeTjhoCCnyr767JrlweApcsVcODuZgxp
Uos4s7c88l4eVCIh1lpKEMEq6J85IgLy84QSLq+SQXlSrYMTw0nPIVSMa6Ec4k/CRXxH0gsVWFqJ
pFWGfdQ2c7L5J9MFbkWBEPQHVKDoEClXaXrSGZllQ2Wxfg02unpVRa2boqdCdCJtHN4i900jzUVX
hi9oDYYtWNCNaB6xA8oJba4sS8XyvQ3WHXFBRR0P9SZYe4RPa6HBUdqogDgnnsqhpiEZxwPxobmK
zJi/9UtPImS70LgdawCKXYoONffmThZZaJs4TO38GdIHyCYqraCyq6HpmBYUSFEMXRHArbsWnbes
yIQ6/HYF4bZWLoFlNRdZfx20ZoSU3aYwV0BbpySkG7FHhEkxpCUoqWBmJ/gW8GDytQ2qBNq6q0n1
E68tALOvGwQLGBu0fLRBOOI6NwW7rVofPB52Q0palAcObcWPAOIlgIdctTcBlmHzjubSsUdkgOi9
6kri7goVTHatSY4oEiyRiT8lC+FPo0voLWSS7fdWR7jzhdtWyNWoBTKybd1aqS50L8Wa2gen4QC/
U7CxgR3O5YjVNIcbehVp+RQBPsybko/uHAG06BoHbcwfLiHwEabCkKuBICNocjp9nmg7Hud4CD9n
2kRVmUOHyHS/QaFvNl/BcuTv4KmEVTa2BpkrVT9AIF92S7mc20xDnWYGGLOrljrESrkSDnCn0Q3X
ash9fARDBJ4VvvrONO2SLFh6A/gdumpWOeSFSWsQxdMO3twmVtmbNo6QdhKmrcqPEEKoT27NZ6iO
5wFXCTVA/k40K9pKogC/n4K94jVIdx0q1NS+qzJBS8hRkGzBGmzoHMorwCUPmwQCUG2ZUtlBLBDY
NUkou8M2rfhMm0JOB9mIVM2SqH85w4ZDTM1auzn1bzlWi+WyIohDNf20FE8m1bPF4dJ0QkPQAQWS
8Xib9DS+FKwXOWRC1MtKwzx+CQIWf/V9J67XQJkHaPV4DQ1Y/AWuGDuAZ8hLX3ep4brOHel8Y53n
yKPSxUwPlnVFj/VXJ/2FR7FPj3Pm0teAMrXeAblCSBKEHNJXvZLRW1dC8VBJCDHuRihMwkPuUo+m
oIzhaphomMqDjDj7JNJVuxr7Jqo61OcNS/RU7Pctu3eJAwydxCO9K3qZfJ6gsmirxfZviZHjZ43E
kgqxo8AeoaiEUKpdMOR7/dYiwatFbbUGdYDK41Zb2HsMcJf3obXBWXNM6kZ3Ir+f7Txez+kEr4fO
xQ1wgfwqoGHxCsS4yzEM2uyrircEKUOheVq0j88C792Ma74Ubq/WQgnpzACIJzemuDIJG7JmKwMU
TrIr19OQxkv/BLds12iAW43GUCf1lKT2gPIlugx+ZNAGuugzo379XNI5qpSxIayTyKyRRU//BVlx
2JCUzC8Fyv1TRGj0dYQC/TOi0HyKIAPcOEj+P8NzU9yuIPlPapkx6wr7BQLl+UHZ0NOqmMcwwjzY
Hso2EKhoIiJP2A/0gDbDJE2RQ5yCT9+4KdZ/cIAdTbGiUZmQHrdVK4vG16DoyTNnCZE1Aap/VmqI
QIVBaSmS5Ju3QP/1QSjgQforNighlwYcOFxMn9HRjlI9aWJGkt7PnE1Y5Q3eIAZtkp7gf4ZIYPVc
TuAaQDiO98RDSuNPLoZXI26SMVxndg7tHiF2hpDbzy+0W136LR3IKK74WMgZ0Q9Eh/OeK5ESp7F4
CahZwGlBH8HLqMuQADVP0YaysQg9csNEpsP1bP0KFLPK4jU9EjK44j0bEFUwV5MS/dpjHUtZmDao
86BTaAKftS0ELQQaK8iR96Sd4+rhhcakgYydpJCCMjX+CKfA56YBoQmh3sEo5wUDY9m1Amoh1dJd
RI4xOIEGaXm7hdPjkhQzWpguWTOtX8fC0YU3IGIL9H2wDHUrv+N8NHZsjEPYenQIVWLN9NWKbYl8
hW9Rna/dSFCSVZtiWBkQsICuuKyBWO9XQrI2LPsTa9cln/6wQbvFadXRQuDvoIXPs/USzAYN84V7
Q/usXhEqky/Hf6DnfjeIgPyDgbqEVxYkJ2R6ED78Ts4NIXoOvqryW8jhIvnFeseZSEE/6US2UHu6
YhlkHUqi47zKdQ8jUtWDRzH1nAxr/sJ/El1/f16/s8s4rRw8PeyqiEAFeQiu6PfT6lIPa1Lb5d/F
qHaiRX4IP6QoewzEYARd9g9E5e+c/H5E2LhxN3bvMCjfn+mLf9JkADQs5hB+iR/y44jLh6omSQcN
at7kjFiI4JZwDWD56DjIyo9H8X9pDv+Q3YnwnN2W9N9agP/I7fn/Zg7vORC/Pvnv9J4cIZ0QBsAy
F6UxTCr40l/pPQViwVNY0eHR+hn18Kf4HoR0AsvBky/Q0O0imPi/Ux3weh68QhkvdkEKA9gwzJP/
TaoD3iaHMfsnHny30EFUQCAmi+B3+A9jX+vhJRp4y85G5vYyoqJErmOszAU2GdL0ZAYrV/JNPiUg
AL1sAd0ABEODHLkriAACAFjUIjgMcvJnBJIFIK/68rUrZqwiO7gEDKscL+OawomaSfAgq2Dp2dAt
10fLLd3qNCAuq8oihf6PQEzZLCWyIlMFV+VEyfVQgPeutG81dM1F+xINpqTVkmqK1E/+uXTuNTI9
RfYONf5lmxewJ673x24JwgZwpH2ESi66Rup4hw1vMO4woylaEK5HpydYyLobfCRSjQ73nnQMHjuq
uGkYrAlXOpnG2835Ac1vEv6xab1ceBL6T1T55Oi1YQ9xCUSqKoHTI9hyEBASyKxrIGrs4TdNFyTx
OC+fWwZRTwyGowb23TV5OEUX7DcvoxjTCu7E5bYg/lgs/VwDeBhRc44LgPOOzM8C2r8HOkbJIyVJ
iABDaO2iI/IwcMU9Qtea0tKywiJMDjFoIbD9U9/gnEWTGGx4aAhlhX47x+6Z/AHWSl1FHbvJCVDQ
yLL7toDWvIlBmvQN4i3jmqSOVANCPsnNHEBLXZkhm6si29CNyvmqdMP8QuA7QKprt0WHYImhv+M+
QfFohhTPI7U3WxFfzTx8Q1ZN2lhcy0HQ+ZUOPrwunX7xAq106cPhHSSFv46YyivpC9akAqlu0Zw2
8GK3T4YMybBTQD0cAnK66wcmcat7mJQqBR/SfQu89gH+DdoELF/eKLS6j3Bn8EPaggbzm/oxQ13v
q8Fv2YFOXfuwOW6u1xIwEyifOimi9QaOYgpKLKONHQL6COLmM9otBBvNuTizTNP24mbkSj5CgTdO
X3TbmvfQTfZfHQcJl0mVXng7Jc8iI7yBmcPepMZMGVZliVvm4Ia/tXH47lZi7wIVB4fYhT9gXn3P
nRsNVLjDdF44sZDMJuG97/MIaI/2xVvRMvtpg3QBdSTtD9lEewtu31p5FRKYcI80G4cemnbn3lm7
IVUzQkOnDiYA5oIuTkfVhqcM7f4sD8gnWMLHZdzgWYWR9QbYE5xea+Tp46LiB5dGb7BAvCE8stII
jThocF7qqkRYYlmTnE36tIAzQzhVnP2R0uJTS9UPMKEUrB8Yg4MGxXqV9stS3LMeGNNQImOSsyy+
arHmPOEb2ipPDLszU3eBydidwYxKg8G893ZAVVx8a0qztYhRXHULRlO9yS5Q9knPcI/DfXzkgaUP
UNJCVzUJBaooQSLSkq2IoipPniTsLFDmTI8xuDR5ZWkEQXBhPb+IBMmgh86oAdYyhFHemhR5VXky
sjOTNDpManZVlgdBE6ms+INoiYp53i5DmCMiczbsJIoeJFoWB0fE2AJuDL07ohXdaeJefF4hFEa4
4eQuRZcjKXKWlaI+ghzDEFEJzdNHvOdIHBCRi+RGSG/qAtm7NdjS6ZqLBDyLtaBWiUEmL1j8W7ek
DncA2aWfpj5Mz+lc6NsVVeuraxtm+4sNRdvAHQoCvGvHAur8REIreMnQHMTwPjQjdDHndaPbAYJw
denTcLyNegBGVUqCVVfTCNanSW2a5GeRLQVWKj09QkibfCrSgtUZvIINSyOgzl5t0LgH/8XemS1H
rWRr+InUoXm4PFWlGjyUjW0M5kZhbNA8pqRU6unPl8A+Dd7dEH2uO6J3R4BNlZRKrVzDPyQt7KGq
LJ/WIpo27hJIFIAtlCqH+VNV0rnK5ilbNoiBMWLXqlfLOp+rNVVf6TYg2TUHwT7zUpASQd5NhyUR
L7CqSeXRHS03md9Yu9Y2p1NSK8YtbTJc0Uv/xMHi7+VYzcdm7RkMVElLZ22kzeVv6zofX+yG0yZG
z1Zc0SSK9nNq3aeBHx5hN5uXOaT47dCExaEKDGad63AUXQhPgAM2bgLGcfBy5qM9NObJhO+B8meZ
nXzpLjEqE+Yl3V5ENfTsUXSmfTUFVnS5NEEeU/PcJf6qtoFIg4PsIhHSpsq/TrmaWho/oUtJS+yV
FiUkELT+1DPCWNF3K2F+Lc7tYLUIIy222nq8oteAS/Iziq104KuOU3Yto50H7uFCjX2yl1N/udTM
4U0aFq/ojcCXrDsZF1XVXY2Ok27Wyc1Owxp9DqOxPqXe8NpH6RRPpfxc14h9mpay4mniuLGG7ISA
dHqcZOXs6iQ8z1ZyB57EOdMQQEp4mr131PT1fjDEOVXF3QRq/J3MituFdb1IFs/mbazOaVCv+8Uv
kZpbmPibG38W/t5bxbCDFpE2MJkmQE/uot67pVIbObGud3QHU/9iLeA1XSthpm1sc3IOGztfnG4z
mgxBso0rW4RP/SZcTdSro269r3MzMj7CrV3ULseacN3RfbC39AibgLqztKqKriZIf3XsrfS+LNug
2IEhIJURZeXCfbEYzLaeBSqjoELSU/P6i2qhkCOrsvb02G0j26FSun5wumn5UFNMXgRjYV1OTMQO
vTLkyEQIeuLWUiUgNVQoCP0VauTLnI1gTUyapjURMywN/1kVYbEDIlhczAxr0Qq1g/ouXKf8Ajos
MsaOF6MdL/fKRhGwtyfjIEbp3QoV9nsZ9tbeGeDJMSAlvCLwwgKhx7fsMzNNH8GIgXcqagRRuxL5
16h2oIAPqzvvzNWb0ICYLLnhdIOA0rqdczl06CrGoz10WktXTShBc3KZe09wtm1ClYXFVgRTvlnL
KrtQwmrS3RqKeTqZmZouq6w0Tkbf+yR+CRo0NMXc6AaejY/wxrj2+b70+oghb7QyhIbmtSsZTT8J
2E7WbinM4l3I2OWuiApJIulTVLdW5B1Eniz7ITT942plNPr7EvjlxlRDwJBjUOMHmJDRLhGRdQUt
tvY2FQ//4+rk7t4X3gEGxURff6Xjvgkb0DY9Gixb0TrzMaU9PMN4gYDpQG8Ck+EXwDOMoK+2tW+H
Jzd3zQ+gLopt2plJtk0nJyyBS7loJIpyNLf5MI4fCd5r7LBIl20EcyUoGXEjgF/DSJ0S+C1Q7ZZN
BA42luNUKOhGHt3r0Wc649I9v2kYGyGcW2ZTPHrZdedJNERkPV7JKfBOaIR14FXgHrwT1TCVMQjl
6oDK8BCDcHQuQsr2eVc1rnpdQFV9isi539vKDy4Tl+7RNgcpcSVMUrMds8Q0umbS5NATDj6OtSM+
qITujZ967r4y1nRL38I8DbZah60oCv/J6dxZbkXYoQRBI5azxI6u0YRSX2wgA9sRLusz8TRHN9iw
YtW7/kfo2UJty6EOkr1BnzLcjeZqozVRD3tQhM7dBHw19nx6960Kyrh08+gQLfUUg6udL6FCy7MS
qbyjTh/A0sgFOi5gQjC02TPD8KVnANEC88vb0d90VjfEvT2P27pd8o2TjH1s+Jm/txG2f7Ube7lC
MGI9wyHv7juJgtKWeF58bUdLPESNCXzQMqsUAFcRXbQqTS4Q2DIvTBA+EH69/tLsU/+ds45yK82u
Pdl0V2JDI9qtwO1i1QQWub/px56XTNs2GDPwW1Xd7KXfeYcCkN5pMcnFu6iSD+1QOXvDHOIRLNVN
ng4IhxT1fIayY18SJOYdLyAvSzADwJuJfOiE5NvM6DtwA4UfK9dCJ7WcVb9poUWTMbjFZZeTo0BI
6EmgxuolK30P9VLmwHHeT/7XeWzlq18vDG27KlquZ9tenL2ks/rf+v+79OIf6n/LRBf3N+X//1TP
n5//aU6pC//v/+RH3R+6/0AOFwEQHxqCRQ+PFtZfdT8CvDhv4Esd2gBnwPP/n5Sjg9YvyAcsO4ii
PmBd+kGcE9q3w8FsD2E/7HfoJmDy8h/6dryp+vkUzT+xENHRCPi3nazC6mxXOK5xjAzDLTgQ1Hqc
Ilc8/LQmt9/bCD+rA79tLuivQYKYJgbNK1Tv3jTMVguoKWA+4whhxXpAOYERxmSGN7VEhesPrTLd
E/y5kcF3oUaFyB8SXJAHtAnbzwwengUs3dlJjspqoxvTH+ZrOouAP1dzue38mur/9zfnWH+/PTyp
fMsz0XnBn0r7if78lUspvN4KhuSYK8rETdK34xWA1BS4HxA7j2GDjB5N2DT23kTJHKRHRZQ9+GBI
mkPvpdPWm2dXYs/Q0JAv8uEYtYuRAxIezM8NxAugayI6MOuKDnJFyrb2lY1w8tJcMOSo31UlYlkV
esTvrdFvLpCo6vYo5+XnBKXYs5siyLZz0iY7qJ4RRJ4KhEBGUb+z4YF+AeC9PmalOzwGXXptTiqP
ZVA12wnw4HG1nfIaB2g/3GaFM72zxVR/Raa5vVkdWby3zRynADOp9mj1NwyH6nk7tY1E6z9BWWvt
7UM4m7pSUzLmfO821eiIy8Aa2zMjTKixjAOeidDGsfI1PGkw5LGn9k2pLaLEpx1tty8iRLrTX+sF
qOuaTRuzl8zQhtDdm8IenvLSiGS5WzJyBoagSqZSPEWe7SlxlTVdsQ+agFmtTNjnWzNDvJDcpW4+
T0PQPRWoLHwootK+i+h4ZxwDInotkGsuNtCL8WepbdWWMB9y0pQ5ZFIEoSv7XGZViMR+41Y3tARC
8IN0+a8CpEkuFYiFx1DpAjvJBwBPGnhcrKnYuEBubiD63mVLbm6TpVB3GSzaWFjm8IREzrxvKe/o
/viGh3uMX78OdZ0dsiZ7UUPR7VLShMs0CsHjW6uX1bFgcbImqa77ql4/IHVovHOQ1rsyV+iwG7FY
JWit2TR2ZV4k5sZo4X36uXdKEM6hc96I2FF5eWUW6fSaCn/8XFqqqOI1Xf0mNsY8umAJaIEl/ks/
VpQxcjg3lQkcI6heTWehXC7dy8QYaTPgPxMJ5kl90lUHowuZYIARY5AmG8j3rrlFZsTfBN14WRiD
C4pkTKGFmWHxDAMt4ZeDT04yOTsgKgqkrd/fJbKyr/xM3HqLlNYmDAOXrc3bQ+0xc3i6UCus+ctS
B9TjgzFeI6q0fh6RiN3yZL3PHbjsGwaL0M7WcbzrkQDZwnO4g2Kcx5O3fjSmwTnba2bHpETibATr
GsvIl/dNE03b1IrmPb3Pd42sPwRO0trHHGza7G5G8ILqpfFz8hZUrhmz+BOklWqjws5GxRxgAclv
XXoxTAtVblXV++tVSDNyOVWRie7oNiM3NjeJwWDlsRQSWQIITpOQ1HBG2+8mNYviwUU8IB2rDcTo
cJYPgRqzOLJEoPMZsBhbI4FetvF6k67pGDbNQc5wgT4uhotMC5xFG+RWKFHwzytDUbwWIu9dmqcj
nP1SrundXHpa0KXL5/Ts9wBaSTyGRt6mIL9CVMv9XmSXUWLMgMWh63tPdgceGF4bfgvkuyit248F
pHBvD/LJC16DBdATNAQUR5ASR4RyuC9ruEsMIiNRPhleV95Hc50fBlM3Yds68I6zOVaPQaIMzZK2
KXSoEJ0LkkXsLuQ6Ix/vGVl08ChwL6AE9VfWsnhHuzbMgIpPMXWu18h6sLMWwwzR678OEj+5V2qS
Lz7OEOGmwe1pDwbUObUVDJrN5AIfKqfKPXXCbC4YDkbxWE9rs637BKQJILb2sndd0KrBHFh7bKPa
XTXk4JYQHt82wkSiHGYHc+AkiT6BHK63/Wg096tAamnjNcbEMH6W9bvFcbsvLpOkKy4kT/clhHTw
bVG97tCcqLJ4QKLsBOo/uqm83H+ualJqlFtmBM9EUL8zZBmQcaJn0WzRceNnnjHWX0FjV4+OOS63
FT5aKxDwGkX1OoNfIUgj6Lq0JT4h6Lvuvh11/50C/SEL9HDL+ykp+NsQaPuMVDMguhwa5z8Vvb//
qx+JIFOVf1gOAxZT69t6occH/kgELdv9h2t6phYso+eJeNf/JYLawM2CYRhC8kSd+VuO+FciiBC4
wwfSgcInIvgPDdzeqIx+Y7AiVsc0GK8RcidX5zg/TRhHJKK6fpqWM1U0Gr8SnMamdRDk2ZaBnN9x
JKmLYpmbMjbNcnwaW3d+X7qCek1ETf/hp9X7F/mi9eu889vVuMhW60mryfzXf5NR8YJ2ZZRNM+5v
jXVOy7VJNlPQAjddKHmizSzd6SmYO5KkoQ7HfgvlnlIX+Z7AJd0KmtdoHM0bPiMDdlVV1nuKutA6
KN9LvlioBy3f6yN8RP61/4X9hrX6jQGM/hq0cSIdOe4bBrCbA5xF3mI8o4+Vpjsfla/3swumYT8G
iuHOrBaroGtFPFoD2h8bVZrOoQYlYgFYbsfXbBHC2tLr9nYQJfBfGOuMozYYvBLhnLbIbssJ3gPw
O8HcyIweRdZfogjmLfS0Df86H7K5Pvz+Ofz9MTDpNvHLw6bOIj3VN/3TpgiUAbyuq8QZGdzosU1D
y2Y0Z7M1Olz8buUyRPddYlUff/+1b/Jp2M1MIaHwo6lMgUOF9OvXAsVO3U6kzZnen3VG72g6Qy9F
QSrJHn//Tbrw+KlY+PZNkWkzWg+Zvgbhm33W0VhZe5gfZ8iE7jOCd0N1SMZQ2Rv6EbHZI8WzZc6H
GRg0MVn/adO8Jf/r0s+0Peo5qjyiw5uvh26dM9QnUQ/60kM4efKey0pfAyJcIgaeRhfZ5NEfZNVL
qGI0NL+Ab0U/DX8gPKtAqGJEVsA9KeB/vneGziaDCmngdMbc7UwDUszWgyA2HHFzXac/VD5vCx9N
QweYYFuQwm3I4a6Wkvhpf5j+5DW0Roxra0rqZ/plIt1YRjk27sZRaNNeyCwvPyO5BBNw7ZGmAXKS
bwHJBV9Hsq12q7I0YDRZzF/ywQleZ6/LgovfP2IUC94+ZMbtbCKfTiGjbS94UxH6Q5ibA+TI68JF
xSKiZRVl60Gr9UX7kfwNOZWemRjjngnN9ywAVt0cqCy6AyMsdIKrvr7r8CZYsPqS6QdZ1O1JCWA/
ndd372FxhbsEvRUqn4JZEFhegHtJIZqz7AwBzA9EWEo2yZRkJRna2nNWH2H7VHd2kd6msLeWTTUF
/XlM+oeRzMbZ+TP+iFaubGKDO63rxpRhcVVlXvhE79W9yPzQuloB50QULBkYK/Z8fjLCAeieVPTF
LekZu7VYXjoBU25C7AVcYz0GpBX9dELr3n7AxUSiQxgYFi3frEw+R8gzArBveuPTVMPy7DqmR6gZ
dSerj6rXfO583nunLu/zKFmCzQyy6QLjkWmrWAewZnZ0A5tliUFU9XvLWiyMIr0Ao7NZImW3ne0s
iWvhDGD2o5ssgca4Q5RnPHLU2HKLJBfmYWNQfVxqM7u0h6i798BLH6aoMGzkXur1OfTbIRbmgjnk
XIbp3gDy9QzxQ36FoN95OPaN5oSbpj2n+2UsWl4OKWOVzlO4H9ok21F+1seGX6UF7Q4k7jP8zk1B
N9QAtSvJHVtvWTfuWCVbh5SuBk5cxqmL2MU76VjuLhdMPejroaG2d0aJ6dDiBMuVD7y1SpDo6Me6
3sAVgor1miWZba9PQhqLhrZGA6G8fbFVXYzOANKecZ95HssRxjvQ6X49QO4fE1jSOYlcYVftPZNH
58RM3Zm2E88ggS5k4hgJcD9EMzBJOA+poGUfM4dIze1QjVZyk1EQwHstVSDxE1qqaLzyxeiwoyTw
ASHx/POMvW9kRXIz8+r46bYPOypqyylFvW+qfIg2QMIABMcL3Bmy3IhW/UYlKAwhhZCgP5ZF6NLv
ZRVUVKEJWcHea9J63YarR8Rs7BLOaQ0qpIJMq1JxC1Yb5Z42zcOvxjTjSrgzW3uEGh5O4dmj2Zxc
NE4wBl6xbRbRr+ooTKIbVKo0CxBfEvPa7yOABfleVX6tjqYQmCV6NvDUbbB4qjoMSC8aQEFc+4PR
1avFeMUv8eQra9O4gbxjwNUdm+ZDgelmfXIG2qlxmY3+HQ6YDtRPgN7WZSYzQdEfZHY2HnBQ7Zp7
DmPnAtydXe6njiuI2xFQRAxkYGWwXKhOXtdMT5LY4FUZ0A2wpovB8bxqh51ROmkDRB5nHgjykwZn
jvULPY/Ih90zwnwCXZP1J8vMXQYWgLxxJmXSs8vbPNmtU1KC2ZRDF6FSKQt36yAttDJTLFbjkq4L
bfIugd/K8DToYgtp/faU5ZZM4zJyM0Sv+T3aGNTAbJ8UyZVF5npwuuTGpwE0qUIPjffIPmPqmCPl
EM6u4TyoStrT2e8iBfEe1OW1NzUcSSkde/4BcyZWC8lQq3mCp9NkFz0yisteSG/NL1EtHh9c0B7P
3pIA1w+xXnWQT0OFIRb+mnPx6A6gVuEg17wFuBjnSGY+VRT4NmPRYr4HVCg/d0PmwNuRaRKHeIDA
IMT7y9l7VYtoajPM1hlmlOO+E6NnPVgj/JeN9NFl3Y5ITS7xbNdFfhwgmEH0xMnJvsmNIHpszF5v
zqLoxSGoBJ2FRbljuKWfxLPJZMOFtaAbrEtOsOgR6Ce7uyZKDrvQipb2NII4sm8L5jTlnR3iUnha
3EJO1+My6uQzU8utx9xviVtZ89VtuzLzXux6XA9mGeib15cuiU9cF7Dns+s13MXUo6+2ycq2XLdR
OfPqdFVa5u8aFEWh9E1kBSk/I6baY5Pd9JarQOI6XWbyuKnCp+sag1Cxyc2ph8SGupMTq5l5Ik+d
l2nLHRFAoPDoPHls6kdIPdEFOj45ZlmQHdgXcCOfZQNDZbMMtKWccTHFZUqaW1y2Heoy9yGnxUE0
pnVmpNw/uWhj4NDlZrl90YZpNF1iAgCiWg1BD/UO+aBDZ7OsmliqXsqq9G6XSUA66PEQKT9Iv07F
ETJf/RXRQR1D8r7COgsnBCfO0UoQezq10QfDTOp9LbuUvp5LmFODzO6YDIlLGFOFx3B8sFFDqzyX
4yizo8ehMOY0ruyG1wRglxOd3Ka1+i81AVlhNc2WiuFhs0cKD/oPU9t1jjlkZH9pDZONVVdUjTMn
rcMUEjBE8WmIELkwFGn6xRqNg/XKkFwJrIasYIbTjf1vvNSWpupLNGtOHY9Fbg3gxIj7zvN4vagA
qstMZzIMxNGtgdweV6klOGBLivXQVTh4XTf+4l4ZI3SSOOuber5MUafNtqEn6uyBTES8mqiroMMR
5GLelJnQQ1Q5hz2ngOrvK+in+UerXZ1w3gBBK9X7bnSMiA+Dnh5naAOnF0bSyc9ZauJAVgVYJp+w
17PeLcJI1sMAwzOPc0bTMJbssXBul7JavXPtd5pGig2yf+1aGfoYiuxGxBLWK4IxYZNrvltQEzuE
qGJrcZZhN1c0KA4rQzku1V3SYKcSKDLbpAMi9wFgv/VQZAN7jZMuemSv1+K2iRq8Zya7i9BErDPo
t8v0lKrBM2ykuq3qzoNnKncS5R0XIYAqnO96psLw5VJ2dMyYjKdJ4aCWq9wZS3qxQ5c5t3CmK/+E
AjVsqHxZjPS6HIxO7moB+WxDNjaN11VFq3wzoDK5F1mIB59kpndi2sl7rxjO5CAKs+D6W1b6307K
HzoplqmNC/49nJZ5GjL9P3dRvv+Lv7oodoQzmk0lTXmIRp0eWH3vokDiwc8SrGxEPUURDh72Z2M0
8K3Ic0H3cTxLO6j8aKJ42jPNBGLOoUWrAWDuf4Ki1Y6eP5WT+nIohgA8Eae4TyC1v9ZDgC9VXSMd
9SUz1674Slc+ccydlNhuQcIdC1s9FmjMjnuhnAqWiUDj7WVJqg4l5NYDjbXvDAbugD0Q6ChBzyUA
EzZhVWbL+8GsMZsBStP5qw8WHzK2sZ0dsnBctasJLh8U54mzjuK6g96Wmp0h32fjRABAkinF/sSF
QAgNcp1MLzw4IoWeC2qn0IqWlVyMMNk3M6ot+VaJLMGG5acH+a+aOr9Wu9iFoCynW0z85+mK7M3q
tOjAELpX7wuivTPYS3jkUI6gATkMmaIUagzSQlbe1F97f8jVA9YC2uHGpufM/TTkNcv731/St67M
P+t/Lgl8jeUF1Iwe+OroLcEgKOwFXf4hfbVA2JXXnQvr4mJ1dTQ8ZPhpo5JRow4Gwg2tgnACTYn3
LgUDYIHyGfkJ7TwRTJ5RXDAWEWYWr0m6aofmhUcRj+OaMVsb8J8GSraWONWta2nxazUzVq9H30HA
Q/9DVf5rJ8rldNd7MGJ27FmRz7vw6yZMspL8DpvOL6aEgnIPDdxo72owc+vt71dPV/c/LR5fBELJ
haLhcSwz5dbP+6fqX9GtjlZ/SV51/Y2MQlclpYuWsckbzhlbuDdStNp3jq5bhdNEh3jjfMfMAgOL
31/Jrw0jfcuOp1kiqGPpOv+tZJwFuJe6qPBfZxEO/tnrVEF5PlBKB84Fk63V+5ONm96rv947wYSe
LMNzzHP/5rVg501VYtBuvy5WCjz7C4VIkGWnpJvYC+CD9W1Xyp8wavn9rb7pueh7jfBepFFM24go
Z75Z9QIXgRKltvoV9GMWmMdElcHXCnWOHm1kJOrT7maJ1sTE3zUfGgSqvTnDMakQQYdFRV0RORIU
cZI6egcGKIB4nM2NXV2VczqECkCg69bD8fcX/bctSXcpJPA6AVwG9syba8bs3AC9HTgv1dQPeAH0
iv4UPg/hquXl/9PvYuP7+n926HFS6G7QT7sSWXyU6IpSvEBJmkLAloFOFhLbyNkSv/+qv20CD21S
vARR97FM+qNvApoVUTthudS8NGocWFzE6UucnugvY3TQ1n7rwEOmt/sn4xzr7+up3ZaZuqNH69pY
s/16j4mB30ZHbvSZSt6yqRrg4U7wjsMuoyNoORU9EUDbbhk8I5CFGNCuHwYaKlssMOz5IUcfnQoC
I5Z1xJPTKqK90/i2uvRq5f7ZyfwNtwR4iQXF4duDj9AYBx/z6+V6qeyGGrf0z1mIJLePzpUa11uB
5g7PZ1VMROdDJMgOz9go5OwP0UCvY1rrK0WwjEo3VS88y7r46mOIyCfkiatF12eL3uHX7wEYHTyi
i7cgHflRpBHsSI3ULHnosCkET0dbSnIMN44180SAfOsQbQhcHtXOpk8SvqMRNS5Pq9IpBGIOa8Ja
ABTVEg7mmmtVdNvtPXZsnyEtAZjELeovvpys3NqARBTrLRs68j42ecMbN+BtxDVaXRE1UO7heH+E
DtoVTTz5C45o6+gE88M8aGMgUfA3KOkjXsGSZJnf8szsbEHHAjkjmqiKBnSnJR2Z7GsfsdYsCjjp
ChAgQnFCFja/6Vu5VvPL0USu/YM3L9n4boRczWGmetybR+RA3AJ/oSKN+Oq/1MAdqb/NSFXnnx20
UfqnPswh8Sfu3OfXlduEsCstsTSXGVTF6WJCRIa9tCBYw9Jha4y/UjgL7TqEXac+MxEQtgkiXQjM
xEaxpOnQOP9xA7gSf7MADGD8FTvTTLSfhWc2bD+xpDpg/hCbp3TxUaXMg46O2VZoo4y/PqPvemOI
nRxJOYokGwX5ZeNkq8caTE6ufX2WLiMQK4ZauMN+X1W3LCUr54UAYYejlID5LhpAl1jHWBmit3Xs
GAFZm+oSLVrZqaDn9ghderu00cip5dAOZdMUiV/Ud83otcDZCwfAEFBFrwBAvpkRfWTXpGjn88yc
xeQDIRFaSbCnNVKGzoVBC1y99BSCrGG7zAXf7xHvreQ+rNCWBbEcTGElTwnYDS0bvzY6dyuorfiZ
8skWuYki6ny8I3B7aDAYQT+MKw7smSgQD6sDqipu7UTv38HpXf7EPL935osIOj2f0qqWBuZuwieW
PxnpGBCNkdgYuSTF3fOXcir0tbgRHF5/6yMFpF7AJaMFvXNWyJHHGawXl1fUeajztmQ2y/wsNGny
Yz65/GEbOUqzdQs30mvcIxRVfJ0Wqb291jDQe64iBXSPxbjgloNciK+3qE6t54cubPj/3gorXuCg
GIkNpI4rWYYrc95zCvJVBw/dNXkuekc7ZGX4+PChA7NUnoQnyBth1neWMz8EYDVYhawNOqGOM92N
or7WYg18YD8IGpVbEDqT3tVOzhxjx/hxxb1yCSsY57vCfMCtOI/mHRS6QEemrMpoQvsm0BNg7h1T
PrzTXYhm2UojI53Nbr31FEJZ9jYUDDjdOKoBgOBD8M2UzPdw7h42GeCH3tz6CNvlN7gD5Qn0+WLS
T7jJsda0oPMGYjZOuTCrXNGc6eHhbZdKCEOisiQCrjExBM+md8O89Z4bcNvcTAPvOW3vIwANLlpo
oo0gFfh0GWUVE4gJN/HopAVE+LSb2ijaTOTtwK+xzByzY+IwiUrTTVgSZv2XlWEC0uwEW8U9oxFW
riARhmzJsvSqbLPJCs7jAkKNzZOjz8pOHKXCzw0LJr0vTewW2UMJ3csyvWzXduVnoHqngT6eh3vG
o+gbVmlXlzwPiASmYU39Ge6yTcgtmn7iKTXMFzgL8KyXfFYEOY5Fmlh8dq6ZY6Ux700YIfwmJUzP
z8Yh0XGpNGcNHBsLnRFCk00JT527+KzfmBlEh5lV5F2gtybYUHM/OKo98fS1kWBIX8w9hpVYufBs
MSa+2rUQowVfB4yHs151Aac8rPCONy90K33IjuOkzfIW38tbxgpMZYgP0NoM92YB2Y5IICHKc48d
zThuKWyHdkCh2tbZCtrbpXqpw55q5EcdQtTXi4MMt9PiiQluDpx9mhXSMU6aHYReHACBdNcnskli
Fx3L/v67qVvecvireFYy4IqDQhqsUgttjhe7mCBJe8cQWiYr+GNb17nUP1MuFGYbh+pFJ84YBupw
L6D0r4+Wwa50YicYokFCI0C3lPfTAGw/bt0wYdyzwZkr6M52TtjdiQgSu7EJVkvhE9HIarg366V6
+MWAzG+6uWQ2OE/dy99dyOiq5/0nAGz+uv93BmSIKFTAhYxqBF7DoLaDwfJHM7KKYxXVtXG2mH8M
IDd/a0bmBgp0/KYbDDU+gdSY3L8syQo6RYtmfdoqweXr3zuTRZiPmMM+sVfwRd/9yfyxvJYmYqX7
nz3K0gI4EwefPwYXAiBTuPkXTmXMKwIt3BfAu/ydXxleE1YzbhisraDNE8czbr97l0EtGIr2YHaB
6vr47xZmruGK9XFs2NUbb/D/aWRWIUfIcBQZl3RdNuYcdP4u+v+4mhWew/R1Cro22NiO8Ebz8B94
m7UQgu12Z3nYLiGp5NDwTM+wG0Df3/7Ivk0FIdi6k2ndQl+WLdOOfNvVDmTN91J5XefuukQOCCO1
ppmSo0CnwOKP5qDkhcFlQ+eaCJ6DnDsMeHrqYyUikPBy96FOHwcOcF6HDH06QkMN+IdQkhsqsZJ9
wSAFmjQ31snwcu1TbWDpZf3M0QN6s+CUGRsvtdeDCgI+cz95iL6sGwbKunIICmvlapU7ayvcqa9z
/6PXCNytDqgYBmV0wPuHXkPH+IAw6QlBZq9pR519cG2Yrx+lSe7GSIxWMrGsCIGJSNCaElP6HWIu
nhkj+eavzhE7HDxsjw0IcWJKPdUmN0pewnRLy/oOOiDCDeGMlqDJSU2kikYWCI0cfXLiu7VwpQOj
Or57CtagXe9n19NGy6i5LHyYNmYkzAhYa1y/wDOMiFK6gXZNtgsr4ooa2sPW8BwNqKrnh++mwfY4
Df5niZtJu/dtMA5XAGFmjsWx63Qu1XSBTlky6G6sEdRuf7S+ToZQEOdQSEX8ZcN5SN8A4GmysLaR
OXgsPzFcC56339o9Pg7GnFI/TjDXalnHEoFOIhoEVX31lpNoy+sudYuoPagc3cOv1WSwsISZQl/B
hOEd2+evlVh7XAA3U0dTmv5Qk/GJLbBLiPSl1SgtswbznCXLTfKAO5AFifexQq6mRMxcP0YOTMt6
pPybxoewTxbu2CkarOaOiBgFiOQ0aTnLTNOYzSR6mksGp+URSaa0lieXdHR+WJEj4K6stdPNp2GY
5jw7dSbUa4uDEsy3RB5U6Zo4REnR/1jTr7OWbS4Rchvh7tn4haZIsHNczm3H6PpodqmYw9t1zOw2
v/ITmMHDUa0w68ERg0ThVmdml/NDJVz9isBr1Q2vpuj5hWRGfOW5sCpK47wH8MwAK8HSzj70doDU
6g43FX26ZvOccmhOLUBbf+s4MJQeGATrfHP09X7Es74gszZZgeIr6gENf+Dv9W+TlSBZIysGLeHO
yrguxDCyQKeGwCFTncw7nb7a769HOYIjfqgm2fJQB4EbT436vjOnn5DrSQHhe6idBrzVPXuhgmpF
TlDs3cHVe7dq7Ki5rqWVwppPcUFk6ssHoEm8q+At8mwnY675rmZFtvDB7GZQ9oUASVPsorml5EuD
KB+e5wHrpxq+2dSNBBclXcS9pTWWyJ17NvusNm1dBBadR8VmohXLAxEubEiEmieeM3p9K1bb0qZ+
gkiicIVdbKarz3NmLSxK8j3zEak5k2uINhy423xh2qHiHxVxuDYRicGSpibVV5P2Dn9KqVmYrhhI
b78489SvtwyOTOBGWZdRjiBHipvQMfQ7Z3rw18rB2s+QFusPWlcX3UDldBY2LJYu8uED60Q+7WDm
PSQiSXlqY01Dt90taBdEcO1mD5QuUtAtiGiSEGLAavXUvKc+6BopdP3AdvJBCPFBQ7LqUNkRk/1j
F3hI/sDkXdj6RwvtcEoVbNPUy/dXr5mxMENi/X/ZO5PluJEsi/5L71GGwTEtetExR5AUZ1LiBiaK
JGbAMTmGr+8DMrNLDKpJy173piplmQpEAA4f3rv3XC33iQIADEB+46pVqpkHBvB4viatwteeKsq+
vjjXxTAUNAfDaT5x277WciNxl82vOL6HUJ45CN/ZvI59Em7JZR66S2dwJ4DvHXT3nYd4CL1a52qC
yFJrgLrnbhwafXyML9qauSqpinknioWNWXzZv50ah5S2b7SvAAowSbHh7xzYiz2z8xpc1XwKfDtY
ZME0f+mSILIR8UaFnBDXrDdx4hVgwxjoHJLwRiz7qCh4pDGAB746bXhWwvUQdUHbrrWhECSISYoj
/IfTyIgiqXCesFoeo4bSkiC7+JUU2kx0BiKLCFyrHOYT+vg2c/h0l7mHuZHOo/Lz2tpxSZeaEeYn
gjlmGahtHJcMvWHGGvlZ/zgE7XzOVJGG/mkFUbrKyPjran7vF5c8rqrNl+R4KuZynkkypfm+TDWS
o+CRjNo+2kSoMcO/DQ3YGnOt8vNf9/FSs/TP9JH8IerFE/X+UmYUyklRnXgE2jvPT/APLMWmkMma
uevza71WA3+vVeNjp/Bq4S5GzPOxK9XQZ85m7tbjYOUdBxnQWCYj0W5FxGtIJ3aObZtgUqY/u0LY
tKo7cFNetpStybmbKsTc2fA58s5zz9vM/Ffvo4BkOG+RXLthTcC10fOnz7/+h1tlUe1Gt2cgSzYw
qs3//rd67lBDGwkha/2EHk4Y+5oFaj4WsrhyhPr8Uh/GnEW9G8AMKl7qqt5x6ZhtVEwatyN/+pFn
dSOldS+BKjO58yviBGH/5ZA7bqHgFjPQ1iIIpz5OPPzROKirxvJCegU/CVWd5yikOVQRu5iZ/So0
AY2Qw+6TTMxmYuTPz5np6vU5s11u7z//7ce3ma6pbc/VedqktkHq1vvbDM1lUL0fWg/UJDg3jxHZ
iL88nFPMgJ9f6fgum7al82vRFXM1imNHxeuUjSFp8InxAMPDTc9amc1H8zgRGNgRccy7xs8v+F7F
TIOGdCbKzjR5CWVnVjkaQW3iTUwmY43miT4RpgsrmKc5JsWR5xrUFXmnoAHDMfKXuIIjVsbPv8Ar
nuv3N5CtlmX6OoGmkJz46ccziwijzJBu8VBFJLMWa3pZE17vqoj8BIjsvG1RdTRvjR0h5vn7r6K4
ZrdzySt3iA+N9v3bzcmx83GPKP2PvMUlMCdOC9NbAjkBmKUHDxTtIu662EjJUFq7vT0vlliOS1Xi
CtF58RcWsxN7kdbtKB4ZqIj6mO0bJbo1MXdIQPYxrWWUpCUpL1ymwZDEZKFBWeMUM8t1eGY4Utjb
EMA3L/FS1lBdQWG8FugbtvbMmuTEzJsmWPCvOz7TmDfLQQLEkKoNNnDuvxcmNZVJU5EKT5GlSCnL
fn77Pww4Fz+D7th4JEzwW8dDu+NkEWn6NP4oo8pizxoS0s6Bw5/aeQfwV8n680vOb8u7B85UC1qY
Hg26cnCIR2OcnhPIjsbrf/ghxmBr3cW+k57Z0ORS7Zve6HNMvMj8jkPUYJDhSRE2y+dv8/nXOP7l
SByFzsw5O2J5545NCYVTFT3PMvqRArbID3Fet/mtmfaQtc2m/SI38HgGwd6LtppKkYMrBaPL0SAH
YBfGyNCaBzUnZ97ZiTsPiySR887q899lHr3SfDrCc1hCjkvnDb74UUcpRKKTZYUyb4um1ZFfU75s
w01IGZWTbowmj+0RDe+c/3Mp2DAuB9vy7zis2bW3kJR1KcFw5Jn795JsGPahxiTmjXocckKJ4BSN
vyKU93NZa9DmMoDXOiUvofKcuUyMr43/WmmGxY/TABKi3wy1uVNkqHyerzkQpEO1h6Eaj9mmKPVQ
vEmI/lfLydH95h4QUWjpvKdALz82gm2kUD5k9uG2y4n8BpBc0qrAvdaX1Ok+v98zne738Tw/UyYv
B8EFDiHm0aPx3JfoyKUhghtPlK/X6mxKp6mq5q1+x1TPFPTWe88Q6XAXiqGYq6R//alW3Vwh0HqC
ir7bwp3rmZwFJTOdiRSLioKWEiU5nTa8quRexDJP++0ItJJ3J0XozKGRWESOJX81/ugWzU0kLUtM
3p3J0+G9bVQJecVaTHbCVWBGsR1GjThfWBlUQEkpn/GctB/fYqtdxcRfrto6ngvLf7XQeCMZuwk9
D9a9AN4EHzgaeU8J5PNb6r1/fLOzCdWATuYjiZ4kFepHQ7jiFygPEsUvsOru94SIEXDDtEd3TupJ
QY0/gqAuBh8IO4GxKymCYpebaXanyAkHGQ1snKZpaAHdH3H7OlFb3QacX5uLbGhUtIw8hWPVTy7z
wtV/KSkauSA+PYJW5IbOubKD8iTS4+aMFSmaOK1HKl1pTWLdT/SR1SGAyWYvoEroYkXVML3TJq3l
cJBh8lyivLsQrErpRmSadeaOtYL4P1ZreuLZXdRk4pBlJl2CRLa2xyLS08JrjewBHYB9MkKnjuHP
VzoqbVm7Nybr808ZlYYNP8mJKGGETbMFal/c9K7V3cWWBRLV0zVRgFW15Q+sUM1Tpsn62hFNw7Yo
6HbJ0BFvRpNCYvOluYza2Y+1RSdydSCMeo1aX1GwiZLkvvMcvAxe0KWrtq/Lmwns9Yrt54yAB4Sw
1B39UrSj/kj6aPNguJO4jTq7W0aDk5+kLlJJcMfxyecj4sOAYPs1q9PYqdAP+iAe6+zGL7Hh509V
MUs9rUzC+sktAz3Y5xd61SX8e3Vi6HGeMk2EGLMhxvKPz1YoklMTfHL0ZPQlQ8kymUUXJeeAGBd9
5l4VZh5cxU2g4ZQn712uLCXjbAt01FkNeAySBRo257x2av9QkLBzyzLUsH3osvYuz1nT0SnncmG2
hrjUVVK85KB1TguqlpfKHM17P+H4tjBKQ5ekYofnVo5Pb6G5uUNRI6VFZfQ+9abaH5+SMmxBpHX1
xght/SdsXwuXh2/9oy3C6x15vfts0+bQyWMpU0npzQXEUDzxrgwXvhngc3Sysk14ZXTn9vP7/34y
fbuYi0hx3mKxfz7eDQaTYFtd+8WTo7s5+qxBv8GhbCIqztMzJayOs3dY5pe0Z7Fffn7to7xZLj5v
A9gGMQAs1ujjLYGhuc0gwBM8iW4eZVFsRVurTLLdMA0/odGDy9b8YdWZIWnZVa05O8yY8CM+/xr2
PLu9G4LuLNbE/2gCWWMZP1pQjDTIaR9EpDF0E9lEWVGnUKghoqwauiTtSqGU3rl5OxAagp3jigJ+
viupW51hQwLYDyJCO5+MUOyIAqBwVmPEhgRXgMZPtbN4LNzTESo9knbrhhpodl5qjM6FQ2NsXE7t
QNsFQnKwdKXvXrFtVOUG3NnL6CTxN8uV8TalUrwDqyfPc7vN2lUZNN3jmEXdrW6b6aVWgIFYOIPR
byyzxaVu1XF402c+OCkMOPyAaCCiU7UhLQA3qZJo6bImXgtsqKdxNIp7Y87oXtB0sIcv3u/53h3f
W0yzHPcdTrPusWuzoyTMc3fJGyRC6ZtWWckd+ugRz3tV6N+Mfvbef/44j9zDjCrYerPqFj2ShQTv
OB6W8Keszlk6nxOZiANlM7AuQTdqJxQqkw2NiJaZ3g7rJ2np2V0cDu1pjPz8kgRJa/PFd/nD0GIn
iqYXSZbpfqgcWWaPyHLo02e8ztAAYK8kj+gIRgT5RfHMrt19mppuDjLSHkeVQKoaHSW/wtD86ZaQ
qs7GDJO2Lzh98pR+q1ugxWnyZnKz5wBaS7dySP+7wIIZZSANCUfRJ3wFVV10m9HBPCSx1P2IPBxH
u6iZjJsv7skfhoQnINMgjTMRxh1rQqe861UJg/w5dHXnunKM5srMIF3OTuQTlpjuW5dV7UGKIt9n
g2WctYXLmuBm7XAxO5uRvBa9Oo0JOHxBm13ZC6+K0+vPv+VrSvL7gcshgcnX9HhujnEs46z73G68
kIcUDrSGqLiUwUNZT0Q6VTOLsyJshdpUXgbZAuNPNK4gi9rcrzBeUeHy/SWt6jxa1aXjfidWVM1F
e5ofhdZEZ6kTN7vKsoZvTheFwBHdUCxKrM/9ohkNkxQHqedATw28vvAWbLnVGNCbJG21M9g/iv+g
dzWcdDzGcejZiCTkWW7Cnn0XKDswKjkNes4CVg7MI6syIi8VVNs1uRjZna0oKrCLbK5bcyjgjWY4
AGs3dwEmDjT6lg712gvLjwua5Ug8wfsOdARbJ8tCcHauPOuhS8JJjaWDItojDWePrAh0ve6E5j0Z
rPF3uDPti4hNEqAalcCx+PzpGB+WLay+yOd5xdFMc6g8GtAqJxjCr0T3TNW7Cm9Z3WywtSaBj12j
49R3VEpPqZmItfVqu3yJJiI+F1Ngyn5ruWVzZ/tZeKq7fXpr4mqlQ8IqsKmTOuNlCBN8wFWu/fWt
/99ncTPK5//8j59PeVxgOuWQ8qt955pgL2n+9oA/ICs2+Mjjp/dOi7e/8ze5TP8XH4GGHKkxDbFX
b/zf5DIXLLnpzNvH+fxiudQd4J++4skMyGWGPxPEdc6myIf/x2sB5QLyObPD63pvOr79T7wW70cj
+naH+i5bcg5P/COD8v30OlcAJk+W3c4kA7FdZqmPLZXUYP9UdJYPPNKui1Paftw+n4PWV/uXd0us
beuUhykpzjpsijsf6raki02ERQ/ttu9MtXbH3FkbsZmtRqK4d789lou36e8TdtrbpShKA4QTc8Xj
6LWrLbpBBnuQLao2grBNqJ4AlOWa1kL1f/hV3EqfMjghszQL3t/TyRhS8JeiJW57iDE2T9UKBGa6
bAe3++L4+77w/XYDmUtwydCXQLx/9KugeHQp0rp268dQy9Vo4naEZ0g7bxUiXltSUNAIfgnSJWCG
8otNMGPwtw3S3xdHuj+PYqzLR7+zHSJ0abJtiWoQzoxXonloiOr0nz44ZJtMlrSTHHZFx1vcBsll
o6qg29a+YNIWr6cse6hctU5kDgjg88u9L4nNP8qmlcTiadG8AiUz/+jf9ht2pUwrMtpuG45w2qO0
fnYt88XjILEwsvwEjaH8YkX4eBvnlgV+K8GRlfriUQUDo0mCHoRw6wQZA5JDn46R7pfrz3/X+63L
2+/iUIafBUUwOL+5xvnb7xIQvElESruthSJyYWnaaQhVgSWbAHEdIOznV/vTXfz9akdDg3Iq6dF2
1m0hbhmU1GB7Kxi7MknB4fg+nec0ffz8kuZ719jbL6Qt4NiobSnpHU9lI1BPr+957YzIEeeiFNkd
nXg2qOXk7UisT1dddeWq0VtWmWieHCqeB2lbuy6sS6KYfbXuBrYxde/KX8OAgmd0hL8wKV5dz+Hy
GFPCpZFW0xcT05EL4fV7z90ittlz4frDiPOa0EEyzGsU9x2EczHTqhbQudSaiHJ9ETdEgUu02SuL
u7c2s0E86CSTXRCgJr+5EIcQn4YwhBEvfvEu2H8YmjRV6a7xhuPsOj4CJX4GkcHOWigfEXFYNI7B
45Al6jktbZewuR1iC/Fc7xCgTLm0OAxFUlN9zKmB5fTrF4qMTPBGZDoS27Sw8NmvArrDC/r140nY
mTX7nUnbT/RbVpVq2xUdSom7uvbvOkz2dy25qgig42pZC83dUASgPkKfZN2Vw6FNa9RoGhj/NrD9
xZDZJ5FIb7vea76lYqTiSHtoU1sdyWdae1767rSrYhDXoyA8Cr9gcAqTWb/X6kptkyLVloE9vqSj
ddUSDEQIWpjuWgqC53xysfl8tH58QTye/Ly5m51fH5rkQxPCi+/nhw7FX0upVcSevjfi4aabArnu
utz4x68kV6Qo7Ni67c7zzfsJwK8HBVQ6bbd1EOwN4m4yI/zlF+K0tuBR4LT+/vkvnCeUf59C5mE9
1xnQ5LPL9dn6HE1reEcU/bWu3SLgo4gFmHMfEmxH064eV59f6uMwhaNvOiYNGrqDVMne/7Swszl/
YhDa+p6yT0qtMvYlXOgvbuAfr4I5lW3K7Ng71jXkWCzytucGahSzoP67vraDB+FdfP5jjk68bzcO
ByzCBmS+dF2PHlQKW8IAGwESZTDKFaiRZOMMOSyshrAGUllcthQMfLrCcGO8e6z721Kk8VfTkvWH
58cWZi6k2rT7jqubVVUSU67cZiuGzF33cFM2wDPajejb2FtaYhJ7oyCsudbL56zs3au0Tfot1UV1
lk8T7MG0/Kriav7xO4FzwiWJfY9u/9GDFuiogshqtmTKFXtKS2tf7wAlFG31LWgklWW3kz8y6BHL
DI/NeTcHdHEmNElFK0oYItlzZgzqW+oNq2nqH7qEoKcqbuX1WIBsl21s7yin9YdiJHVdb7/aXPz5
B7xyddnS8/7Pa9hvq3BgIMscgUluRTRehfA1N+iSwtuIWWwpKzD7ARTTZY5kmRWrzg+0Z34Sg3HT
1I6/72QQYBeq1RpkhX9ZIhClkTQ9T3ZQHCwv8jcgHsZVnyYaa0WbbWC5yC+WhKPC59vo5MACGfjt
FxyNTuIj+MLl2GxHLQkPweQXh9YeOMbP8UBxzSTfEaOdJPreKke1bCQxnJ+/INYfRwHlTppM1D1p
YL6/iR4qRVTHXTPHVLcE8MKQfWRbdeGKpljQaHkqMzXcu6YR/UI+1nYqXCalGa1SkgIXKmw2pg6J
EjGkS7Sx0ec4fjrUr1xwO9gkYuLtMp7HwjCYKt1r10rXNsLblaP596TK1jtD2fqpZqNQm8ryp6v0
a2fkQiFp7EsJy8j+4p5/3LrNAVWGwBBvO9gCjm457kyXJF0mhCrJ7otg66okW2kTOdolvo8v9ol/
mLapbHEwfLXkUup6f3ObjLDhmklnK8PixYcVx6qtEjjC01cW3PmTjhaI2VxKuVOIuYR49DKDYe5I
/7QZSXV4Q3x3eJ9kEzUpzJMOEs4UYobuaIRkOMZXhdY/rL4OaV/IlGA06my83//IFss+4eN6g8p6
/AGo7mJwqytdBC+Z2z5y5HVWnw/Z173nh99KrwKdGgduPMfvL+grrRliXGVbjuHFVWex7xkDazUW
EdQBNT0DaLkp42xYhaNkc4MJaamasF7p7FY+/yp/HEy2I1hZXlENR8ty3LXKjhTvb++V7QrXArlX
ELZIeChDZPVfWcr/sGg6IKZ4zAZn7w8KDgcLcZijw96OYz1sQ2kEy6nzoi/OiH+8v0jzBCOJ24ts
4v39TRojLA0hmy1n5JpAoIFw5SKhkhl42r5HWbMMAQLR9KyydR+EORlQRgaWSzuZJuerOfLjoRy1
CqdCDuX04D/IlPoRKnLUpHwZ1ZK5EroQUeqJiCVUpiEqwaVs8mIbue2c19DpX7zAR8721xmaeZGm
Fz5xB3nD0VgDqwyYqNDr7WiI6BGGBRjsvg7b8yY2bMB2Tumgd+r4AOi7Ph1k5VSZvdITCYg5r5Dn
LiEe9Gcqsgh/N7FhGUs7tJunzwfiHyYazwe+z3kUTCWF6vePLNI8RCZIa7agD8iuExCERIMli718
/MUt+cOlaKkIl54EZbgPgsQ4MRpZgVTatlOQvwj8lJcT4Wf1QnP0/8PPmhVqs1CKd/nDrCYLObXS
E9WWxKH60rcNh3A5NzjBp0IV8X+ILn+oaP1hEuNKlEXYItI4Oq5UmDAykrLjSgSdhaugLeR1HlZQ
uPUGA9yQiwUik/GL6eOPt5LzNUEMjoF05uipoW0vWjyc1RYalsKpA7w8TnJzVes0Xj//fcSAMgSO
Zs1ZceXT3nU9ixnr/RDxUjJvQ+TrW0fgi9hgY2/Bl0ain1agvghrc+rGXNHrhqpeWarXNpwcu2E9
Da6VX+aezcsVW9QY92QZZnfk+WEqrYvUw+6TZQ7x00EV/SzxZZ6lQOGbDfrCGX9dEOmHz50a0dJ1
ShiBvrJ7Y9NbuoW5f+Zok1DgThhf6ogmfhoZN05nwsrLxID8JDHywVlbvoxM8vug+T87CcWScCE5
wUQnEPatYI5CrqPbJiuNcZ/RMLa3IOdysdZ0aRzyCcjStulS1Xyz86LzzkTbkS3nNKDiNvxZ6+F5
1U06oMvw02JVpEqEZ55b2O6qs2lE44Kqsmul+U5wqAut3Bk1AqAFsY9mvfCj+C4ngJyo+A7n/94N
EeOT7laW6QbPxRiucwl58TRRHCdj7Duyz7ZN0/vEAyh7HEjVhmJ4kms4vKg75NJcydyeN1exR661
CyxrBB/eDssJoVN9LW3AcVugNcl40Qeuui5iUbe4IkjNu9JLYijXoNrDjl5MNGwqb/Bjgt9CtCVC
htO0bJrE3xY1S9Q6C2aRha6Z5JxVje3dEmyMKi3LS2vZiIjAxgQs5S73ukvqvJtO2fI+kGb2PdM8
/aotHJiieTLstJnQb1X+eUdHk3ChzRC5xVUARUaJCPAfJL+tKdJ+lfppvgk7dbDwfy5N2fxMUkcs
7M4k4TAhJQaQ35OwtH6tAJrxHWp36zS9TvBQ7GyFP5ULdswI+Ao/PGmEHB7dFgKXIEoPvbf6OVX0
3pQ1ICwdxoUdZ3cArteO5lQXtp/XawPGO6GM/bTs9Ng48fIsOrN6ngenBXDycXA3TJa9BWBxGaMb
XEDPC/aBL0gGTdKOTUXjLjNWiVXTuNMl+cr7qhXohMEz8D/peUp1iT5cfUiHwVxNelqtB6wViyQK
FMzqND/prWimE3gXgSeuQOQN6Eq8aINjdlqOWtutAsQoW/Tr+lUQZvIBD7J+WkSut0K8idJFb+sX
R6tAr7fAdD0K1lu3LO09/g0cLcRv7C09NvcNQW9rihQHE6o0ubwGSVjj91zvKkAQwc61xXXcjd8B
IhaI130KdV3wPQexD6Mpzb296txio7QK4KOt3aS+FxwavNIrJyy9tZ4IjedQwSRNfKLtOTdcxbWm
Lqqw9q6abmBdtJrTdgzcRTbAcBy14rmpehLIrDbe0YOGd5p76kU05L6PMUj9dJWquJ1GTFZVAfZ7
wU6zhrRYxn6L8c1DDGYyeO5z7IDDyq04R7CYMkkQE9H/IOwz/VahIaA8EmCzTY09mSYj9MsWj54x
eSf8Q7keeCHWOJhsQji8t0gOMgvcplqMZiCI65jwyPxAPrkhfQL2qAYtUG7dOe4DIw3hpFaamd0q
92pXLUhoc71TjagxOEz4qemvjsrWDpRn9YYibQXsseZOLbBNkXnq5eoGZNNwYSIPvAnyIo33fUKk
lg1lFf2D6W1wgvYkxlUU4yK89Y+OHrCfpL4r1+6kZyeSRfYXhvDQWWcY6ZdJb8fW6TA0zrVQafDi
U9wntaUgToaQR6Uj2PaGW/pM+UstawdJQd4YD2AvCQDppH1OCoX8AYezX4GdHLctO5YbbxTJD9Xw
OaOWwYxszeowlZynY5w5e1OQ30UVjjZI0kTTDCpmJESWX32PoOn+qqRIN/iOq+9uZca7pA7abI/V
KN3Eo97cAxODBeyWfb9yAjuH9TA1vByZqdmAB0W6Ch3HXiZsuPb4R9OVSwl5zamU3MaUc1O+yyUc
6kUbh+oOY/kMPLVjw1v4YR8Q3aaLyl/mtAb3EhTCPAa1/hD6SYS9O8roq9cdyF5up3YHJpOf6M48
9xPMrnxV8i/vlDl0/VkYBOF57FUoBAEmnJWt552KSPCphFJshR4716o17WnOEqsOjoyi86Rv5AOl
O3NN4cw+D2te1XVRkkI4oTHdgDIhqx69SnhOLKJyl9KO7HNeooqXiqdLEb46pOC3ztG/ycca6NGl
mGrjpom53zEa9y16onHrRdxUgkrGE42heSntWj7a8wkTKM0kyffAK7LlzsY7e8j5WA0culGL6iCh
6ZxOqpGP7Sjr78iAzPXkutUvNGb1zF6LuK0gHoNDSDUCuHHbPPl9Y58LTKMQbUo/PB9ipAXsd/N8
fIIYK4ibkGaP83Zh9UYwnhosy3KFriVcapFXVQuyfZKCGaqDH1GVunEjjZGoGbsMbqUTEe5hd+WD
EzrIHcnhjEjBmwJjgfyUHMnOMtdh61VECenBKgTPe1Ln/Hjkq8OtpyXMi2EQ7yzJ35a6Fp53PnEm
wINsduCF7tGxsKpsX6PoChatTxFnFad9cIjylv8gUOQMhmGPgiqZZNktJt5zylhFcz+OFK1B5jVP
SDHsZRCM2d6o23mUd5Hs6LmY9nWMLPVOlG3nklfPlyTDNL3y2lr+tBB/XGt4MjNg9H10Pjp5YWCN
LOrvWTUNF57TdHe6HNKreH7cZh14p3ZCymUlFBdKtXEDHW5my2pldC5wSd14CeIOPdTGF30q4602
wGdF2OUFVwBlxb7So+LUsXo+sZzSK7bswy3q2OZp6gHnHqaakvgaAcr44pJ9UiyDLgIIQL2lgV4H
cKJYOloJXZg0oFyD9O8EV7h+GN2ya6pxnyuF9DnqGEmTVtVMvY5gpDFnRefkfJTGMjem8kKzEoq4
Cmc7pdTGi9TesYjrXvpN+1LiVSNqQEdsW+V99aKViXEnQoCXqm+MZ0cl+O159apLZovppTQTWS8J
SSGkpk7s7tn0YEPzzFzGvpTcFoeVvNnqPcGZi9lkcDMhG7ryW53ZzHUI35FedYlnn8J/ZcpvrRrl
jyEJqkuj9cJzkl3jbQuFCwWDB8i6iWZgJ0KlfQFz5r7CXqhf1prXMMeXKZYmuDTcPARmZ5yJg42E
XcgkhsqLumlrdTSELe9harz2W5DLcKsyImEFtup9xbJ5atUiJS7GDeML9KizPV00t7UkuhoN0UuL
lm8jGynlKlDSerQhDm6EhAgsBaRj0xrIelaWszW4Xws6mpi1kV1grLTy8Qrv9XDBJqRfEPgb3JlZ
KJaZVl63vjhTLlMizNCYs0xdr3qA5d8q6j96F6lDksuay6bOud5D/I1gpW4J5aS9rsfaGRwSeY6+
Mrh2ArPc+0PchUy6ZMQaeHIXlUFgox23BzWOGVyBTp3pYV+fFqFbHMKoGBds9dkCziomSqg/ffAC
eyAZw1VaKusJwM2hinWDKY3si8lqqnXhGDBuWnEyDIm4Z7+tkzAwlI9+P/eZynYTUVneV+T80i2L
2JAq7Ej3HsbRK72I+o07yJ1TZtXK7zXYr3FV7rx++kn9L/+R5lj/WXO4SSSLhUz0nHCW7jiKaJmk
abNPNd1aqEAjmCMXctNANj7Jg25YiczML/kHl6J8oN10leYw1fnhVddwkc4O3IsOAC6YKGskfjMQ
P30MNXdO02a7OHbvyBfNt5RLI/aBbOUWeTySvRb30VkMVwl5lrkPrMl4jPSg3yhPgzNhGuTmxARO
9YqXscFVvOhTSoXhODonbC7EfSLsbWEP5YbXiQm4TDidhk7lb30ySV8U8In7QeIC9nMoiKswFzeS
sHhISL7YAIOaf1qT3Rm2616OiqdkK9JSNi77wkXd1mR6DIN8nmg1mZAFyGmrEoYBXMEwXuDNJdRZ
ypEU3DwB+EMkLRh2GPJTa+IrdtjQE+v2MxmH9BD2xa5Nq4zkIaGddtNgQQv3sEtqpEETdAkalxBZ
emxsyNzuWy7s4BYvMtsMoSCquDoJ7l4bX3l6Pa3S3PJOmjFm9sIUEdnwOVOrts8hZpTlMup9wsSL
bNqPY6nI1dNYdnJPS3nhCJ6T4ZCAWreicgGnfGZX47hLMF4nvEb00NQZVLbk++w+3cKunNPrBrgc
1SQpaXSxhvI6sKrTkWI2pzpXoWQjbiolKz7Wr6B4HurEHXYBcaDKa9LZIF2eNAXU/kaUpG/R4Fng
FG9PqfuOYDSSnTFo/nefninnnJ817C6g9Pa0rJAQz4kZkbdQqjW+gwGv9+BUHo3JeQZqVj2wY80e
soaghwTU0q2bQczHBR+u8cvll6PDjiUjeo+mt99Oy3CAHMd2aNjBZVTxQbPKXqyUqzfuzoVpxBoj
nPJc6xG7L4rRLc8p35BvZXoJGYFdljEJ4X1IHvI8KS7NyssvnZg6MpwgJlDMPe1T1phEATZJ9FQF
sGWXpsYHVqgADjYQl+tRmF7/vWbHw3OLOeSAUM5YJTTH2mfSY0XxB/mD1ZLa2ZQZ0KdDCpL7MojN
G/bHnEzTPBKHMCVZOk9Jo2mAJ3AwHYn7S8UsGG6mNngAm2WQfTezm0sB7byphuDBTGsO4SKINX8p
YeY9kfOF/NdE4Oqup9QurjNYejwkcHblxg1btNbC76lodEPE8IgAH6F3LMg7iAhSI5ohRPeJUYK/
48shq0Gh+Km9EgWcp0VhjW26Ug3fEoY3cimAfoidOcQQ8rtIYlE0J/Fkt5wb9UIZJPrJnuQtNq98
8qThK98LIEfkmgt/1LbaOG8BWjqkBAwNuX+aRDraTqfO2bQCj+EpaRNL3TIbuuBB1QqjQoibb1gA
3ieJq+u4aldZpPj0WC0e3m6mrbQQSTjtyXhJKBjKNNeYhnLBeaLcWr4NFKAC87KkFsStR6xfXNvo
x4ptFiMWnZUFMQfMdEh3MFMn/9ys7AHoiT3hnanb8truUVTwCOm3kmtYzclirk09pJZ6mpw0qBjU
Np+JpGe+atWLIl6dV8mEnXDmaEZ0k47K3BYdaQi54buXqetXwVKSiX7T4+AbdwNl+OBcdPzonal0
viO7cr51XAQ8PPLlC43+X2kDGtMxFS6o/aPGpS7DXVQatkomCbN5ijm9kDXfsyMeG9U8xwRtZFu/
w/bMxjePE7D4sTksMyjH7Hd5nNOuoP536EHV6AvGITs6OxIy2ZPjSRGlprdCbHcV2/hHCsiY/F2A
VMMyR/QOLxlPFPkqEyyi80hZOqlQbCEztzAxDKANvDUS3VxXWakf6EnDAMSXcpmH3nCKlim+m6ao
v+1NeMqv9cD/16B+pUFFrvVb5fSDBPW/6hjJ/XsJ6utf+Rv2rfv/QiBoWxw1eAfQfv0N+9Zo6/8L
0RmYV7JrPZ9MtX8rUF0UqPwtj23i67/hOzTlW3YutG8TiRwfhzaAxs4/EaCiPHlf5dURZfK90LMi
8+PrHcsl6Tg0zZA6/akRS5hwWER7OETzUsu0QW6C8kz6NRVKp26bmjkpzvctti8DR6PMmxszF+1U
L5A/MSgzdNCyR/eoikp61zFMNAI5l11SAO+gOTuIYiOsnuFNOOW4S7S+B9GBZ5AFZ193mIdVs5ja
rmjlWZGNLMuKyhchAZ4sTu0gGQ5I45W+T2JnPBtFENyANZW4t5zvWlOqbV8qN1zqg7/yWXxPk5nB
xLan4/0jnvsmcmIiCOOo6+cEkDkug26+v+4xvPZEI04sY07mDFdTquyfujTnl7Ft1FmsR1BkCFPp
kdarOV3At0I92xaDyrbwtDJvRTxVvHdoALjfqL8oSJ+jToyophF+5cix3bZ1qjqsnlRGolwwJeJM
3CQTdWy8vQUfPO/ImQJUoM5NFAU/2n40roAjF4rSbdKuoqZBkh/KkakGVOIEbSeH6Yhi8nvLCf8u
mEom+Dqs5LAHOzJgpa1tfqgga8n8DnCoOu1pmm8bkxqSMFK1dkJZcdY06tMeHLNc4Y7p13QTmcU4
+xLrjtjl7r/ZO6/dyLE0W7/KeQEm6A0wOMCQ4SMUkkI+bzZkMunNpief/nxUZfbJrJk2dV9AX3R3
lUwogtusf631eZzOTmSDmH9TbgAvKGoWdlDPR32lGAtRSMIW0j8pQ8YCHLI/2UN90jp45xYikfVJ
J8KpC6lI7UzSmPCKdnIBGdH+DtNIH8AbDQvoKA91mEeT3sI/YjuGhbSUfnznZqK+zpbGBmHxNG4W
JO1ahXr2ysLv6SB1cgBL5VjdaUUdHVOoVM9Uy9q+UMnMBhXXtF3WA41Y6bVzjR4BvGnBOIFMczD3
0WrAh0YbIT2Rc5IbtPAR2kTtXY8WSCi5wKG6BRMVEW9x4AkCj7Izw6pY1TsQskB39q1I9H2bA5wi
wS++8jRAoSroBHvDjQebamraPt2GrUTKy+JuP9S5s9Ez8ou+V4jmzjX7d5VJyAqD5LwSnwwsnoB4
T2rCyIPpk5IVLsCs3OY+lC4QrQXFvKWx1ha+RdpGW1kLcKv5ZG81Qt5bFDmeJanit6zNkctlOD12
hJJ34pPgpSgqNK9qAXv1C+JrKsfiLHFgADT+ZIBRxCoCawGDaUgAD3YouV0oXrEvvDh8asH1juTJ
RXZJTQBjtEtW277NKTBz+RxyveEWa6bqLbc5xMF2hFNWstsRXrUoljuyUSdcitrqmoOYt2lsNfsG
PWPaQ4kugzGSySLJe34h2veEzs+VMQ1DYLkwhhKuLlRG6K80Bz1ZWY1tNw2J+3m97tTpSpLRCjPA
QVz9OvtmgA0S8mNTy+6m+o8p2d+74r/ZFampXzzM/xiY/o9t8fytf/09mPHjS35ui+x9DOg5TZLM
IMD7C1JeW8yKP5IYJuhQ1TEIfALzhEajsX393AcXvDweJBV1DlMgo9y/shES8fvTRohpYPkxJFrJ
Yuj/wysRtSZg0LoiB76se3SYWfvJ0JTat+ZMXQHKlXI1VuUBLz7LJjyefk3iB4qM7WbbTm8kO9Sy
1FoRs4XSyViJ5NjTTK9XcrRW3bJIG73Jcr0s3ICjkR8/V3Ovd1nZq2WRHz/X+25Z+jujKV+KZTuY
a9YdIOLLLpF+7hgsScMmXrYRp07yoPvcW5xlm7G5IVHfGVFvGyDNmlRyTMZ4Y06TY2+ikUo4ehI1
CheJ0alvlPQ2WKunNP2QjiKv45DF2h+GfLwWogSDKEPBa8+rfEr9ZIxTB3GrNlGptW6stlCm+KdU
Xlb6oXPD6UYymp72oVJYyYpldlQOLr9geTQFGG2/lDTL3erkXW49TF6XOUn7a7k8qDSN4D2GBxcG
YtnHk6F2drmXFTJIzHIOd/HYjjc1wyuS82Y9cjwwUv2hrSoAjGjIQi1buRMa/fHbXOih4WxdizVh
49SxOqurMYEIrQZp4Y7kYmck1qCdKCQ2G63saNINZWQHCcaWgsR07LJJj09NhU3dgC5dUCrNeYek
vRWLfjynsl+gcjAIIMxVZVjnm8pdyHPdHxg6JtQw6ajtVTb9H6g6q2kNVmYJM649NarS060siROX
O7VBCocSGNGNIM2mXz442KTnMbHmjTIuBTNpbg9Zf8AHsoD2tB/cvZrTwDDnPi0oaKLP4R+QvvEP
ZF87fAL8rD9wfn9fA4o2bqd/s+BhAcAt+s/Xu/+uU2qpX5vf4mufX/MzieZ9sU2msJikSdIsZ/p/
3AM884utAfxgjXMsC6gy/qmfSTT7C9d/yuNMAK98fpaQ2s/1z4CqjK3Lc8muLef3v3QRwLH9+/qH
04P/0OHhaFh7+U3/ZOKSmPLYxztzb2WuG4CD6c910fbbWUTjATYXxC+U+ClgGjd9WGXjnKzUlJyh
NW24lGWn+l1TKa/QFNWrFIcjpZnCuLehiYYcge1iFTamc46yvrlMSR/f092abVMaPfc59UJfy0q4
IH6c5IC7at1OjXyjrSnZQfSp4ZEmdJhSmFfN72qFvzgWoU3r1ZjqdxROIa4VWXEUjsFKbDQ+E8Ti
qsQCFHhgsVZKkkcHrW/g1cU5MkaOoLTSldA55LJDohTZeF1WrOJV5i6X/BDHpWOP+i1tnt6Z1nX1
Spti9WoyJoVQRWnIDdHfbEvJavi8kAnPwMputNHuroTOdEFFiddswZlemp7iq9SvfCe5vsBLJztw
NUglQU2L0Y2HR4zklkMVtWmNjV9zNNxamVqBReGHGDVDaxmDLSy6Mn2QZgKubszMZFvlY7JjVsKq
aQ45PsWJFQ1B7Kl0Y3HNeGy4bct4fqfcdXomk2bchilYFGNK6rNtJOMtccA4oJUn3khhdUd1tOUb
YtGIby90Njh1+q2jpbwM9F1gyUW264tPdq/ZfSie4ce1BRjAq456EUJiJZ/cxZRXp2pZrBpLXOVp
lYNyVfYZJgZWu3J+MoFEbKXsre+MWEu/Sdr42NrmsLVVT+z1PMpvKKmbOc4rqKW0mglljejbHSsa
2x/DKfZeHGnnay5/1UFU9nBX9YO894QZX80YkK+GRqX8vauN+Em0ZnNKOjW7I4hUbXNykJ4/MFRk
0Jk5zN8zw7idyTlehehPG6qLsbsqlUtrSFxpnNxbtNG4MfqTjWp749V8VujwsEWQzGb23iF6n4Vt
Z7tp7Iyj3VbZNq/s+KVznfhZVpFGt21l4YHK5t2IJ+TMom8c9cEqdzVZqOvWLJv7ZDa8YMybbJ8r
HSNoMQguA5YLLrzSXwpa4K5kaEK4o2NolyQZVu48bTIqHhgGZ9Vw1KPB5OMo6x1m+TWB8PaV/j2V
4cKYamu9Es6rNIZvlhzzPc7WHm/vMp6iTX9DOQ4GETSlR8NM36fBqJjChqb+4rjFPVMX2uybiimy
ymyrjGy8AMQNlYOlUKLI7ddVz5h9LA2roi1fMRwlN8R1GGJCwfLeY+FG26Lni8I5zh4AF+dBb8C6
UOlmOyYhb+JgGNyXuwyCqJnluLyb9o3cQV/jftDu6UDec2S3D+Ugt/RZ0oprO3nhx1mS3pKWyC6W
yHb2NLQHW8zF3kzzckUAAXmQxRKsuxfvHTxqmyk25IoOAITOYkwuVQPVbMYwERgpXRZztBxrKit9
dlRlfHDodrmt9LwMeEPJtNdRqq9oGahulHrcDJktj7KmmTTwvI3VJvlWYDS6oowTN1B22wvRPytL
JVtqG9ptoobGrgAD0QTZQLC8UPv63WgnfhMAC4M64sjSBiifmdYp3DYN97l1wA34lTpnsT84U0nr
7hRez02ZMsRtF1fMZIF17kcbZCsFWX4opnVXzCTq57JjPul5/UM4Y8jwCRJXKBqhZJmjigQycz6T
zBnl1VQIda1pynOC4r0Mtbn+xZlH5M2G4eDBWkKMjJ9Sd1D3mdqoay7S0teTtHzL7Gg+ijLybq3c
tfdNg2nAn0OlvY1bBfOFw+gRwefVZr6xpCndG7Wxc4hZuaGee7dUA1fkM13ibmav6Rj2Hj12jfNs
RtFT7ZrxKZ/7r8yG7B07IuampOnPTWjGfJSG5NQkdsGpTfFOeWfWNy1DoauEhvNHRcTZGTGkWuOb
DzeaV4arGbr72mqk8URnk76ziemtGZ2XHIET/dvshN3VYHnVK0P/ZXPpZvOZNoP4gYFan/l2nMIS
Srxw24HmgNYQAsPURHSjLc7EAfWPHIMc79SOP33BLGaFNbJaN6PuHl3Y3Qn9QoydgYcNfNBQIDyF
ukje2Y6W9NDotgXn2YXOUD1kndjGwHXWUCbmm5Trwrrqe7Xyp1adE+qXgZBb4bixZdmftT7UDx4t
P18HqaerAbQSPAu225hH/NjQUbAjEo1Cn8rae0ltO17lxaA+Z6IWO1YmyF6tvprIxN/MZG/eK2KR
h6p1lQ0Ek+YaaF22Z/omNrYZNrfZNLgP4QBPT1Olehf1scqPc4QSTJNibwwUknM9SeY58/Suzh3L
P4VIM+yP0QwJSQ3aaqZmxdcb5WgVqk7fTVHHI90XWD5zkL4FljpWtFi9XeQS9v4kCe8xTsYURXcy
m4LC8NpbGcpsV0Y80v5YOSldDE1N24kjXPndq6t0j6tUJyAxKKdYzxnMF/lND8t511rdi1VbIT7c
RtK71Q3dW9raL9B2XlXRfQcl8OKW46XQ5jxQ5oHCLUPm+7pwpnUt43tdhtUBkrtz32N0eiQmXLxz
cxyfqG1+cXu8EHzUYzyxKSNDXkV3qGQje3Ln9ihn+4qjFiZKH+SyaoGDLVtzvXTvnUaCZ6tuGDv3
RrZygvNki+9dPBkuItXAG6dMkQ6aA6hrIEp1202cerZ5VJVXMcSg8qViAeXstXBcRpFuJMyW/MD4
sl4t9W8rDnnpUYPIfujq2Hmx4Jp/pUcnTG4EvVhHJ7K0+n4x0IhtNsNHLYKxGWYmmGFrJR843hgV
WtS1W2st6jHHlUqclvRXx8aqUNRpS/U2Tj+7eWowrlKNHWYrFbHTb0PzaVT0YWfHlRNMedud+TfH
jZc5HCez6BDX5qnzdG5KqlJafhqyyyhOr+w4izwUc5StI+7lB3YQ5S5iLn8anUwLIHtNZ8Q7ea55
Nw9zizwVxcOrmXrTofZshbmp0m0Jw00+NdEct4xZ73zszvUxjveUc1DEPa36UrQwULiOp3Chtg05
TSBB5m1OVmCVSCXcz2bY7jshcOziHDq0aniytSwLcLVXp0jY7WoKHfm1M2xgAcC6t7Hs4w1QH28N
BB41Mc5K0g14TP2S4DrjuKoJLN7mXYeWTOWcnm8tVajfCYNzjK4g740x0rahfdhuYbtPjdrRV/Pe
mY5MrQchzaU1jI7SOM/+Vq2+/SeXOILU3Lr++SUuKOkTef0of73E/fE1P1UrFT3K5CDCx8cmCuZy
J/xRJ4JR/gtylAlHEjwUzzCppp8iFnUi6E3Y9bH0oXTpv1zi7C9L/4hHixOBBcxW3l8RsT5Tob9Y
9unxcF3Hw7Hv8uNM2qN+t+xjW6ywnsBVR5eVAPGQx92pe657D0fZAX+Jw+KKy4j+wC3HIju2ToaX
5cM6xF1mOa1vlROm7wMCh5saV4WCqEeeUGkRz2lecDPcYdsuTdpRbFPwanF8govXs7zO/L/UFwpw
yZ75oFoczWfGFR3powgrQ25Nc+oProMvjrNLoPR85vMDGSkm1PircUEsRRm9+qIXmECD0sYdN90l
El2b0LIZDs4tS1MXeddx3DIt8MAn+7lLIWwA2Z3Koqyj7x3f+6RQtxHiHHV/NEX8rfX+O+lDZxT5
rx6b7beyDuPfR6B/fM1P7UP94lKUR8WrqvN08AD947FxrS/c7zBno71+Nrb8/8dmEZh/ah0qhGOa
4GgZdR0y0fpfeUoYlf4udTCJhTnKN1MJ0ZhUK/CDfs0Be3pZuKJ0sx295S9DGo1+2+DEsB31mVni
Xc2eVCzOdzfXnpk6aJvOmTYN5vh2ccnja9T3Bnf5fbN46AuNWZm3+OrrSWWKtnjt296rv0+CHpgy
wolPmzWR1cWdzwqiXpRPx/7i3TcykgWVG8cb2CzcoUPngjTi3gxzvErdNj/SfDzw3UDAGIOU60bR
OcAN5AWw9S8wiWvKv5moLZmChHBBvaQMrEZYq9IZnECbhu5ejz0eiCWXEC0JBZOowrBkFpo2fLLN
PPaZv5EJWJIN7ZJxSJa0g7rkHjS7wW6+ZCGYUq9NwhEdm2y3pCWmJTeRE6AoO4o0e9I/q3pJV8RL
ziJdEhfGkr2oMolJasljABxxtsOS0RhMfOLcvz/ahPyGuSQ54iXTga3rVe9JeRBUOOCVyTd5zFw2
WbIgcwsgkHcVLBc5kZzASPtZhadciyVJ0ily3FUGqYTRKbWLtyRO2p7sCc0Em9wbbmetzS8p03Zq
69y6g93JSRJra3aF4B8Oa93t8VkUMn3u8MzeElU290ZDbbJhgJtAIO7rO2ko4k43NetophOuHiW3
aOGGxonvoorPdZkNz3QWYoS2bO9xzA3oJ8hiWNdLfP9R7+XrZkhxeZKYvnUGpN0iM5hBZ3pv7VrD
rV6cOGGEmzh99likhXW0MrJOqp5pZ7P49DxpGRGhUK3qE3Z5d0UfosYfz9MZcEcdDupGr4pD3QiR
cCNUi4NUZnx6kgJ8yd05ZRqslXl8Vsk2HCcOHoxeneSro+OwWo2CSnckM/GY6JiYXEMA2cjj8g4Z
SDsb9oiMv3hgEISSrxWIB84umoNpJ05nbZMnSEAtUYubyerjc9emYeF3oTmum5gh/DzQWG60A2u2
RQHOqpau+SpVI3ucMPq/1Z1j7BXD6JIgpCVsRyUM/07UjyCwQLIwB1xm7oS073HLU3PS8i1JjVNI
CEFnutFDPppWB0N4ZzU9L15O4XRBh+R3zEsVH6nd4bErLTsNjIn3Aa2Pb6hRoSTxLMTFeurzaTW2
efUS8fxtY4qqlxIY7tRijBvbd6I2e6y0Ij5PyPQfMbvcVuuM6htcxfFGdBRsfv5mCf1E7qbvNL59
RrflbThHiJUcXMEAici9NcclHKC0OVh1rGqFVXT3TWIObHgTudB4eeGfVl1SrO2DM+b8i9kyW7b6
Pyrxy2mtes0yIjGTr5+ftMRq+WkzhR/wWSccmzGVwWyZXnlN3R5OL+xppDywmD+a3qA/DcWS5Gpz
07nldmTuy1SMFw1X26qu8WXqYQfNsup5U7vOLA4K+Hfu7GKgB3vI24/WiWLUjNK+djV7Okqh6Reh
Ju5lkAubkk8kVzTPEl89naQAN70Ig70Y+Ua9y090JuqWszBS7gAoIi7b+P644nnbMmu99ee7lQ95
eQfIoHGDJhUFME16aIIy4S83AUE/abIxhc/UjUpFO+TbMy8LAwdauT8zOfFJwb24TNsCXZZx0CTz
uSmicy+nG6Ba973E5tFb5dciRv6g1TLw3Cu97XA2hzcR/E8/Ax4J2Oy7NXhHsATkR/AEFrpzGRtj
Y/TRtrXnx7Bu7JWlju7JJuJEfMZap43i69VE86JelJeWfazzdYNmKci69gX/10MDMOJs96zhqeaG
K5vZfqA59L/E+XSmFnY1jNAGRXkwCkfcaK0yXmujnmzcMiSvNrh2tLXLNPERysz1VKXYyknW7vo+
g9fopjJaKbX2UYRj0Ev9myyAscgoro7JvDCc9Jy6Rd16r7V2V7jWLdtkFuBKMXDmheJFCfXnRnHf
ASwg6xRNvqF7skUzLKhCyg16KhtKbn291vugsu3yjnmXCdEmmT/y3sKwRgJxSV5vqna8K5KuOnhO
uqUJIwK/NvMGx7a2GWUn/GSYUlrttAd7wraIbW+fjlO+VznU7gYW4ZXqdtV6LFK4Bh7X6nDmOlyW
LxL7iD/SQn+aUtU51HzwyW/ZKsYH8aJquQxou/Q7bUJtry5V7DrfYp0UgDlI9atDbGGlpel9S6XL
KxIGwLsEuxEKoRtw8yKCRdRnOfmaIMDmmfXA6LNdiEqLfQgeRzDjr/fEncybj2hqBQ4UdzoTJx2o
sQsJo1HYrSO+wsrq1nOvF6dSs88Za/4tHyvET1toN/T8mutBBxqC209JdkwXq5XZMFZoNL361tDK
uwaiuZ/yMvWNqnrtshIR0m08qub7ZxViVKCW7PYebkqqcLp3XGQvMjK26iTFw6BVtIsZae9bJDzw
SJCtrU0ukxPjT5vHEG9pET6DGmuCojFWLYHt0+BiCeaQ4H4wnuovDi7Th3SSyxmC4mcylfZ0GIBN
oHrpwh3J8icPiYPYajZm/q0RTvKNxEB2wIbj+EXYiFXZK5iy0fY3acPXhrmxnuZWPTsiKW+ZclG0
EElOVsaSja9q91z11fC1AHT4ddA142yjjwcWJyy/xrK1yniKWMnbmPxMVFgyECQOvaVzNDz1hMW0
Q6MLbfTpnLXPuie7jRvKXOWRCB9be1Suba12uWUQGeFNRIcUdaise8r6T7RNmHxiChEynmaO7Zvz
wDY4duW5dDXnYKIir4W08rVopHj0aKu54LCPk/UM+AQwr1co5zZ0rT0nhXSrqaVcxyM2qAyt31xH
9fi9yHX9WgOn8DDU8bBDUZJPtmwJprIWrjDG4u51hobBdsVIxpn3ac4pjByNclBLFrBK0+WupKkj
qOo2Ie02CZJ/msuvlREEN7M3p8lcv6nFcJ3ainpVi6LeZEZZb6VOwUU3pCLgzHA1kkumwmcb6iEi
rzu/JHVdVqsEshgZVFkHs5Zqfkzv/SY3Ve5gdWpu4dxejVQ9b2tCfb7eCWNjZU1/M6ec8dIejm9p
9+71NJB3lkkz7OApKy9Gy0wMLfjbsFw4pT21G6+yw02XiYpyWaaGdR3HeCJmHnFqxZYU14UdtLyG
f0Zoyusmv8EP9WhU43YcxnDVGPPdZBvOeYx1zSdil2zpiNkynkFg1+p12ZfhN2qxt0bLlteDR1v3
cdKtR3UcD3GvNbgQG7EfpDjFobyYwrJWaIjJHuzmeBQJ/T2Eu+AfakA454uXsrpqR6dT7HhpOlzI
N9s0h5R2C+dEor12zRASahxMvBueooRsCQz1GYF5ajhhlYaTjBGP8+98sjiqpEES5qm1npqkhxZX
6QQdYGskmc++TW9/juis+4wewb5FqO+96duGKPUdu+ETbuJb3Fr9Ji+8xfTeDXfCmee1Ns3NOUys
cpP0lnmFtfpZzka8niv7EnulwrSqbS8Ruc1Vhix9LZ3KemvGEg67XsxvWqO1V0PuKJtY67/V4UQc
0dL7K7fvIXe6RBWQVYfFvNzcYHXXT4Njy0vIUWUNqoD+FMX5StnnAknsktcBSwt5sNoE+4yIliux
7YcJsL1UNkWAkXMMBA5rtkqmZYR34q3qevdg6UafQfJxNjhoY4z+cPSh902ZM6nU6FQvzfco0xtS
SbF3mMLZLtaJthz6Q0zkbypxiQ9wR8lpGIqGc3xDlzqyxr5OvDu17zzVl5xlFNLCbbqfZ4GbdJ7N
6WSSP76tsnx+yvAzXjVR/s4FFLBcqTMT9od2cakXolzFRfSOcYVdX5H5h9Pby5oFem5D83y/qYFA
vnB8sdc62atLKxhccAa6GHFiXRsJ/iBf0zPjoJoeg6hp5kmj4fjRRow+MhYuTnPWu1TuTW12nRbS
scjsG9EbkXg19EUSw07QIrYC1avJ3HE1LDkHZJ774YYqC0cfWtol7kL3qaXN6mU28uJtjoihElAy
TIUl3/GKoFOH4r5YAs3WEm0WS8gZ8Wdcu9q8j5cAdLVEoRkYp+c4JB6tLUFp+zMzbRURUFRMgSVz
m5KPUMihJPnMVxdL1JrYwhK7bn+ksDk9L6FsAI9LRJupHkZO2fTfoyXC7Sxh7nqJdY/ku9Ml6N0s
kW9yRae07nLuWcTB7Vztb8KIiDgjGLI8S2x8XgLkVkiUHEZ8vEqWeDm/2AMXP7FyvKjcMON399ln
Hv1vw8t/opVi4F3Ks/+5WHq32NH/z+qVAMNv0s+PL/wh/Xj2Fwp/Nco1PQNbCWzCf0g/mooFEFMV
3gaUIaZOaLM/FVPrC4FqZFHEfuSiX1wvGAJNl/p31CIG4KrGF/3f//qNNtT86X//WkuMXPm7FKTS
TEPBLdYXtFldtbSl5uWXSjhPbYpWCKkcTVPrb13LBCJo1tY+Zzaydsi0rui41y9GZvdbl06+tdZP
3t7VXDxcaTncTykwFQPTbaDJ1t0xB+rJniZJERSlhhPeLqJ12oaXsDJ2ZkonpzDrLDDN4nHo0hty
GoSWhtANlJT2diLRLJINvadeXkD9xT6LbYxc4V1boLFWle4EsxHmZ3Pom3vGYySanNZcTV2ND1mh
GsE1HhJ4q0YF5MYR3e3kTe0lKW1rKwfLJAecdPkl5j5wwPAij5MTMZYbZZ5umfnzYGXFeJoG28GT
M2K1YP84mFApNm3TGcQfyyUjyJ/zXNuKPvqDOYlVjxmCi8goQUlMoHl34MHVtVqZhHEsaZ3UmsFW
pl8qVXN8DgYa5hDtyFk0XyWj1/mh2+preGkIwJJhY6tWSLqeWa7dgryuDOljjwcJYoUaKd6s/Di3
lAY4loJ9J0lgw5aC8JJJmd+oh2OxGwtDs/Atj/SIZPOdtAq26yl6xGyjP1DOb+/p5e9fCq3UOTFK
j+mVUYpzVU+6umZui60vkEqkqcceA9N8V+DCSbt1PJBLfic8C0jHLwEnz5uOdB6Rv6JsEMw47vW+
YraYpJmjTRdq9N2zF3qqsh5caYx+PfVy2OZ6U+9wn45bDA0cIGOKk67HvGgvitNCoZ8IPJLidGfM
J4zUEOidtFaDBGZuulbSmW55xEUmQglttWcFg0OlrJR8HMN5C+F4rusrOCixQn8BLRiuY/l8o8Yh
1NaPBRWxDhdqu34pdWFd6plUGU2rUC+x3JDnLOtkIFSd5ttCli7tA5gl+37YeCJaZtfmzAn04mH7
nOyHgem3eqf0k01/jOIlWe6hHSD365sl1oIVEV5xyQ35aoiLqZIb2Qiii4yrNVxK1Xg7MCUFZJsU
ckFGadj/UyUcV7RkeSJQGK2DfMWk+RilVpyu9NnhOgB9erxKNSzBfuHJD2sOJXA/2uQuRRYpVcBK
goWCWFn0KDCA5mcloSkpoE9HvZ77we43meIMAjt/VELEbgvSm4kW7cjtKet4ptMz4DY03dUickJq
muvxKcUdkfqWtA24hyYHqTAPr2U0yWty4e6aUpUqsCOtGLb8AipOpMZakwNRub9i/oHhUt0goxaP
3ig52TpS49yMoanJfIZF9V5PEoRZ1xZ7t3KoTsArCm8gbHEMawr7sK9qhcNbPnPZhzTfTj4UB30d
EWe74CctbphzhFtHmn5EMeK1l/QhCYNqPFZZhTLMYHN++XtD/E82RM343KH++Ya4ex1e4/jX2eGP
L/k5PLSIe6mOasCsWhBZS9zr5/DQVr+QFwawornM2T6bSX9shbr+hTJ0uDT099Gvh3P0H1MRzf3i
AV5b2tIZQvNPtL+yF1rsxL/0fUExomQLd4qt27S0sWn/aSqC6SabEyvU77B+Lc0Vc445vNf4PYOZ
p/tUmdSMRHFWv+PDIE0VpcqF2zZ8IlMBV5bFrhVkzYjtSwWGt1JsPImegg9n7KuXRlX5PpzPMEIr
fRnfJPVYwfmrLAK8EZ0nHSb/9WfviK5Ar+LSMqw+m0xKfUrxihvzzsOlwsdc6b4Vs0LojCoy81rh
dnrNs8Z6EzXt8OqF1fTqGNEUIzLwZwuisEcHrtN63iAJy4M1KdUb+Z/kFSLvdKOkpF7JME8vE6tn
4OHlcFCJ5/ZbX4cagl5m4kVTtdswsimEUOKY1b/RH5YxSLr65QD1v3TKGb97cD/fgqWSj3dVJZgH
5Pv300g+A05VBP08c214e8vorHWljzWlPuXIym/ocolV6bl3Qy5IP2HJ5KVVtltaAS5V5NQIVovj
WJQwzF1/NQsrOmPpLT9AuyhPhbSaSzSh1FtxklyhMFPt6S7SNhqzuw2jmkLcxiivXbd+aEk47axq
OOHy0O/1SN86kfeRSIyi//pFe7836fGiTRIevBNkGlXykX8eWlc0BoZCrcBKlbl40ZZ3PySQ9qzp
5nijgArewxCr9+BW27UZIaf4udLOm4br1dXYjepblWrLNMIaxusQHPhhKA3rTkz8N0kF+De9KrVj
iDPlOups7WRg3bqxXPHIdEKH3MDsAH56H9hppu7iYqAbUqmVLV4sezXBC1nPas5n2mjV/qjOxkdh
d6eh1rVd2wlrN7k1QWGTNtF4nNL1aA06Zx8vIqv9klUeLHOzHN7jqDTQlY3hveICs3emrN7VLUZT
EaHQVH23aeNhvPBQpmccMTxMDZXSqfGhki+mtASeYLNKE+6kjMJz3M/u2K3imCKqklj5Vp1rhPuY
cYVTUJsxFrxLPrTd5CqPlioCN9OfJhoKv7kZ92rqBRCviUR6El6ao0FFb5odwZH4CA9XvRIYVm84
fPVXFlf3Fg2bZOZaRnOym2jc8wKcMvpFidvxumk1/qD6MgWa3Xk3WMuzySnlNqeq5cnkePXmURdw
Mk0OVSqjo39Da/3TmgV6A+OujaPJ0AyP99JbQj2/HN912jZF2DvKJcIvd0tLS7FVyAw+TuPgrmqn
8wKqdvns1OX8TmUWZXYtvtaABuPoI6nK8VzZujjIVpVP7KF4JqNM3bKlPo90uK1kZ+cPeMQ9ZPLa
4szVG6Tbee9PpaDHQm1plGqw562Ra/XLqCKYYUDgpU6dMl1R7BoHLFfTpqcmdFlQyxTRumq1tdUq
+hrLGI7ZZCRTUnOyvv382FYJnVTxkm+tpaWdtKoU38vMVZ9dJW+ePLo0nwpllmemanXi51R8RSuk
x/itUNOtLGv8EB2natDIXUcBHq4LZ526kXvtqpLZ0b9+dD9b5H/1m8BhZ9+hppjswjKa/9PtaZBa
wwGjplqormwFOdnR/KmWyl0ye7wCLdGRnWWj3CdTDHzKGiuvuhrrIhq3LtROtGqeQaYkmRQHN+2r
17S3KS/00AhChM9avDDH4cUsQ9C9jDtl89dfgLlsr0DW2JcpIvv981PMaVNrdMReMntu10CsxrOs
wnAjbUHzBNeNeSPkwHqh2ywxeD2VNcaVCgOhah21Aecez57BwjyVr8boaPjFKTPBv9eJjcxccZ85
kjqBqAiRaP/17/65H//pj2+SyaV5Q4fw9Rks//Wzz0g1rmdzsC5lZ1HxNDSN+M6nWbi7/8femS3H
jaRZ+oUGbY7VgVsAsQeDm0iKvIGRIoUdcOzL088XyuyZTE11lXXPbV1kWloapQgiEI5/Oec7LZQ0
Et/T9Sabu/m2wI+96yGcsOuvKodKMx2PcB/TYGJJdyjsCXCIbLRvlNeAYSarZ+TTDNXt6nbpmXnc
fDfhxkLD1k3dz5HHBB9Ran100TQcxLq6oAqvsKoBJF61k6NsA4WByZ+vG8AenteLAclujx3APXbY
TDYROTPbojPjrSqS+RXU3LprpzFiGJW0m7WSlRv0hjF/6XHHeYXHXLuyzA19s5oKaW6df+gslLvE
rBrfzJU6FBYroEryVacmwO92/epFnhZ/tpGWYHXO+Z8DC6XjOrfGA/NEdsdlZo4Be5TkU6hu3Wa4
vF+588YvFOnXE+R6aTIZHUlfWm8sccVZWDiUWSzBWV+IH/0mlIHIyWqc9Lsssx9mDWqliZP5gC2r
C9rrpkyjez/DDOlCmw3lhZQ0niX//EagSPxb5cYpCC6cmgEzkP2rHPytbOCsLocuH5sHxtQ92ksg
R7P/62wu6LJ2C5zVQKLfT31kn/GWUky9O9AQ0UVwJiH+6g4JCahhUmQFrCV2VqD/RJoHI9CbEpF4
te0bVjlAPqT4WEhCfOL47z8Mpt9fQyotLfQcu5RwAV2QY0REFjdj1dMISbFwH1iViQbdLKJiW+ho
WiEAlcPeZZQYLquSNOTlEwtoHeArYMEi0Ix05zWOds9qYIE2OIjhE74fR2ReXZPx4DXN+grGn2/t
XhZwBnxx/VxpZ/sXaAZ7W8tRGcxGum48c3nRlapC+GLkaAuMnHhP+EJ4scXNmhmdFTC1kj/QopVh
O475kcGN2K9esWjM4Ndmt7JHqW+MObJoo4c8eeY5kD53WoZphBbadKE0ldlLx86dtX/eOPE+oW7B
zW9yGoCMUQmmGak/aON0LXDgBR2FO/Oo6konbJmU0msmQ79BkFAKfl0CSfyivsJ1uqnlv6N+4GuA
LHiNAtfpLCssVr36Fsd9d4jgIFr+qmfmR2JGBC7EuqPyk0bkFeWPt9xDZaq1DZ2y+CiLmnO1b0q8
H5zsItCqVT/H9pQfF24E9uGQAE6atSSs38gg+K7XK2kTC83/PQRVHE26zGbmBsO4x/Hv4Tbv1vWn
QdjzAeiatsFnkEOQYNOJyLddp401jpgVOidNoAUz6p1ajbswbagy/RnCeu+RFuHbKhIhhKfip5TT
A7PkIg1sytbIJ4ynYpdGJy9lmdwZpZywLZEy4Hfest7/+iL9W+D37V/E7PEQ4cH3X3e2h8/35G+i
WIZS1z/xn42tjsDVYm9L/4oelDb2/za2uqR9ZeBmXUPXr3PcP9taC7Us55YQhsOp9cdc+E+xn6Wj
iUUsS1t7Pc/ohv87ba1r/b2/sHE0YmvkbdHgcnTiTfr7Mz7Xo2YAyuBcgPBohxgnUHNC5M+2S3Mh
TDLouWZJm+iKhOcUj2uqbO+DSLSvhICHR0vmJhyKGiujozMOklp6Qsk7A+PByBKBbXTckgON3GuA
GCvjVlhocYPqZpqaJ1E1keZXY1qYZG57qGcRa2TZRZLxhzqGEmELb7E6EEvJ4YftISgXPQ6rsrDC
q/lzC5aavjjzhvtceX3rY3mJzgXKgHM3GP1uccbmaHjt9LmSS26VPUt8rxOvxVTLnVCpemvLXASs
sZ2DY3bvZpvx1YRri55E4js+rUsy74WqrS0flHapaD9hNspxm5BM1UZB61Fjt5BPB70ct3ZXsNEx
0im71ZLEeBmBg5BUqEKik1TQpYl4WMjJeeiHBnZLL14KO/WeZnteaNFnc6cM72WeXWcziiWIzLG8
p99t9tbQGpe2LOn00J0FIkNXXI71dLCdJL3xtOLd6xvUNODdNzYIzxMDa29X1Nr40eUyOiyRbW7z
Si++rq7szZq5+te1cG04etp67xnp10Da1QYE2/zd1l38I3GaMVrHth00ZeG+GcZAzojMEq5N/VKm
5Qsj4PSmahQTuGQaianQ7A2Fdr0h7EcGtrr60eRUoSApkL/ovpl6+NjWmfQMoHPqcL0jn5qxc7bA
+7ANITbErm8MDQ9hKXGJwKrBUMGqdSdoNZcQ+g4GfyfX4wcr1/O7ZenW22hKRJCsVnNOTKxcfipm
m1cxa9SQ0tqRykq5XGpm+jg5XXG2mXSeE/bkN4aHbohM3uluapt2W3Xd/KPHa8fUU5ggeXJN/fQg
ezN/nyx9V+JVOrONT/ezXXXnPnJRb87OFH8msDKDQgFRJJevin3cKPKk0+HWftpLcUHTSfxr62Hs
aitDVEHjjB5D/W54NueFeCCwYgY43rxhLShkGhpxMm6ZYYLw1Uot8+vS8E5jiaPV7xV53gHL+3br
TfM5bXhTeD7VEYtR9xSzAi39kUXJzxqZ5sZ1C2+PO9c5t7b26aw26TdJkmU+vA/Ii62GYXVeaZdN
QLxbmQnvBe1h7o+tPKkIfWuJDh4tmi0+Rpwe1yG08yNvopUisRx5YI2Js+OBZfsopqbvXm2ZTIsi
id2WPcWAyzAGPDItp3pi7h+4SIqPrpNPKiwpOjcLTPo7abPIWBuWsI5DTA8UFFDbOO8eCticO7eY
hmfQvjXw8IqwAPJuNfRQcXrSlAmOvPTcMnA9fiWnZtFOn+QRVisnCLztuGz0dczYpOMCTCd3fRqZ
MPvo7vVtYgvQcB7Z55Boo5vErdo7x2lCHbDMNyZBzoNnDvu2MtfbieVwUM/yaA98rRERG/MhjUp0
HJNT35EtoG30Se8gvSh3ecR+qm6gNDEQMprsLRWkd2oOOq1haqeDu6RJdKggVz3OWWMEHuoQc2Yo
jsQAtVQ93cdW054X4rUDDk9x6QY+bhSdMKDKFAyNYBsTm5M4rI3+qU+2c1FWUx0w5RmHshsctiVd
GYCVNJgcRvGuJRQvjFL1TZNqAa9vmP0jeprlqxRM5VdNLvslQzuBsbJkBIifiV7ZSAI9tfOdBGER
phEHuTDW/gQWan6qCmFtG1XFlISjcyNmkozrmoPII5YqjHBOvJq1SPYLSP5Amwvytyw8iUjjbOeV
h+C6tzxP+9IxFPnzlJgBIYbDzyzS6otlp/VDh50UUmsJYacR7/FaxpsGj1Fo1CPrxbHT6Jwo1l9p
K/pzWxYPHQJYuENYH822xW1dxP3dWiH4mGZ3vRN66t12SUugNMOodWPFTovZGdEQYgQ3BN0zhoNM
rK/4KuKb5PwDHxbNGmcmrvd8SoIW+uU50ZC81cqeXhTs/8DS1fpAmKOHErV2XsmL4bthOgqyuwtz
OM3nmyoZNA4s/F+TnVpveTECDJNNetGjqsI1XOvvUxlbSGrXJ5QiUWBMi7G3R4dNodAi+zFN9RkQ
8+oeaCwfVqEfqB7oC1pTdza5WPiAK8P2QpmO95PK4xdttsGQDWVHznmV3GWAS4ipbuLpWcROc/TM
Rh5jN1EuJ2jk7Tk34aH24txJzXxY1+FuiFNQtAVYdODVOfvBYWAqYZRX/rrPV4K2xdMhI69xcvBc
7SFHKIwsqq1dBHVRHJCI4MIhcYYtC8ti05lDGQg3OrNsyne10w1U4hlrqRWC7qSg+fKFSrbkfKdg
n4bMN+YCtj8OWOrtluN7iqb3JBUkdI/COa3s6H7ouNA/WiAKF7tr7zuztB9JcHgSi0WiohcB8JpM
eWh7bd25gxw2jS3Hp65MhqPtlO/ZmvWHJCPupsnTa6QmcuhhLaTjz1rcHVMkO2j4Y+uhi6v6br3y
0mHM2yNpYffQgo1X2M7TGXYpgxpUvOOLnqbavlhH+1yqNDsaqb2tzayh/gZ961jPs4b9XBCJsEkr
M/JlPBbfPDdWu6F3m1torDrOQgUbv4m+XPTgAWLdZIeUEXkNIrN9R2blObGs6YQFO/4+eh28yG6s
Q7WC5sVotf60m+Jbwp40MPJMPsL9sre9niPLByDuO5l5M3KqbvDbv7E11xB7W7DVVX0uiNABS8wu
O9Ktp6LJ0cKDIN9YWjvu0pastnTOo7d2WOadNaftG4IU1Ere4CEkM8aDnLJhWzjd26Rzrnii1MlI
H/38KhAqhuRdG2wE6ospfOlm69HzMB7lcXGa+5OsSWPEc1qOF6sg1ClxBchZIYunTHOqR4qq/FQ1
Lo96W6chSqfczW7rutd3nozVBSTztnRMtXMZJ96ASyddZLa1XZJZ5VYkRnyWdGKb1siGfYxACFEm
qQB3aBfnQ2IVKGzdoQ2XLLMxWkxvHd7iAJA9SfAoudZbheA/yO1WP9ZrW21td5rfBzdyERs0INWj
HGMkdIS4qXwHqXto1+v8o8oT9eYQJycoc9/L2ItC3sjPciibbYYkrQ6WSmsPSyfcoMxybc9IMHcC
bIxl5uvQI27UbCC9zy1nM40lwwjAyp9gpg1wqOvEI82BhGl7V6V+nt1S9wZ9KgAdwBDdikjxBJ0i
/bhyDiBppdpMWCXsI1MTPzHE2X6/FHAfehTs2MbiDZEvrU/p0W6IU7u3CWIwERMuqPyi7uryMABx
8lG/Xe3ie7r6aCOrQeF/XTrms93QBcjTu7CZCuTGjYzk9yYRLWa6gW16uop7CSLC8BGdZxd96vUf
s5LFLZkxHAijUSD0z41tVK3kyjy6czRkpK6OblL/SIdyxOiCtMMrv8k5yXPrGEE0y0/97Hr1t2kZ
uWpwa2cNJ5tXUSn7WUschYlLRJdjUEEXDcl/yCU8qhgWEti5Hi/6Mn8pcgU+J493SI1gf+fP1G8a
MQfQ9EZ1QDMKPkUfCV4UnZseh9FtbhrFT9edU7+afPPMfGm3vCJhPB5atQE14C6VNjSpWM0VczSh
39Tp7B4coNN8g2nmLnJwvq0kEPgNBodPq1Bd5IPwUCcCYacNou/2oS0b08+cssVIoMp7MSVJCOp9
QW+bTMPeKnr3ehpg0G0QOtcWJYwxddeZU5rvnbawNrKwjZOoOsDJgk1YagsMgYwNQ9tZSiY6Gq8n
clWThjtaLx2EXGZfYO5g9eqa4TeiyAPBlXtgUMOarOiX18mObuOMxF5fFN78iF8iDscsBnfXDyuc
FxUbAcbeLmxNkJh+Z7vOACpXMUXnKXwF0zXDIesYnvmdwsY4I0T5FrtF/9pTetIzQS5YqjV+LO21
27rXix2VWC41r6f7smGdXLQIrze84JnhJGCnA4qA5jGKStGHac2PDngoDgynq4c+9shYafTmuU1a
tmLodr5XdfwcMVw7WwYzL9T6QtubxnVrW3mI/4ZRnKRXqkeCG7oqjCJVyRuMmNZ9lTTvcm3R8at1
jsmdS8QawHrgsZ+usQUyHlzwbV4sxUsmcCy42RTt2MFASFwG3djRCvVPaPWmz5HYk0AB8IbUG6uQ
d1RtM/Qjdch8f0W43dvItxvQ9/0VLRQSXzx9rFR9VPyaDeumngGGSTdPwsor0oc2BhUvmpWRMYB/
Y9O5GgwTSXoUpqn0kKxrdiY6D1qQ6ckLKGsaWHBpoSO0j8Kt16ckRtTrO7rDL4f+v94IO19eco4K
gzt/EsGayfVWW2oE5WR57npjLB6qa51krtxXjNJ7X28EqZpGjuqaypc9jFfvqyzSkT4RcUf/eS1k
dbs92ybFdVqJK9B5xZq2NBMox44wruZ73U9ueavnWWeSu+LQjDU6TwFILYxHgyFxUDaDRnTWTw1Z
/nSnA7zZOwmui7QateWlr2Y1f1snDY8P1lsa3v5uEB3ri80wSEMqACztPJ24JK1LCswvepn5B8rs
f5UWREgL58hljeddpMnmWwGo8fkv459/sKi+KgH/ohWgfRBMnUFVoQJGrGBfpXt/3T2oZp6ywtSn
CzHmdqh5V/GaMfKJXKk/uKbiN6M0d2NmHM3c3sJs29qJvnFldKMGdmZ1v+FX3XlrRgZJuvvnb+6q
U/jrXuTXe2Ofo5NrCW3r99jsUh+bSkTGdFGqvUhFrRjt0/FfbR7/wYtgHiVhEOmukL9fABsLNE3v
OF1Sg5Bw/nG0YlvJ+o8F1b9Hkv9yJOles0//yUiyKNKK+Ky/yW3ogflDf04lXfkfOJiMPyDJGH7/
ojz1dKhqoCMx8v9h1Wdg+Z9zSeMXcA2mpO5I/r7rNPHPuaSJV9+ROOzxDiO2ueKaf5Oa/jPpqfO7
WR9VrCHBpDMFxVcDwu235WnqpIxv9C45zg1GSowwQDFQDjon1UhGPcsMYtca0LGrvGFRfE1mZDY2
ujb2mY4Gct/qJZHEbl04x3WVVrQpxnoFjyHEfI85q7R2sMUW7T73svalgd5vB2SGxBngi4J0t9Ho
Rirl0m38AgiY4Q+lWPHh1oNz9jLwhNftw3pgR9RbsGxrb0M3YbabkVSqJDCnmoivLlKI9V2NPX+2
yB+/PHm965ELsQpM+Ykq+i5YEPQiZ2PQZJw9o0/CziudmwlZiF+Ow0NHntNWdkTQ+hRywuTBrqeP
KsuW+zkR/aWNjfLhajCtNnKuAUZn7hzbfmWLmG4vUw+FrbBjxlPDRKRe9vHkeEdDtemJY3eHX6QF
OlCn9dausGEaXUImQT8ZuR7ONskSVi+NFzR+BlawtnjUDdIDvcR6i4mBuYWH4IXki5l3g5G1hxE8
Qpjoxl3irGz0KkdukGDSYSmtuDOlVlzManqwBTWtXRRkJKlZJj9IRVE7S5KRxwQLNktZEoPizM3D
2HKo+0OSxjeUndZlSq6LMmqQ4SymTWPU9SVSbfkzGx1vO+YWJnSbfQyDsO7BcLwfNpROhjqEgzha
0vhOx7/AEb14mLz9lglloAr7OE41fhRyux6ztjMfzNmbT6aS013aieZe5clHZpjJu107U8hD48Ro
agltMit8tskWT3KwWGM9l49Fm0PuzovuYph5woaWPI/Iy+/bIusv2pwPQco39glhf4Q3zJgvC8lt
oZptY6PbvFONAJZQjFH8bXUlQNDCbchwyKqaTrvKMixySuknM2nEkZXTZ8HP38aDVdyzvyZoAQu7
9yDJprt3wdszAosyxu8kFF4sjZFmpnii5MTA7FZtqB6EwR0tnaE/G7llnRbW16o1rS2le3dTz+b6
yhyQrFMWZcnRyhI9VFZesE6G0Ro2eT7tKNzjrdYMJ6To3VEkzs04dg3REw7abPSxWeBmM3VXVYws
+bgHw1ksSJEjfOOoCZ41nghY0h5IWhXbSJ6skcAFXGMY34bsLjHbWw3plY5eJPQK64Hao9hUrvrR
KYn+Oqufl2tiNrvqt1K2xZaQgX4JytQ42RbTJ1yep2L51GIcVbVOEPc6iBdr8PB+Ll60V9Oo3UyA
TDbRoOIwE9Yrh2F3a4AO3GpMxYMijyHc4qV9toh1Iq9QdgwuWW1r+LGcTEMqnCBlT41XoE/NZpBl
u0PNYFD4Htc+Pfdln/gNCtUFWzQMa7bjjufj/ylDZrkg3iaVbvMJRbtFKfTgRmZxr1w7PpCfTYAe
XdnBA6d0X87Fuqt6WGukGrW7NZ+dG6sdiVUxp0ML5R3Sld5N98gSnvF2anutWewLQ+uk4gtWd9Yk
sJuyZ/fCRqcvvluiySxhmtuXsnU/WBbbG8dZPVjxi9paBjzXBEriHcCl9BZr03tlKaY1DdbRNdXf
HTXavZ+0on/rgDTurkyVsFWFcYqLihbcsLmlRVwEY2kV1HdJcbdw7PrJfIWQ1C0BM7Ja3tYBYBXi
pCjA3tWf02Ve3rxlhoVZpqJ5bFo8sgKVVgwG5bbGC070pUddehdDxz6Yip6IbQmqdr+wR7ada1Yf
VA5QliKxL8JaVd5Dn8mfqmZ+GxsEa0yJWzBUcHUcd5pDWwVzs6yjwEoRZdM4DzbDfpU62lZfieJz
jb7cLgnZJxzujDPn4Tkplk639gur+2NZiWTg2aI1P3KN9CTElvAUN3NCU36bt24NRKGeMTwMDEDO
s9U69zMP7EezjfiK5BO3HpOq0f7e6Wl7TNZy6XwobPZHz92fBjo0cuawWiQtf3KUfGhICKVJwE51
rA3hHpsl0ra9l1UxTJn+gM49vk2KoXgkzM2UfjsSaZrkETeut07Jq3KtbjMaVrnX0zh5d6n6PfAw
GJdAX/TWOTZbKOzSUozD1mmIDqOi053McRx9hJxYwTjaf1a5RWlOaPl0049dd4cGpBEh+CiaZxbu
CsOfje7TJ459eBGR2bw3rUhfeSZDO5jK4QaXYnkbjbb3U8zJQNJlEZls/fPxRcOLcCmFPCBFYk1V
ms6nXXk2u3AUegMg9BFHG6GlB7seDyWnbdBRPywhSsHrejHiKjKoS9znYVzsM6Op4lPLRIbPbjDI
/nVUinK/sZxnniPeRrH32A6sODWGP1JFAc7OJD6AX5t/5HQ1FodRjJ01r8a7WdL0YPNOtLs0czqF
3q9sX8nFzC9mgRaKu7i3ZGB45QrmpMk/8TjkSC2qx8FeXbZT3JZHFlYl7uqEL6uCxXy7NiZhLMiF
3MU3OhYKm8XwxA1yn+nVnpbpC0Rk84YKeSTZif2lH3nMlXCiLNoR2dh4R5QuUxyza7Ufllig0xPC
FKHId7v9IMkk3COWV28ehg/0CWsEP1NHXhlmadYwOkGN8wLmy7J8tzYxwFhs38ijMhusxao48J0j
tmUwBFLAxaLD5517G1O24jXy+sjaVKnI51AfNXIFCit9iDyFLNBcZFCxsgAw4QJh5Xhm4GvrIxum
3JD4ZvrmqCe9EzoKxuMyYh4qDG44Wag1mEESbBqBe5ncw35DXq8H+7VT9/rQ9TBTbe9caCMmOIk/
L5xlpg6dtNrKJ4yjfc3b7Kr8jYdOR9/X1d/zBdbHpif+B7AgmKQvwonNm0iwfTIN58OKE+9JIpZ9
r+OuBtaHlx8MtsQqs4w5zlDShDkRWcyKQyqFvPFWS76NdltgUFbgFIzYXgkANRfzQ07siftIN589
vLWp75bmzGCsZfVZ1Ua9J3qG/8whQLl7YrOWBzePmjGYEX29jzD5A1XZ6o3uvL+3PQzTQTYb4nVY
KSA3sZgG7iXRDT6UEv3Ta9grbaLSibUjdsPoOx7D6gk1ttNtTVRNp6EbFvpKTSMlre1YlxPsesji
/A4CIejVSl7iZYS6U47Ea12tNwPLpaX37q3eE5cBi2cYe2CwGKMp45Z4Kc139Vju0HBdAx3a0frw
gNA6THBV/EzGhGQtV04Ml3XN1JdA71JBdlocX7reWDcTkhw8HOByV8vuw1WZxXYQYjjrbACdoS2/
kswYiM0eHPnlZIye/REaBYzQvn2KUSV8OMhctmMNtM/n01yvLm9ruEmMOUd2buZgCSKbkU7axplF
1K6VfSqcwJVP84lvE58PR4s53dSsjV6KaC6+MSBLdiK1NfqDaDi37HSYwuaOe8pbPDqxoEYsp/jo
riRIbyuEfns39bCXVUacf+9cieuKvTFbgCS1wRwoBY+Zreh6yjVdHSfkH2d+w+JsWGn6I1rTHlBP
3+9L1Yzb2DOrQ1PE8JXz9UUhw8XyY+jte8yC5s5sGpZjIm0Pv1q/f3fJ/6pLvmrn/1mXfPOeVl9/
a5H/+BN/tsgOHS2uFssB+0E3/As8/qcjRer/wZBH4gfRUcf+TblDX43UF9mvJwwXfy9CoD87ZAsk
uY29AJOL7gkkP/K/0yH/NsexkBN7JhKhqy0CkffvQPIF0SN+J20FfrBZvI293LAp+cvV+AdzrP/3
Ja7WVGoikHnM7fTfmOfoVwscKd66xy7NCeb6TOSQr3FJ/89k4n/wKtd38ReROv7JebYTXkVWb532
Vs9fvR38/73Eb/M4mdZWVY+8BEo9Ke4xvzTrv/BpoAO5/i1/maxZrsvuxZLSANdmoTv+7XJ1haay
eIQ4Y2tV+4O8IbrUVOB4kBMvbUd58WAKQoEFWNuj2YlhCzJn3uBq1XfLPE67VLXts5GAVGHc3GVh
28t7CurRDoE9sXwE97Gt6UFCs59HWrWILEkaucSXEAbw2rqzL0HEnzqHUGS3Vm+lC8DCdTuMm/q4
H2hIcTUk9DCYh8NcIzsO6cri581ADhN0pZPTDtkhEYU8CXd1XrVSks6W2EtyIxrNORUx3NlVaN0m
0ezx1MfUzn4+U3HzeBvAl5brE4ddEaLpZEdAIrKDJvEYpSBOmIKMYSfXcmcZ3dnKjf5prhbrfooG
facNstjUyK8OVnllDA26tWU/j0t3VvqNK3LctqY1I0WbxwdTkqNjAYA7yxVDT726Bk4sivObCEfq
vgZNHMT1kNxH2Tj98PpyuR9Xk8WVQ0AR6VsZr5euX1PlRN/JwGlJ48Db9eRMBEeH06p/te1MEJXd
Wf1PrbGY5gCi6J/RSSGImaGv3MMg5i+6XmDbYu+z2ITPlfCxAmexnbBUUU8NGpkk2V9XongtpQp4
f3ng2QiQhyLTLllsffWdRn2/9MNnts5P1mp8eRS9r7NBDJ81aClZKDPbuKXhkrRJo++qCUA3PlTP
T6Zm3WeNAFlTKD4EO6KlHgR/XznzPrJZ5sfSs7vnlPRDgg0beSp52N+ocoo2JhvOHYSO5B5sRXaI
K5MI4pYM24kFxK42DGCUNuCmwGMztnGpgjI8bm6MOcwy9gQS8gLG6gRNk/U7JmT5PrOz8RGXxvDY
q4gfZsfDjeGm9n0RE9PK2iQ/Mm+04OvVw2YkBOLW9bicyJ9gtJWtMkLs5/JCklaWHTLDITWkYDFC
yZsyvxnaSH+whii+X+JUPGYVbBCf1Y59i/Mh2yVxLHa61UYfEaNE6mRDiy7G5NHe5ajJBt+Cpox8
KLJuUdCDCIwJGqAHsI6Uys250RAf6+C1Dw4YlrtIM7UdYbHmnYRLc54sm2VSg30G9TWDAPrN/ZA0
Dgm6bV/4wzAXc5Aj7fnoZ8poT001cY/aoO3qJXF/Wlnu/mQM0Qed1k2nlgyfjwTb/SYeGksHcOuK
jdb1HoNF73o9IpE7IUGSnwWOYILSxhnwb6zEXu/0ZQ/YxzhTXlnfxJyvm4jMXzo0zdZ3rqzanc1S
+7trRONbhbftXpSN2I+pAUfeGmZ2WOhFTL/EZflDz7v+2LCjvtCxTe8t2r2baoi9W5Tj5rfC61GC
dSyZNkxf7dNkxMudOebrNlate0ehVr0vbKzu2wUz1Jwl/WVGvHPWZ7ncYBq3Tzn0jp3e2Ni3lt55
VIwTQtAX676ZNAwRtsC26DdkMiDlNih9Wwh+lU+ybw4kyXHsMHXNmoSYCSBw6vSln+A9Zy4wZtia
nW5P89FtUMh1O24Nm2Qgz96qRXXkawFUCjuVdswvE2szCKs5FZOzEkJaN8m31SihGSHG4O+0o8SB
liER4MhqPfJu428Gou7jAuDpRL7vEhR2lBKz41Qs5uwyg21AxbAlAMwJKZa9g42wdduD/9sw9dB2
QPFxBFQOi9HAxYG3pUroN2Jp24PWioJfo3GXbYTZYAN/4Bqbx4o1oIXkOsyICXCgEORaFW3zMTV9
zzE25vdAXlwUDmhCe06BNxrUFR2GlHtGjOOXFNW6NWLXPhmVXhHyB8PRv2a6vwPt1D96WeFMKLw0
+tl5A8aNjrGhp4v8+OvHjcqxH5mvoE+YY7yDqy2n22nN5lt6034zujm2KO7hlavbu6Glx/Sdv14y
RXAAhacjSnOgeyVWpOjFR5733Qvy3y4c7YQftVoT6/jVsMV8IGO8HBsPVjVHr5mV1M9jWpKIdrWl
wUCLsJjrws808hCmRuCIm4f86NTDO/CM/uBKx8X6PbDjd6Nc7En/AZm7tOOFqHIu3y/3UUveyI2T
z+ONrrEZ9he9nve15i0GCj3dPLSGCZBIuGN5ZEGN+wA9CqBRK1vXPQ5A3jBZH1hpkU0+6nMnvvfd
uN6nVsdHp66WIFu52CKmq91pVQMvSxZgdJxXwDl6O4zMEzAKMUaaJhpqPnqXSOpzzV7gMBRm8unp
/HReZM5jibbsFOm1t4sdVukw5mgpUEO7O6rRlhGXlj9PXuoR8NA4j1e7x8a+2gTdvq92MVrpAKvk
uu88vfO1TOJBcti+mjqGgtrrTHoUZ74zGRC+Q35jcqq4wZ0I0+fKHR1IYfUbMFbVF9yl4WB0ovtG
fvn6zI0U3zmJRghHNnhMDukUHavzkAWpaue2pvO9pyDtiXI2UFpPACaDDpHLzoiIdsZVgWtGE+MX
cAjtqbzOVmAsZXroas6fn1MOHfnnInizs2VOW2Ep/WKnhfYtjnIOGYQWR2SWw0az5/S1Gjr33qtH
hrJisF/MYbFexvYa3G2r5cKTitiuJtHCBTFWqCkr2UuG/jfELvxv9s5kOW4ky6K/0tZ7pMHhGBe9
iRGM4EyKFLWBUaSEeZ7x9X1AZVWJwWiGKde9ybRKlegE4HC4v3fvudUtp9xsrVVZChhCEkw13/UG
4OIqr237Cu78Rs2ynA9fHe3RnAmK1hg7Mk7ey5yJuBkMEj6tMsjWmYN2LB0buS7KFNlWpdJr8CwI
6602JlceR+QzkQZQrN7m8mSL6YZQA5t9hQ26yQ6HS6vO5lAs8jeF3nTlAktafKWWUXpG+cz86gB3
3jaYVYyFHfIxpNPE45/K6SKuQYyJsuZo2jtkHapjHLAECnELBP57FZOewqIwnpFnkl1Z1TQhkDAI
mB/rYnyg3G/QCpp6gGztWG8IraGO4qBub2MruqJNQcav1OKd3qbGPupxqQmrV9Yex2JwWDWfbqok
DQCFXJGohVPSajiuelQ5BCUhvk3dGekvdNU8vS4u+gZRzxJ/Wn5P3mS2aVlw2AOBbd8LXWugI8Hn
q1qCuf0gmS7GngNz6Zn9Rmr4QBfo0JT7X054pHfsmHXCipKOZUP1Z6MbvX4YlnVIgoTdoZspi9m4
J7LkQW2ZTinB1DvphOK76uv4S+HgrvS+x5Hl2LgohzCXEEhqbxfUvJiANDSUzP10U5GPvjN7fVzb
zVgh00UShESiK8pF6pgd9OMuZ6UDCDjdqCaQbVoACZAwj/9xryOyBDfoBd152ygRuJVYv46koIwO
wdNzYVrq2xDo/llke+ilaefPV3RlBYO2RMQSXGJExA3XhukdRQ1IbXaUQSgLlG1j5DgapDFq38Zs
JA5Sy8o72c3SijhU9r7XXbfFSOKmjmSsj5QfdtlYG3Kmv+JIFouEGuU5lxGvEjVn5TT8utpgXe/X
eeJrW88LCfJhX0L8nEGEZ1Kq1podYrArJrSkTQA4tgihjtRm+mJlyks9GVeDBuNTG/p03reVZ3ZA
f86awvs+D6ZlZSu+y2qFwBE/Ingj8H1eilY9tr8qGXiaJpLkvWLL9lYk7flz6HwDzLJRzqiA6evE
KrjerCCYc9FqKMGItb0YCjQRWeBjMQbAaxIiAGCAlPYtgpfgm98CB44HkdBmadEKofrN7wowERjN
qOTUi1QL9kFkFtdE1xVfFR/oMF/19KlWival6CzzjnqOPqwSm6gMascTOk4nxjkXtC60O3rJ6Ef0
a92upmuSeaq7AuHVukspsi6HoSLPdDLN9WBhBfEq5JsQr6NNV8YcydUk3PmRGHGFNfR/qyndI2WR
LqEShlOt+hwpd7Gx2yGOCbj/zvZePEGHsC+E0zbqstLQvXdlRAVOA5N87U0jOaojyGMwfACeSftb
aSlKbpB6SjATA3mKYIqN78R4lz3k0Wm80kUT3WQGQDMSNKons5oTtAcRaJej7TRPcRJYO+RD2aM3
WjOoLmvlgzp/IU2RFjg77ABeUNbug9DWL4K0bh6zBu7B0JT9LjH8bo+QNH5pyOalHCZ4uECxvOvO
KtLXtLbUJcYB/RkbRa7xihTWTsSafl41NM5MhQM2xdZM56xb6+16VBr9i8ysdB17hogXYdcFl7ky
/og7y/6q5VYG2Xeiu+sn02y0AfUIlXjBHm/iU4jPmy4BHdGVOVasZFESuXQ86TBDLefx8rXdkeyS
UvqU06IXNhqBYlrVYXqvJOHXgUQr9K2oBSnckDbvjByKRfFYyUhSjEwQkSGFKNuVwc54mztmep8T
qnTeTIl2VlUeWylsoqPnS7p5hd3S9qx7JXU5LpnKD+h1MzMPbJZoTfsBUt7c+m9togKA+sGo8L4k
UmnO+SjSLauq6HkQMv8SlXH5tWjpkW8LxRhhT5ICD4kqNxByxVS4OUw12Y2OzihbAikavsWVicqo
rfpo12ntD7+3e1onpOIOjp3tJTvbl6xQTQQONDNNJb6c8i5BxyCVZNvEhP32PKpzjOY9KVZl0Vzq
xJFcRmyGFpGeRDWeEqO8qHyCvuoq0m55/18bOmHwpRpcLaiv0JZ5DYrfvG6vY5Uig+4nwcNAY50P
lyXWIku9G1TP+XepFN90AJHf9HG4m1p8phvLxIFAjqfYUrFnZS8USRtxbmo5Vt8sg6CsEA8keBw8
6t1m0Kob+Etzjm6guwr4sW0QmBYNbRP9JCo86yxIHc6mkeZ/J+eFejwr4cKQig8BdbDuOerwPaHe
/W0WC64K33nUB/TWaoGUj58CWXYomzs91F8tuOgwrJvxuz95+HPi3obOR2DchUODbUuvnDsGUGpb
+hHdMMXhpkjPerS6QL8POxw7UTtjmiqYZAR8d8sxQLNg0EBpZKBdcwZ5YEGOr4ZiMndladIN7Btz
XSSZ95w78bRMqt6mtSujS3Mg02thYPBYaKgE3aGmaeJ3fXZL1hVNLE25IcWvOWvsMb3xQsW8tuhg
rczI1C6xeMifwkcxnkdweas2RM+HW+EqM8ihSIwYQ18RORg8aBop7VOEwcML4nqbstyuUcfgcmgG
9cbzWtNN+qJd5k2cb8dOJncNK+6ixX2yJmhL3VZJe++3SB0GSzV30s/HbdNX3wDXWG6E0n3ZsxGk
PWcpLpLF7pytnLXrcZATalXG7H/z7GfbAExcJU3xXZYRkBwb4xxHgDKIv+dqFKl7AUhgb/detKJa
0jPZau2+1ZRhXKK5M5zLkJAvbZlnJbpZCc3V2JTZMHE0CyrnMhur5D5LHXpIxuhsg7D2VwUlrHtT
q38MA04+dWKrUpWSPIGpf4H+m+4Mcmrw5BgckspupO0ZR2dp6Ig1xwmX+IFox/tvfLVS8yH12Rvr
Xu677AqTFeWOlxoKySpXx9nEx/eV8AS3HcxniyPIQJ/YqNQb9lAz5J4ykdLa4kV3kn6v54ZcmyWm
YDXOqivfE27nKN7PwJTGtaEq2k09OD/LQVcefF69LxARqmBl1DluOqcavBXNUoj8GGO2qjO0ay3E
f4gWvKOrRAXg81rrxyoorUoUf8SrYLmngfe+nGsOiYZ40a7cXqd+1ykU40IybdO03HIeT/9MzUjN
dR7NERLIBiUp/aDmamGeZJ9kVe6YI3pSa/4RphYJCn6RnMAPfaiGz0JebQ4TRY9lsPS9vzC1NtHp
D4ILC2z/fohwBflRJy5UsstPMAtmbdv7SvI8FOo8HUMUIx7cQ0TawJ4lQ2VV1p7HSTOLvUlF8pi8
MP+GdJsja//TIjnXBz4a4zqQLQ1xyfvrQz4nNAWFkjsifVkgXeYrTfDcgjOpfuL6gHJ9uD5eaFoY
FoE/2JvfDxWz+E9FoVQufXW8MYmHxFcpwQ3HGhVNpGHldTEKKojJFFy0yTCcGH+eFYf3V5MgC2bd
Iz2ag1kz+noRqLFfu3YK7olNF4WMsv/y+YswX8ThIBL2mI2GkV6Rpb2/yEHwuWggiLhNQ+nW6gN2
Eb4lvctEUwkxHiFEdgiS1jk6ms3nQx+bP/SxDW3GZDli7oL93lJxDH0QtEeruUgyrgtpNGgz5kKw
paiziMtnBzYGdC8/H3aeIR+uWMezPjenNBKg3g8ra4cwD2SCrlVCysAR/cUEQ+D6JrPWsZi/nw93
7IUEc4oKldAcW7zhwn5rHPlVqQrFHhmubox7WuNbDv8DzVhLPbHKiAMO6tsygxhV0zmBs9Cohzd0
mv5+lubU9i/129wcvfaV4O1hodSJuKCkrG5Ne1KfA5rBboPp9R9MWnivqLZhv+pgv97f3diSzdT7
Kkkhlq/fGG1ONd9nif3zm8ojnNtXKo3PtybXbzdVR/DU6ilLz9sq0CHyW6KiGDAqRcWJ53fsLdSh
WNs6xD9ajPPz/W2oGNZzNyY9CypO/5XW599AtX37/HJOjXGwqNGi10w+1JUrtOZiwv+p2+kvLsY7
au7vlNyjk4P5B2OLqWhYHyaHE9l9pRHMUrB3vfBbVdsRoUSjrOvDr4HCCkPWhHrlV7RZEBirZ4j9
Tq1oH189IA4GLRSpQ7phor6/l7pRtFLJQZb5AtlfkzfmshdxiWgmIj+icLLVn95XxrMQSLKP0oR1
+O6VHKvssZClm5IAtNfN8cYKhHViK/HxBZf00GFBUtqdleoHK6jjQ/isUJ26YeO3EI5w7uZFh8WP
Xsbnl3NkJC4Cw4ZuCkPq1sE0wVsZTuNo5y5LGyBxpd6jZrovqujh83GOPCZh6ZgveFasXG8wjt+m
PAbfWDoV0fZTSOhT8qzYCeaZjBxDb/f5SNrHb6x8N9TBckGNykQoxFBt51C4z3RUbL3VwDMGqb8u
u2z6Mhrsxwz6H9Wq1Knuq1XpPQHAVNbNhAgrovu71WrKaClOL+KV9SneGXZU7Bo5gArpg+nCSzgH
4kKXxBnRLeJc1awTrYmaHTlNw2Wft1Swx5ZQSMpswNkJrDhxoYd4J9ZmvuD09QCmQN0xDj92STIp
0iEC3J3qoHkEDa0SBWvfYi0Kn9OptXZtguepSqClDbG/seKRmskA8IOg5dCgMyvKIl5q7ZcUd/ay
MVFE5SmqKxtAJIUlokZIFot76o0h0krCnBEAQwLqUFmSx6lESrscyNF26W33q6axSS8f4mhFCc86
j3W0DBHuZMD2ebByiMolXndY6XxXSSHyNYVz41Sr3y0PsuLnM+DIXNMcdAgoWIiE06x5k/DbXPPS
rmT3MXJfIqU+74Qjz3jqA5ktFQHjgyd79/MBP254wANAYTV0B9kL5pL3A5Ygnju83RBF7EY/o94K
FtGvmnP8us3Ws/HsB5Re7/WQELTPRz7y+rKbU8HsocX5eOYgm6FTgtbMXMpc49fO7MU3KIXi3gAZ
/uPzoY5cJAIPViNqHbNO9mChpS/KeXNsMzftKroinaCJRyeIgJIoq85MwJTkMtFgHxe9RtH+88GP
XCf7Kol7y+BkgM7k/R3GRN1SdsoylxSkcFv2QK4GH6lHNFZ/vA3Q50VKWCiMLHIFDxZEakC1D+gr
cTXbfhxHaLMaUE3eIin/eJqy3UAwhTCK0wdJ9O+vqZgZDj4RfugKSIObTAqvMrrqe8MkO818/dMb
qKuSC9NAHdFFPvxskYRWZHpCZDKyGukqxZjl9BDp6dSEzdUn7uHHF5DB2NqwNTBoaB9+vkq0IYHZ
plyZot8HUnksJ/uVVL97vzdP7EHmd/n9zpuhOJaaXBqfF+Pg1UtlAEpbQYghiwSlbrZ2coCcVtIR
DpF1O8qUp3ajx0d8iyGYBXCzfez31YU4Hgv5OyOWAn0zYeH5KO7lzNrAwglsuNXO//zRsfEGhcuu
gxEPZqRRc+5oPCt2lbbd4YRydT2+Ck31xDDz+3t4J/FIW6RwWuw+DgsKna0OIcro2O0UTYGckuln
xcAX8fOL+biK6LxcKpsNW1NBbx1MeoKgByw9InYrSUWLSs8yicjczsybqGxoqINilWN+YpXU8O19
vDYWDstAL81qeTAq8fKNw7Evdh0D7mCfEH+3zIoYTrBDl37KaGLX40yyVHIdBxPu4oK2l2ptm6H0
zxL6yJuebdE0GuUtkZ7xyi8KNgfztgB7urFHFmd+cbTeJPixNk789kcfjO3Mhx9hO3hL3084JAlB
QmcDBTY+sHU0Ag9WBuqcnz+YjyssDwZdJSUlR7M+bDlTveQz4ueJmzUW9pm8c9VY3NtWc2rXcuxR
QH1EVWmaJmfY91cD7VJmRZmxEA2FRMjiBWeDqQ6bz6/m2AqE4JgynM2hnHv3fpQpUrXBb5UY8VCN
L9/iMzUYkBTrOvneRfqf76I5MxpidvziDVUPT6h2E5odgquYs6P3Ot+7KjRv0sp7/Pyqjr082NJN
QPHUb+Cxv7+qoY4Jpc95eZLQsK/jUdBi84xXmi35pvIN+6VPigg4mlmf+FQdW/NQxOrsq6mUfTj0
UDpVA6l3sev72lWTKc9TBKM1eiii6Y4X8cRoxyY8xx68tPoc83J4NxOu0TKLOnYLH4ZOahrWTa9F
yurzmymOzRFuInRfHSA/8qX3d9NptaE1KLm7dturDzDqSAtCcUxKCwF/9Oas/ksk7HzZ5k13VZJP
eWngc90G+BzW01hAyvYjCHcl/JyEDMZN0LbRqdOtOHrngSrOb6aEwX/wyCvQJEafpnxtBp02QVM+
i2YGq0i7xqBhP7YD1QmrCGhiZMBH474D/enk3wIUHZNZNLuihzlEFYlcPAD3CyfgOj6/kUfuIz1t
tqAWtuV5f/j+PiYWvwOQ85yMxum1mESzUXHF5F6CfmV8/nysI7dDvGmMjblQy677/ViaGGHF2w1b
e0+8qhQcVqmhPsOGzVwSraI1pfLmxA7jyEsnBB07djR8sT6U9buKwLYK8LwLZOUrllxlqaHaoY9R
EWasjeWXsurLFWqMzv3zaxWCKiYVKTaIhyulTnhKWNl17nJWuyxNsCBwT26oxvuLIPYfcE/7f75v
Y8C5DKCRpsJSdnB3TbqNtQ5FV1H9cjmKDlVCJpubvnRSNzU5SH9+hUe+OYzHHkryYWOzePAG4irV
gxCOmjt0wNITvepX0MjLlUQR+0+GgoUsbQz31PkPPgiFpYdNiu/RFU6eXRsJ4WGV1Zj7sBXixPJ1
bI5KXqjZhzBX+g/maIckLoPMyFklbe/bIP9hGMA28Mzj0ypv7Jbk2j+/jRLThWYIjfbJ4QsoBnpt
Wj1l7jRjp1Wrv61gPRXUAU4MdGRhpqSuGlJSecbGMT/P3w7WxdSjAPM4AgJHfITav7Wn8v7EtUh+
xsE29N0YB3MC5kkc6eAeXQT9YoGVCMqjURu3Wmt6C/JDYF1iDlsYfVWsajPyv+R9RX6UQa+2tQG4
9aJV1lUW0unViarCnCVwe42JG8qm2hGkEdxo2AMxf0EG9wo126Y14ixOt+MSGSyhOwaJBRPxkNeG
qNDqwi8QtxPRSg9qJup4k6c17t+u9EgdRzp6FcGO2yA+BQMfh9VVgLN/K6p6hJ+ORLOTQXrRgRdz
bYx1YR7XS+5wvEmpFeGnQijoIk5MF3k/FViyAwOxcNyfg7OCwk5Q5ebz23tsbvIVtwTzRNKnOJib
MPfLZjSZm8iEn8uheQaNd6VLZSPTfI1rNv8Hrx17bjZ7lO9pCB2MZwRjVkoog25TBnPN6RK+wlnf
ZCc2rx9LfuSr0zWk8EeNwHQOhtGHOAB942QuIvKbAhA7mkH7pYy/0IS+QJCybA3tm19lJ45M8vi4
VGm5oxyuDzdkTpGWadEb1ETycfoaDCouoUpXbjC6YNpHM8MZp5yjYhso7KskQyQIg4CFvAQmZ6Dy
N6JeOZMqAQai0bOlhzCUCVds6XfSwXai79hIOagPSAFja/JXgKJMai/WtPIFqfOxXi/tySgXcRPp
GAWnwl9H/D6rJil+4PkQ15GNi74gxnWDo4v/nk7GkjycaG0plvZQSuPUozi2ppsQny2HNhwPZL5l
v60RITlXaRZ3mas2zyNN7AVY+G0sSLj7fCYfW4t+G+dwY9QVHdRyp89c20jUZUa9YZkGwfrzQY5t
bUxpcVrV6LeZ9sFXQy3JiCkx27o0nfATk6bAYfwxjwM09fV4wnR2dDDqlZxZHNxth9tes2IxyhLe
FSUwU06i07bTiw0KULTUTXji9h1bCEzK/nwtsOx92Pwm40heLSoqt4qqG622zCXoxMc8qX40IZqF
wDxxJ8WxeTH3vDnAIiGwDvs0U10k3F/2adGQBLi8NIHTFDisRi1+lUslcPWibJYkgcjbUPVgqfqY
Gvw8zC5s3443YHbHL2D6eaNqzycs7fMnffTXY0GkjET9lsyY99O2H7xaweydun1Z/JCO/xBo3V0i
0ZH8g3EsiP/sKM3ZMvd+nBqQV4BxNnU5iRZUc5rnbFT6Vd5WJz6kx7atFKcQbajzP6yD91D2Dg4O
tJdug2ckqJG49tlNlRs7INhXSV7ep4lzolBxbAL/NuThhjWadEBDhpq6Sj9s/Tb/4egJ4nZzV+Wn
MFvy2PzlREqTjO0jZ+GDcxEoNR1SnZWyzGjjtyYofvahYy67BEgk5Vt/qRRKuExZkddhOXsNFDEr
MytEf05XP+oUVR498tPdVsOxgKsNn1HQVHfkbucrO0uSZerV9mawevvBNlg1F2ZWI5hS6mFF5h6l
zVz7qfZgkK3cXgEz/hYBPkSKU6wbtnyh3fWwE8hcbtNRuysQXfOxJ3jv89l07C44s1OXEgfz9rAB
m0BWrDP8Ce5UAGRqJhKwVf3RKIw9NdPHJhz7EwMee8SzMwuhjEWx9fC2F1Dix5LNkBuWDlHpRUs0
2MTpdyV9D+h9PWvSP7/EN+3EwYYQxQwxAVBNKKMdfmN9ZYRVayepa6aTswQOad7pgQB6KUdjH+RJ
8lBoBFdEOsrJN7vAW3JZ2pLb0yDp2yp9j3L981/qyH1nszFboB2MgR+OvI452mmjycSNSQshzX00
QR+zbRyjvH6MKjG56CK/fz6mOFLERJVA1Wdeta0PZ19/MKbC63ij68lDyiohwiJIlZvaq2ogsSZx
Qya5cImRrB2/CmBM1zHOC12sPv9F5JG1cvaFI8cQHHP0w/I+dBHfTJuQ4OYskrRGZl9DKJPpBm11
Zuy5M9ZZE6FGxmIFPjWhiCyUlD4qmIPuupe9uhlHT/0a6Gy8iZtRv7ItJl6tZ0rhmIo3iPqAoLfB
jxExNkt2t9bNKFijFdZXlZI1bmCWFsyZ1lrZ/l7LY3lHTsNwxWuLCQ0qxPQY2K2zS1TrSZ15x5/f
gGPXTwcMD7o1d+gPC0eU28BMN5LrT+LhLkCW5sIUDh9D4A6bPx8K4TVaA9zofDYONiA0ncoynT9L
Ti6DVVHas5uPgMSdEyT+4+djvT23wzdtrv5KTq98Bg+P/5liJm2fhhwOOsOzFwSOjpi9JmIAYO12
q8xKxF7kqnfdDFAUNU3xb7RGIUoNHsy2yAjke/uF/h/fcArfMKuufnt2q+fm+b9+vGWRXj6nP/7n
v8+y1/A5o3T26z+evf7Pf/Mmzn/nX4xD/S96lzbNHMJSdNJt/x28YtvwGxCvmLSN31iF/NG/EIfi
L4uqD+oWi1I2eg8m278Qh9ZfFn8w/7W/yYh/AnCAhnl4yGejxW+BNxWx3rzlfb8LQvQehFOAlAIn
37CSZZI8G7iUfcx1qlaQRgVsGyPXSC5fSzjSMvY1ItSCKkXJ5OnDUmAzWntq2L1a5I9cTd6QfXNQ
FgMldmIfgXqrpKsh90CQEG6MWZ1wRXpS2lUV9mZDXl8lLwhGodkURylG9dpJOFaZ9p2F6ua2Gtru
Su2e07ziiA4X8KHp1Oopj8NOQduUkEoWq8XwTOhJOmDrUegpKdLXvBVHUAROsrH8eF2YZfw9wIFH
iFOV+hExBJW3JrU0PIuHcgDgkjgt6jn0CKBhvAmodqXZuIFIWIYIKMn0W0R2JLelQzrXYgi84FxG
VmevUeiEs6o5MSVZGXH+UhDM+pSTdHjZ1qO6bGVS732n7l9wk2VPxLYZYMlsf9xDFS9vRmANz1qg
ATaMtHxBjuEGvhAW/pZUviG0+8vJGPJrgz4cJQ57KImYQkCzTYiavrRlOtzoiXyzxa7GOj+zrB7X
XQnlr8tajrb6uO210Lqev8XaIpLpy4BMcCGH1L6mhwJ0GpHMnRyJPgvrul6TuShdbypEsiAiMtsh
2bRW0Ti1e3voQ+9sqkW566YkiBeqb5AtFRqldW6rqZYtKzYHDzIt2jtSrwFhtaKfcPh14mtoxd7X
RoF+zvm8XGeZo5z3k0aWSAaXMZ9GfcmefzqffNE+JihjSggRaXXee1W5D2y7++mQXRIB/26UeFUn
enDV6VmCD5Iy8yrrHawsbA+6C2iEFW52s42fyzEC1lUPpbH1wxRurxb19TcsOewme68kgTqmGHKd
8ZUULgtzeAsjSz6Sjh3eOJPBaDQBqjtRENFCErW+F9icVTrKeYA0oPFhf+bFSmu60u0pzt76QZos
zTQanpTMr3YgNpwf5G1Y1cZUSVlYCIlZY92XpXMLtxN3Z934ufI18qV5HWB+IvLE9pRs4dRT/IIw
h95HG2jkvqlTugLYIMjAEdk9zzH+AmovuLaGqL6oxRjsLDLsnLXIewJovEwn7GPEfM50ze9tWc6S
vyZHGVLy5yL39Yuy09t8Dcu4uIyg4YY1WDTecvxH2AQjPGuAEWZxErutYud0ocq/8kz4v1RbY2SS
eOEManKeqSqeJdhhRL26aU+ODFsi1bsde/yBu8AIIoz25rWwI4hjukU3WcLWGzEQ3w2k9nXrGlbB
k+dB5heJB/zKaglGWsaFhgM2rY27tjXwLI2haJaNPpbLAObXpV6kw3ljmMFWLyOi0/M6IS1jBPDs
dTHHc+JKKt6XW68egJfi4Eq+DG+0QbNt1OjaCusJDCEnlla906e6T5EqWmZmXGqiVNy+rR4w3vU3
Smw7MZxsAIcS0iHGP/Min+GH6YxBTGYgYsF54gbIpEb4LYLmfAYn2mOd3PSVJD2m/4VVDDeedJK1
RVbzSkJf5CwTLkQZXKYR78cMaFQhNXYR3aGQnyQVvIszzNEJtSdzxjsacB6xDy3aMlcX5BHX/JgZ
BjljIQMCv868GRUpuC0Y/cFHhqr+5MxAyX6SZCXMkMloEh5RBKzWY6s+ZjOK0puhlPH4WtUgVCbu
odeo+yjU4FcKZ7Yl18GX4Q1uCeXStkZwl3AvDZ7YGlzrLTQBZ+XBxoTad2X2UXTdQM3ExQk9YNxb
M04zVfO7LpRI9garWfYzd1Pt426lvcE4SXaxXeSaMXtjWJ1tV5dgOwPzAtZGvatkvW9mtie22W6L
X56orXpE10E5A9qfEwe7yqePwOUV01Mw1PWFM/T6BtHVQmMa7U2e9rnqVxpZJjNpdCjzrWJkypa4
VWYThPHL8Q1OWgOlwe5sFDflODq3Eq1nsCKHJLmJZ7ap6VSvVh6ouzj0xX5KnRJQBuzwZWEMYl5m
SyCpNtPv3lIrf0X1NcewBU11mrmqvumPl8nMWh07UX2ZkE4tFYOoEM0Jb4xKKXkl0DhUQEsBYUJu
JU8mvesSz7sxZq4roVsQH/DqrCSPyQEdt4pnDmwyeM+o2MobrYARq8202BB72605E2TbmSXbSHNX
z3TZoWXqgDN4NGbyrDEzaINo8JbIAnIAYNZLDxnu1ib7cDm1w7iR4+Rs2t5Kfpq1l12SD1jPrNu+
YWfJ8QICLmuMch41IbbbMkjLW4NA3lU5U3PlzM81ZpKuM9TBi/6G18ULVC+tuL1lEiaXTq4m19Fs
HjRnMm84M3pp+V1beq2vZlrtWTqTfBOavyulnem+yOiMrgJvJpT4DiudtgBfw4Eax/GmfkMEsxzO
uOAOUyGheNlmDDUMq4Y0t2ImDCuQeXdG3Y9uhgn+DNQC6WrxZJ4piTD/PpD9/z75xD5ZkonOHvXf
yK0P++THsH7JszrMft8p//23/rVTNv+y6eryjmjzAQtx0L+3yo72F2ArKg/IEBAs0zr+z1bZYhc9
exFoy/L2W/I/W2VdAy+OJNMxyHNhq81v+Cc08Hcb5bmJaMwCX41OIj3gD0dNTahB3BqBuXf8nGjw
VMxdqazCRDPijWyq2jjRYOeafmu//RoQpSXscQHNH5fy+515zFUXWgETgQKSvRII+beT0w7XJlBm
lyQUcUI88P4s/fd4APk5W9Cb/VDHm/clbBMtnXycwHyOHAaQ6MPua6M7xf9/XxF9G4pHzbNG1Ek9
7/AsXQV9gIpU6Ps47Y3n0IrglTWkOi5MzReXzTQ5D1YcicuKD8rtb9Pu+tcZ+nenxJGrnIFyzAYb
Ah4o1/d3tS+JnVVBIO9rLdLPgDkLpGZGBieDb3x6okt7UCh6u1BmIAd5VJHURg+7FkOOU9gaQn3f
55x5FlZRqd2ij/DlL7vGIt8wk1ER7NJhqGlqUJOpv+oih6Q9JKGyVLXMOdEn+3j5Jk4wSne4LaHn
Hx73IhHAWWUrgGNV53KdFBiEqsT845+NxcbbkGKuTHEAfn+r/UiqSTCO+l7WvbhsdaV+hZo23PJJ
Kp4+f6rzu/Cfesl8n03CJCiFzrVQ0iU4f79rdTVFpUDp0fedF/ysET2vWy1VTjzNY/eORQgSIYOx
Sh28kCpqNavREmgqAFH2kd0Rq2ODXl+KKYbF8/kVHTh6fl0SUnaB1prg8A9SAvw5optIcNlHWgi5
V3aMKTylNhdJVRdPdhkbz7o58pKGznCLpFKe+TASfxV+/m9j0ftS569fQ2fZI+zQhBd5OGE8TZBX
bsb6frCbOSokEwqIIMc+L5SaGYocBVpCrBHPwjlxFPTMeXmNog63rCDVH5X7/v5lUKLpzvykPxTZ
4wQaeRoXvLydN9xixiDdDtfFXi8qZ/35/T/2sAl+wfmDAhPc0cGMYnta5ZVVyn1ocHsdx+eVVRI2
DnO88ylV7PulnuVbxzGF3hMlB8N9mL5F0OQJh1Jl54G5o4KhVMUTOQPF08Sh/7rLRlaHzy/vMB6G
IdH6kAxjEpVBMvChuB7FLVwIiuo71atCHGmZQsBYVQ+3Zq8Mt2Ht8VylAYwnsCPtPvR5pdKhyfeW
Aop8ZYdm6U4ln7+3FaSBOMGReCLNG6++MolVCInjRE+LHdq7t9zgww9uFOGw6aAAm8vv799ysGQR
QhKp7+pEhfM+M9LzmZbuIwZpF7maIgJZJklUAd3LI1Q36zkX56aqlAS6NZBCKj2px4P0DL95nWRK
jhdJnyZSvIn3SisVVl61ijgSGKIn8lvA+34uA3u4TcyyctWIv1ZhWTyziD+sVnWkyTP0kOVT01n5
3vZ1uasibuBijPHWo/RXqjUGR+ehmQLAPAEJgQIdLFl6i9oK0FilTmDGgBVC4KZ+G7JnTbKSMdDV
7cmKGK/LEpHrQu904nvaEExVHeTMkEIXxdOYW820VbzJMXc9PIs9RYWUZLlKZAGAr6B5jTmYPllF
phW7VITjLcfH4VqhUkw2A1Ft4TcxOjwy0mrNGWSGq+ShJID8Cda/+UyaAbNdjzTjeRRO/VoLwooX
ZtcZz+kYay+gjjS3K63yliQpPFw98A4r9Ml9YP3tjEXvGHxhxCjEvSJLXtLBts/JClCWctC5o17o
PVDAD7eelDUHUcxfSq6Je3xf3B/SF63buvanB60z6tfC0XlOqdk7DwKUx2uc+lTNTNkQeVIDvl7i
wXUeYBHx/1JIaj5zvIyfkkY4AqaG+6a3Kizqt69cxpd6U9RmAvwlDarI9XXwoYsRDDv8hoCyGQFw
42Ttgnlj8gY288vUOVcjjfi7fDQRyKmKYpIukohLCJHMmhih3LNlxtxNkv2KZtnl9khQrupZ5q6Y
10uls8p6W+tdmWw1IEYc/gwLpmjV8F0084D3L1d9Chkp7K7LgC4Nj9JIGxuek132K2vU+d40sUcw
qMgkcxnGtvNQqx4/FioFrU9FDteFsPkWNXQMhs1Ix0mjzIakYonpc7qYrGSC/hWmxnOXl8Yz/BIK
g/QtnWQF3YWeq5yAa2LxtQgBNvVvWddl9/YUjhf/y96ZLcdtbGv6VfoF4EBixi1qYFVxpihK1A2C
NiXMQCbGBJ7+fCh6d1uUttS+PxdWKGyTqAISmWv96x9KBUKjOo1HWU7nFOxFRhAAXkjjEUNWLtMh
kd/AO22GrdnFHplWC2m1ELQBt3xCc24YZZqXFZZ7MiIbOtxkLo4s2jUcsgmX+bEITXcHviblqTCZ
dtSsyRQ3xq6+72WHIjKPh+pr47b9t8BZmqNLo39DGwvgM+s81gQmszPhEcrGNZl0flFvzPIzWWNt
RyjL7P2lF19su76ur5qObn3PNNGfIrCSbCvypsbVZmhuQuwUpg02Jjg7YWqJOV8vr2ePnGFVz/Gl
mHtfkZA5ec8yq/r9XMvli4cU72TjG4IX0OQsX2riLHfQZsHMxchjDGI8KMkrqb+Qq+v323pMu21h
tv7FWox2GMyqztq2bWXsFDUgknyr2lcBhq5sTDEW7qBqQ9HhUVUoecxbvJdmd5i/xkkz4YKbGfdz
2FSfs2J0NrBW+kjWGWw5taZ1Fu2LT/O+CbLF2Mbk2m2GsRX7Sjb8IuLEsZY12f7tGOekorUJWfHQ
BTT9plAhNOio9fwgAdTotCTpWYTBwbLF7G7rjLG6sxrGROR6xFtnIJU1aGS3IU8I5/dmNnZW1Qwf
ZeEpCVLS7QfS3qAHmX+VPvb4JMoBe4dC7zsjtrfE3uLaHvfVPacS3q8L2/uVh4sU+TEmT9RPrBwT
w7C+M/tB3jH1Y1Eb8DrgNsW9uDGsnFeCtCMXNwMJlHCJSQ0FtmXrXm3YbfvXpDXZkJolFI+zubBk
cc0In1pI0wmuY9o1d1io6vqc/DtGFQm8CwRjo3mOhaPv8K81Nj5hD9A4Qs7jYMDEEONQp7ls2nL9
bUJDkymyni2I3ZjCTDbstpo+CuUDJZw3LuJxlA6vPuxCMtU13IcDRlPyWUqWLcaNBNBhOFGXz1aD
2gU7RlBVYWPhzzufdrL64hIwIb/NcnSibvRxTyj9vtvVuTN9rYJJJRu3MNxPoReT7ZGG3QGTODIE
a51kAwGVefpnN/YvucTLxSVpNtlgrqu6z8hXB+MDbpqNfQisNLgZ2zzbeCU+YynC+AO5qMt+Dmr5
cQkTYhshLE8fiSKoHrxEfrPK5bO2HHFb9FZ/YF/1y40VtmTZDtJ6Tfo0eV2ybPqQDD5Pjjc+R/pb
4IzpJD5DgjHNCoz3yg4HPDfrSCdEO0G4hsc+vimGLpkwr9HmJWzo+Vox7X3wFp0ZUVsVg4g8nkK+
odgJn4x61PVOi7681m3r3C7ZUt4q4QwPVUbQPPaK3V/OaGDyTMzJnzhoAX16cgFRii0mEV0A0bNI
8f+f8F8EqVUl20UYu9u8CrDpncY/Y2lMH6Y+KYiEGMzrNkvcL8XkEXralinT17wmwkTBB7gJnTm7
brVrn4xwCr0oHZPuxcomeUkcQkh6hTtcQnQ3iGHq8RW8EGx5e+J9ByKKoBbHuDbHvt6nSAkevULK
w0gUOOSVNL4y5wEjYDQSUTgm0zP2hmrYmV3nZCedYWOO67ZpeFEQT0GBUxN5ExdhOnSHFf+8ImCx
+Yi9vxVujGKoaqy/fJMUYhbPzcQJ/41ovu56kMR1aQ7CyzrviMIiSz7uokbQXqRsbheFQ9rJRlJZ
GNg++eN9Yo2Ik8lhJKGhY8t7xpDbjtq5dK+Ai9lGbXMO+83qloiKs2qHeFOSTHHd+zN8njlUIiAx
1HfYEMX0tbG8Id6Hhlq9fhPn6DjK2qElx2p08LOHrhLq4yDm7ikoZ2c36qUgOVKTEQ1PInLMNBX4
ROb+lowenyCbeElfzarnHOpNInJjY8zKrcOtuhtxcryoy8XHlLyJs1s03vqj2U7GtZv1TAszW9n7
wLChNWNeinNT57s4c+LPB8WZtfstJuX0k4QU+BeBpf4rE03s0U3pYfTNpI1ZX96UPtEpGAl/gwuh
sm2LJ95w8Hv5zU11ctfl6CZJNcIJ2Z50insdTlHbVGdkpDh+2+J9iNuSwTRhZ5le3CPfpmZPlhnP
DzNtsPxyB2Tzl8VgzjhL+uPn1JubYeMnS35rkoxrRkSLlrcEeGKDWVvauE/xlt5wZncECUGZXWOF
dHoOGTq3GP+Lhf4GC4UZJOii/zsWetNgL/h/Ni9tQ0Did9SBv3/0b0DUd4lxQBWFzwqMauuMev6d
/RA4fyBBRD+xRmiCe9ggbH9zB8hARBQOGgoOYqMS9+ii/sMdsP/gf2XcD4XWBf1y7X8DiIKsvOvH
cPWBoYKUE/KfQK+6Cgj+QTCmxFSMz7ocM0bI6xGDo9TfYgBHtWqhTNe7fpRsUxgTpd4xtmZe5RqY
KSB7raNsQ6SZ6z20g6rYNS4mlweDjADEGewSlcnypi2okNcREZ6igCWA+wZFsXPsHXJumeHTd5WS
ZmzEnr0EVSspoYsSO0PYacEVW1bzXHcBh6u5IJAfcyKHgQtEcIX5pPNSt6O4qcLKQJ5QJ54XDY0V
yAurpDHDa8FYf8SmC4aXkOGTpnraCxQMpEpLc62wO7pCiGDhU5UJ/YAVoX2Mi6oiAQm3RAzSSDFr
TpSrTXDyQp/2CTzykXyyta1M2TdFvUIKEuvBu7nU9sBRF/I13hody0poN6FuPJqgwy++xWbVNMZw
sMfU/nhGBWobGLqzTSoGr6LGSNb2NZI+oVG5B/tqo1RGReSHeUdOGQYPr3mLhCOqnYZ+Hsrrsx0r
c4y03fK/YdbUXFaYyr3MCT+HkwYf4K0JnkowCBNSxSMWm8yWBttLl8gLNd/aKbhmUNjyucyJlYhg
ui64P06mfeORanZZp356YxNPdhWMMYGHU6avc1xfjzaOgsc68/kZ/KC4n2/VGsEB9FWsa/7N2wMt
zYROm+Dn8MkiCqQkZAEMnEfadZ/Z6WZ9NckY3EkXVl7ReZRFdm9UFl+hmXN+ixwpkKOgox0h8HHg
vmBTy2eE8gJLcpodw8WRyk+wMugrdzzIokrNTy2e4va+rBajiUb2eVBTnps51uETbkEPTExdSn9a
xc25jV2sLicCEdgqOpeJUlTWY40W6Jk0tnXVwgzYF5r0gD3J1fwmWmf+9PFgz/gkLKLepHdLgQ4o
2fuR1WC1jLaJEe59m+xi10Y4KAbnuvR9ylkJteEhMSwaz3i0ePX8SfavKEanZGeu3S7RDGvLSNk0
Ro1c85VJ/ATiKHJZz6c6D8lPLjgSqh00YepVsaK/jUS9i9iHU97IR8rrebL53BmxTViQFCButpnU
9CNTxYqJxdC9arwqk129GFTa47pO5lDL52F9RByK9rFigv/MzJpf1iszu8DeKtz5Tp3h1whr4Qxj
ENcdP52XcGb43N8VXG3Wlz1fF2mM+zG54AO35JwAoBE73VWLBZ6Q5nWxt9AcPwGxcOP6Rto0umXA
ghl8s7ks69Uj/fxKDKXMLrxs5ubN6cDDXlGcTGTqmcO/PShXYsrtDZ54dAi9eiK4bTQi2eWcyLlK
KiAa2oHII2t0R0I2BsqpO4HkZxVfx8ycY9bh6xIpbBV5H0yTBWbYvORdMXJ/ENdR+Fs93/rcdzCt
AkJKm5AIxDK8WpS3dvYZblc8LAG8Q9JeSw613xEAkauRbtxAxsR+Cid6a5bSP3j4NO7NMg+vXKWN
rT2lRot7/4pD22gkp/3SzUO6C3kpYjw6CZaIFpsdq7KaKX3AgF9eJ5ir77KZAYBNNfGw8meJXSsM
gD5R8nscD7lqUYwQenu2DNOMwWbweOIOVuA3kn4oi6y0UM8FGMQBE/jkIu5T69G3WfNeURJtH6Ro
Mz90zNacgx7YIm3YF1fYDbOisMfkQZEsKx5jc1nkKWl8mje7rkomInEOgmwu2cXgrDDUOPGUyizG
yhfT93aHRII1FRO+BDvNW3isbVe6LyZc+2wDlUU8KtBo4tPmad6SqkXyI4QE1osg52JHqLt8nmCf
r5CSEjdZQ09YVYLPk1cyiXdjuK4cX9A+nZy85ddbSdy9JgWWJ1nqsrrRij4yKaR/zFyRg0AP7WHA
ykTtz2vesRx+iFaVT2nR3ds8TY8hSEbH6YI58z3NddsbJ6F6PJZd4BoT/hpD9hUIK1N7XY/hCvxK
tfY2xBbGf29p2HxmJFz6E4cR7NCWoPugU8DyozO1OykMced4vF1YDoX5Zpi4vWRB7M9vXDUGztNU
9xoLeeW26f68szZNiphpSgP1JDK7rp+wxp6LT+5ks0+UzrpLneePTtq7L7iBhrt8UNW9SAdrQ7Di
K7Fv9Ju4KbL4McTjcI4TdmASbcTNtLhsZCX1wxpWybwN/lxai/TWmtP5wPZjVxPJwwMlRJQ0dSM2
Hi36ZVV3cGMsP9b4SndZWN4vefk1N7PSx6iiN0h+qwrMKXu34hERjbFExaDZa3kn223KFtNExmS5
+cZWrffa1NVTk4j2FMYo6KdoDiZNHWK3j4yWjw1xhFDmYaI8ZohdLjljgjtR40fNuzvae/xX6euE
6G+w7QBnZYS2svjSj5mv8DiZ6/iL6q2dQdd+1TGP3rR4p5p+zjsAx0dUBi1sPx+7dJCXfh62VXxn
pk6zCUPcrCH9YWGh9gbo950EPsXz6iG2HNf8NHulNDgnmsqLj0I0FbtqzhsON3+7oFUjkNWU1RbO
/lJvVgdCXLOVk29kYxGzKQjwpI+UwcZwCntf1BDFIj9b9uagpxNIQlFsDH+aAWxrmc772YPffwhZ
loj2umHl8vhpeNnbznIb6N4/dXnIMZdpzNC0IYkbmsRHB1XctWF69W22FMHJt2JWr3AoStKg2SU4
dcFwwrQ0ygt/uGz1aF77+M/ZUUe4wkvpNPnH2a8+OrmvyivyZpx7VeCtYfTQbDbO0ob7YLTHb93c
klkTANN2E5DlwiLbKZeQwKCd2/1s5OHBHAl3mnVf7aAqEZjkEBkSDXaXXwdtms/X3C/vNe+Deo9/
ItBzif1Zkk0f0fZJonv9FuvG6QuDpY2b5f6fidLzQ+rO9VaUytrbq3WY1bvtfWdyW72w9naurvRf
+WA9ghHHkZigIQVZutxXuJMA5gzVHhTMuYjD0b+SYebsEtU9qnAwcmA1KqNdV6nmul9itqiioj6Z
UrlLqBtOQ9WKk9W1xsGFQHMswsG5auzFhD4ExDEWyv2gPRA7rVSwM0LwspwdK2KFFHfw4rYoYU7G
UohbDoGZkm+s91ijeceytef7BJqOXdv1wTK69iJYTwhydwEeknA4uAUPrMtm47mLtdrmTNaul9y9
JxzA2oKdmg8EXQZXDXqpj8DYxhXCANhvRoDzQTQB0v/Zj5i6ADVay6nXWPHnWd98zinfgeOHasxY
31bxCAMXAthkGzempyDKgvpti8DZD74773OczY8T7OgXo6g+a0NB8BF+WW3GFjDX8Fk2wPWTuQoM
hgsM5dONGxRqw+afbBe35CBK0v441u6rTJGFWD2YrpBmue5W4jjnrf0St6ZU27jp9Gcq4h3VdUsl
mJn1di7MYtcrx3uMFTsKO3+LS1sDtGNkln8wO21fVCTxbjtrRqk8lWK6SgcCnCJpEwY/sJEELfeu
d82HcSpKfNndsiVd11eLzh/wuMXFSuSEEx/8pRuTVzb/ZE8KpdoC/cstAEUtiaeIlzbCoT++wA/O
YGPCyQTp8jA9GUVnBRx7seVFqObTbSt7OpBU7Xyvba7xy8i2aKynJ4la57h4MwZv6Kf3OIguuyHF
FzzM/WzvWaX5cUp0wBJHdOwYpwxsbrTYSLGT/guWSHLF4OMmHfvuk5GGwyVpzSTb1N2Gwyv+QK6t
+TmcOq8lgQro9lQoNWef8CgezGNVeGF/MpRYLNIr7TzcY6wxqGmXC4PKKaFxi2/jPpyoZkeM7LSb
NcFzrIDrD3GeT0TCGdNshjGjuHaxL/w8bxDMMn43zCjpDHMiYM01B/s5SCtOXWvICdQKiGzCXm+K
3epSmS3/vmgoubbmeZAyAnu1O3egBgXmo9qqp45CxBsdzqZMyXI+mWJhmG5NzKz8EOWZmijLCTeQ
vxnvf8+AwZ1OINtyAosGmhn/DzyMIWUMKfssPxC5xYSgahpbf1qcZYAAMi+L2jtw3dptU7slzvdT
AfnnH5DDT3gwP0hM+ASYPawfhEEwn+Idm2FKPbz4rT45uDoMkiiuuyTbDqGIsWg3ujSh2IzlRWZn
aXJJoNpSQ6Pv4puk7vEiMgcmak1BVfnrT/WT2wL3yHZNyvafaDJre4ibNHfI8DAo/QClgOYx8aMm
HWmON31mUfkM1UJxZIzJ71gkZ/LP/6ORnJ8Kl/fWfyjBf/AsrmeIivW4cE/mklYoF2qWnDgqqHIe
SDq7BlX0FNiPhR8bR7GW31i5Ofnl6Chp3ULHIJ8Mg/Q+SQ/92kFLldT5t3Uo8TDVNhvtr2/XTx4i
NAjhrm4vpumL9xrWMUwy0LwAq6h4JJ0Gk1yQR0bK5GC3bogpP3lSRJboTr1UTjE/qB6sQqX08lmj
24eqVr/jFayYz/e3EGvi1W4D6xL0YO8VaYarjGWgbkDNbFA2eoanH3ogqacOiKeLyGfhvZssq3t1
cBA4ypH+op6YoODUwJG86Tq59mDc2V/fKvtnH8xzcGvyAoB1LK/egVUjM8GqVelBegkVKqOzhjD2
cJpan8jKzO7qDzItA+c4N5StW203XXFi7j4+DM5ItFg6Mns2zZlu2TnXxQL9AiGONFFooCnfzxyJ
Mm7WGn7FeurQ5M02qhi0pPBRslzPAIOvb01pVk0Qoc6T7nqW+iGNM3QpYw7hYq3jCI0lJYkpZMBc
Hn9QOqBf3w7rve4HDT1+h1jNghs4q1H+97cjFYbK5tE3LuzUZQ+0mgXSQDCsrU6t+fTnifdsBaPx
obYWwBNdpXysORuWDzr0uFuJLehO3IWYyrx0+Cs3iz+1XzLEPsNDEBjXh41rvL4akKZkhyYBASMD
UI7JLhmhVCxzxdVdC/HP1ivmkRVCQ/B6/rL/i0T/DonGsohl/t+R6OvsL2ySXr4j5VpvP/QfUi4c
WhxK/FCQVbESb+FB/Y1Bh+YfOGeDIpNAzAvFIvq/GLQT/MErjXCRrdTDFHJ92f4TQCz+QGsGWMy6
I1QgQBD3L0i57025SDcmKwBZHSA4NFLoTN8vY7APxrtlJy5rOifW7oiCRx/albIap2aNe0OTzqTk
5AVlx8dMY6WoJbr/NupCCbCajbUltrCubEK2XCiwuJi+belveOobjUTVHcLef9zpnxzA6yf7x0YJ
AWv1jF+l4gE8WJD/7z950A1TiStAe0k3pB/OkLC7bnu8lObNZKxA0q8vaK8qxHeXxFAV4zjXZaTA
03x35BtZaUtjaBLkEaB9vQ8lqRzxgrrIHSdRJpooQx0EdfEzZVmooFQ4o+8cUFSN8d5NSFc6xn7G
rr6M2MBGZNcOy4XVE/IXAOXawCrgfrjTgXNb2GZfOHENT7Jb7WmTrKZYEEXM9qlatTY7WK8X+2Sq
OT6NFeQrFxVsLbG4L6QgclTkamWyAOOzV4C+sUEwY1vxd89gm/F4ImTL990w7DGMmOFoZNZjK2wW
wWQDBbV2Bd7mGFR8ZwJQG6AaZC5Gg7/DoABYTqyfnD6cXfp8JApBJG+U+R3fjWwh9WykgPPJGZTV
BO+C2biWfLao6RdACkultzqt+ERnfHZeRKo/tmoNg4qUAZHJylPRoYnG4+sGJyHf2Hv+7MnPFiKl
9HRmjPtJx9ZqWOS6PCxtTSdpl9Y6URTa+GJbPXfuDVmc+0Y3QCwBA4kRZeRC/pDBpUvJJD2SQ8Gn
Q6LG5qqXFdU3yKZJ7+JRAHE15A+m27dDC6Nv9yWfGBIMsxc+jUPLj4eTIEZMZd493i38aphS3KRs
dngKntP33ed0qkd5cBYTcg33kXLZzWyeTmaU4Mza7dXyYV4aHuu4erVfglMC4i3rI/FX8DokNYrn
By3iMlQGcH0GhIPkBLPm6zQhAM8IzJQcYQbYB9T0ZGMxvRCYRLYzx2kZCj4lTJTJ3zajVe6YjSfb
0lWClnzS86MH8eDGgKjpb6qcGMBowSXmJcl793qeE+8J7hVA1CjLOwQ3KC4nh6PIKJ1gk1m1/1In
xfhJ2iZgt1hYsulkMhueRrhXaY7l36YiO3g+WdoDnyTpBTgO+6b+HrrjygIbwVSisfVZXoBPXntr
9gz+4RwlCEM31aBsASvMCdLFRk3pGNZfU8WQn+mydKZvcz6DkfPXKv+GOxDcy4rj922E0ySoCjqr
toYNaDG0FWt98mVhqJXlRucVFROEp91CDvQzd4aXyyeYGFGsbEBfO9OQ3edz9Ul8FS+CsYDeHDJ0
Bd5FQRDVJRwlWptYw9RNRrrufR5b+g66qCJfmCHzlU3M8QpADVzFw1J8weayoxzXOue+QNekph0Y
cjHpgQT8WCyLYTyRpL2oqx4ZTns3a5h8+3K22X6XaprDj5ljVsVDPMKtY9rTqk082vZxGbEgiN7K
gZYMT1Bcc1oxxDPzVpoVbWEZAGM67CoEBCo8qDbnhVxogwdHj8B77I3rS9G3Dk9ETzZ76Nu4a4BI
vQlEkHqfdRkM1m0eh2wUQSLQ7J7x6tQLmGFgbsE1jSKBmOPHSZt/aUU7JZIpO9RPOw764lPLDiHI
444Xt71tqrr2gkgnRswkoEwgfFoFpicRJsL5CVEbz7wvW4YZcE70p2CIVfHV9WvLQsw2K6Dmyhwt
67bi/FlURBebMCqtrYAc3KaBy39MLURpNMErKcrAcO1Lphec17IkuKnxRfjsjpApCAv94OPcB8qx
cq6Yixk7UnBTgCBJt75ys+yVpWWfCVvVyt1iuAiNK/Ur94CkzVuNznIQ/U9J6gzd3pGuV+eMI+a4
ZpNpjpIp0lPnSmtjV+YXqDbMW2o87YuVb5aloKkHkvWSP8su9r9qUIuoFm19S5IUpV+r5l1Rtvqe
bJbki2uP9a7ikKK97eyHQMX1F+Gk1d6qzSTG8rciRan327sQEBpHTaS6EXHg5XUmk/KjlXcQkMyu
3y9GT/DJCO2wJv+TRMRJ3o7lUl25DukCAyK2ezod+QVIJv0wOuXd5Js6v2gBGfdqJo7LPLP+sib7
wGys/Ig9Z5fs25UgiAGx2JaFWk6lERb7wHaA6vE6B8j2fba90W4eOXTk59qtZLrNl67eB5nZfEo9
b7214CdIA1Zuoge97EZ6Gn5vNiIJJPbuW9b6DD4GxzlYq3srAejWDdGYvrNNTbeGRDhTDmy71hov
VVc1F0Gp5rXItpF4k9m5T1xxn8eNvDAx3tgSLyY/50Urp0hbo3eEpijG3VxBj1S9E38IJeRFA2Ex
WW/48hAWsAS4fnjejZH26pINez5gdzUfJ0OEx6Uvpt3cwTzpLWfYMEXJD2ndeY9jNi6vJiOnS3wJ
lsv2TBr9dYXyridZOek+LAJYhD7gEgqd70si1VR2AEubLGP0HIeipuM3J/qwyDFaplDm2FzGvOWH
X191rXq+L8RwWcDTA8hhVan84FgHPchPJzc8nanPGe6UQFL92sr8+jrv2BLnb0fPxUyIao92/V31
NaYNtKAwiU9OsVYYCEbZs9dBlHsmKv77i6GPENxOqCA/tHeQ3jojoQg8Beu0hvmOw/SBBIxzv/rr
S/1YyAZEPHHfsGHBDee9kkAloS/JmSZgb1WjwGDLLlzGcBui8hiVrJ5M//p6gj5EsEzI7YLl8v0q
wQeY17as3NOCEcPT2xEEq5QTw607qhHAa27vr6/5Dpfi2fHlVvsuPDx4eO+L9RkNfx+2vXNqSWEf
/6YssKFyAteaNHeGpfzUxqhG/m4aOcfHrz/Aj4s0cAFWsBDDqMzCg/77L93UjjI1UOBpGLI1rMiw
j1pMv5NY/PQq4EmAJOib6Ey+v0oZW1MdZ513grTZHuYMgMMPfutc9bOr0FAGq5CDWIf3r7nX25Zy
Db5LqLpg62UrXRS9zb9fJi5yURMiFA8PVc3336VQSNsID3ZPjIsZ2p7x3nGemLye+cK91OPym5bu
x/2LPZ09jK8FAMZlv78klOh4ngAOT0YTe5/FECSnxRwpRQb8EXd1MMPD8Lp1kPvrxfHjzgKlK4R8
xLdFavj+q4bWlJmLJEu6AIffxQ37ZO+Bqy25F/wGRvvJV2Rx4LREDQ569H6z9InK4lKVddJtWkEE
gDW0dD30H4cFU6wdnF5Xzb//fh6vIICs+5PEjNHMajsNPXE6q3DqyrGPpRmkkDjW5ufX13qPAfOq
oy7yXVx1/dAPfnzTUqgXJvvJaWm7MIhyUbl43Ppm+SDHpb1p8jKtI9gH+k5P1HUTtVZ3w+hRx3sU
jg7NReO+kG7dvcLYho8SLHWZ3gWFJ39nzv7jxos3pY1FIjuSB0Czvmf/oN/BIZ6Y08Ws8MrmQlmc
yedcG5yXKBVZav8fAryz6Pj7wxKdGm8Vx3NI0tf7BIykBC9h7MQSD1Cp7XRgr9QVkkpfg3aFA1MZ
r+s9zxDGDIiPUAsBpp4lirAgkL4oAlnVniopu+hnAYHp14/vZ/eEnfIchcazs9699abq8DIJeOvP
KprcdPMvIjFsFGN2DaVMmb+DcX549zwbK6bVfg37JPR77y6oYNJR9BPaPTorOQWJGPZCqzCOk51u
/Nff7mcXAzcioYa8Do6DdxcLFoJIExXOpzMLCvoToqQuoMtxTQl2/uuL/bBN880CJMswM9YT770C
sioMIbvYnE9evFLEMMVgZfEi0iX++kLW9xpT5I8Eanhr8eDy5SC1vlvIJckx2oPPQgWBtuXOpIfD
KCPoelyDMV/tLmU+goQ4iRNcIR3H6QkKlN2iGViPwUYBn2crEdGYaJY2nVgQTq6sLmjwQFmgXjZU
qZXKgvqb5vjMI+vrBs3MbzaPH58Pdl0h3t+ca/YaQPv9G5nVcyD9qutO1jIH27M0tZrS7CKB/b77
9U37YaFj0MQacNBwA+n9YEnfJ6bVjzptT+3KZAssRFkRhu0hJBQNN67Wv8UP39VAqC/ZD8kS5U8M
CX54SvVS2UK1rnPylHa+ou4fT60DLfMMiHg+gZRbtZTux0Zr6zcHgPV+iTCjRAeNHpcrW4hVYS5/
t9c5ZdxnDi7cJyFAkpatmQcePuNQvwbbWv2jgj89URTOFgWN6G7OHg213TJywNIGziKpyPODOVSg
iEux4jWKBDwai6Hl74vPOmorr8sv8KDP7vx+Nmp+05S5h5CBVQ5wCYP/3s275QlLSY47g8PgYu5b
IU9jO0OHtLxO37nTSuTt4gLcrwA4QsZxZu8FCU4l1y5C+3ZriqK6n0AbbpBNGhfaybw7couM5YJ8
ecRUY18zQvSVZRLGnpvEqvvuEEap08qrvnB8sfFL7N+3De6fNNBLdsJaSmycsXQHjHREii0WZkGk
ToJ9m+PUvNhLXje8M0RpLZtBilK8Tm1QAIobsJY3MDZXMHROivRunDV/91FeNEevAaK8CNsQB2Ay
VeiKarXwXxfF3O5cfI5FDPISlmtdoyTvGuIQd/4GWp5hFCcSaFPR3GqYvpBPVsYgc9s7mAYlAe+J
Gvv7DnYO9CVJ+t+uEZUsHhp0X2LbDr1Qe2EyOyxMK7iCnt0UD74UME47k28BMdVdvtpeDSW2VWKF
oiZyyiNtZvwgX919cSc+7geJN0G4gxvsXI3czZUNO4DNZUXPxM6TM5cHBwG5QqELEB5Us2f/zfse
vDQWfy6TXR+VztFH6Sbj0qrAAG0bmrUDhJOWdmfd1tPo9g8iM1ZZH8slvaNfbdqNgKMiN4xBneM4
tp1fbId+9a2Tq4TaWzndLqZn8lTXI42E5U+Zf+XAk56Ob+xkWHpjhppgVZcF5LstF/qs6ER/AsqY
DKZuH0XtMjvFwYgFhvEpAevQt/TdWx0AZg93dEnIrMaoswE3Yypoz5fIQnSgQNsa/S2Ef3QXLKO+
e4PgIEnzYexUM4Zdtb9ZnKbxrhu6SR7eXivPYm8x13dm8u08eKkJ4WgB5+FbCi3S7ADaCzZv9Q7b
eAtTtbtQgUdnlpYuT8pCv2NFdt4Nf84Z/lR7nYHDv41mmFa+xK69FhKJQ20XNL7zUglYW5u0BZ6P
JEEcBy1MEPjz8ed7AyBjCnblX7k+84ioMDOd75ugMLvLKkx4TStpMGlAKsSNdWLIHvs8tJLsvqsV
H0SYYCd7WVod4fVC6S+D9m0E0qXvFsVDgNfZcO3qUjx6eV47m6GNs/lrYDDJ2OWBspz7WUhQ4HSm
NiaBUkx+xXnMGADqcApcwVpxmOYUvMG97X+iMIceECFjha0cldkoYYPF8VJlG7ZwNz/h7gBaP5eQ
aPcgaEvwnDk5lLDKPNutgZD3AQDZMoz59Hbi/++c9DdzUs7sgEbnv89Jj830nU7n7x/4e0bKIBQK
BiwexDX/8PcMvT9wCvJwDFkBLes70yL7D9dk9L4mvMGpP5vJ/mc+av5hQ/SkiVvtYs5WR/9iPoo3
BgfjPwp2CnXiSDFLsGlrLJ8+4PuDc676fqz9LDiZqtKXRt7J7VRYxYMmp+O1guxynOLeIZW7dJME
NDcubmy7ap/z3OuYDPidcScS3yToRs4jk4E+fioWzMkuVab1XykUpuTYKFvFm7geEJYpvST7QYCG
x7r0n2a3n+6HVtodakDGKKc0D8rXcZzdq1ENwVOqm7yNlrINqqgPhDVvOapW/zL2wNDJjqM7lrs8
tdUQeXXoIguvbO8Vhkf5tTZ9pOflcpOHesRhWzkPRWwMy3YYZfythzB9mxjjdVEONGxzneXPS2yr
FydOxk8aesPGmrv0m2HbkGXCxFUqarV/J2FOY1g62x0+ZYlGMt+KKQpbZ/7mV4Zx39Q59DV/rJIb
0vnio+dIn+K4C6AHTo3tXFkpsSkb+MgiZAQxpC8kQRDT4sXdzsWd5lkgD9UbO6iCC052Gyy78soP
IL7pLX6HRxcRenLIJjiMDNGCEzY044XZaGlvl6ryPlRpAjMKskbpR/OcEuDeUC0vUYozS7Jl2hG+
zsLUcjMHrW9u0nIcLnGx6zdWXKjTEBf5jomstzI+Gm9TKh1etssIySTHiC8yw/9h78y24zaybfsr
9weggUCPVwDZMslkJ0rUCwYlWeibQA98/ZlI2beslI90/F4PpfKwRSKBDESz91pz1c6dAW0UbCFR
bY+DXaysqbjaZ4rafo4VOiC+m5D3gDbXqp9kPnZHkCYKpkishWjZcBkqq+FQXLyHzmpDTC6OxMjE
nEgYx+xZF8eiuLgX1ybTBI0QUyOnHvyNUYHVMV9Nj2XcN35ycULqFlJN4+KPRCTfHbuLa9JaDZQO
TkrOfHgq1W71V5IbVn0boyw3PJ3e2IgAeum+lA3QxH0YOvlL2E/pYdBLuVncOUWBVFrDG9sEkKhj
MwTV6vN0ldXyma7uT1Ehg/SmRIznpWuj9EWqOGGGh0VxkirfCJoQ3c5mnX4cZzu+LzSXU+1Xvl2a
jH5cNAnPdjLKmPhbdSEJN0Hvitj8LmqlG1A+YQEyuuF1NEcLeqTQ3iOZfpFhi/Q2X56MFgEcyjFh
+p0QRHmEpai3lJcKzLYpkH2AXccZ/Mq2LbKC11tvfFRGGISy0bPpwHh4kqpNi0rcR/sVbhF9I6wE
Y7RJJpSqTaQX9DnEjda54rZShY2JxHhUDXefj6p5Wmoj9GeElJtJLee9NUncqv001YU3GHMYlE7D
CDRKqdJ+hYwRtG2PuLgJ3W2SLh2ViVU6S27PQacPeOr1JQlGWWQ7afZ959EwljdWK/ujlvbF4yxK
o/SSyjJ3Vlp2j4rbPiwxL2ZWpd8WR38vFKYB/D0UGyojSC0r9qokbZ+VXsvv8pH2L2s6mvfJFE94
05i1nAK6pNsarqdiNvTDDI4KXUPESprRAVrI7nWjfAEukvvRwout4IBPu+jRssp4UxBf4IeSROY0
USGaQM919s1i0WTPrPVpV+Mzh2eYMcPsHuzKWDZabg07TmPaIyrYNmB6yjaz0ZgHKk50UNHkTV5k
tGwpoGxu2FdOCKjN5YOeG8ZHenFpEGcQSSdi5I5239nP9C76m3q08olJqmVOAbLIXJmYofJFXSZg
GghZl7Oa8fYmZZSyi2NuzCLwmtXCtq8nu+w0CgU3ZtRG0zbUlt7vSrXwRxrUfpRk8q5Ya/Z2U2Aj
brQ3FdsJ/r+EjRlpnZ7pym5TtIOaeey344cR/O8mXHRa21aU87Q1PeVFBSHpfkkQV/DM9YE8HfYp
k4/BrTwlZtye09YZvw6qSVRBmbEn6zR1ozp1SVqA3W+b1ik+wlJ17uMuqmc/4uv/mDrmVjN75Q59
dHkWQ5+wLYrUZwpiOYYAo3u1RWQ82XIqHyQKjs0spLrNa6O/HZbOOaSq0WYe3XJgHI6WM+nGSf+U
GHp1dCjNvSH5m/e6LsfTpEmyTSh37CfFFOcWQo+PrqjnrRrnp0gUtHgLRSR33eDCFQU1e2rNPNyr
Mf4SjKVZUBkOU2YenSHlpPsEx8w9/nrb8fBP2X7EnB/oaadpHg6p5YiFK94WaN7uEi0P38flMsZe
UZvtJ+CVEDUWLOonbcjafavBZ/AWMX0uuh6bu14vz/rAkbcOU4zl+DzZTAKWeS85Yp6WOBxPC7ng
kZdb6prBJ+NH0+rFkxYN2nYBihTMI7lTvjV38Yda1u29vrD7jtsK5DcTk9yzok9vuLryZz027NZD
mT9tRhSPwHMMdt2MyiO714eun9sUurAuuu6jKq0VzTkDYM3Uj7OCzG9fYYNNPuBwDolZ62h+sRJl
qpOelypGZI7Wt9j0wpLBTO+72NTqtHx1usHaoLUA4tvQJfVWMREh580YelE897tRLZ7HaZK7JOMk
yiAND3yVedAT1/Og13MHk4ew9UipA2k1f1bE/rs//s3+GKKL9WtH+x/j/3utmuzvcM8/f+gvL7t4
B0qNjO3/yP7+0hHa7jvbYuysgY70hH7QEZrvVGGuRXiL4E1yy7T/6AhRH9IkNl2aHg5puf9OR3hV
uDMoGaNXNtkrk7y74hF/3CWLwZKDqkbVYeBkhzW2jMyz3oz13SVR5W9Hh/vve++/EyivKneXa2EP
pJlIX5bMxasu0YAqhz6JKA8X3cky0DRNex3jK0/gJIl0+U2l8Lput5bDV3KfTeGeLtF1d6hRcCAg
3uB6GByR47IXCFFaYc3rJjopZRdS8tAnRzyPq17r1zd71S9ab9ZUURpSSQYUxBHpxwcr2TVOVduU
hwVRz1fwxtQWcjHg6V+NFmho3JdQU393y//wiE2eFj44ivM/5z52pKo1o2MXFPXEdH9BoSGNo9Ln
rrWRf1+NRU5JYVLlcoxe9K7Xhd9UVaYau5a7Z4cMI8+hmwmRESeto6PjCwfrN7zLa92rQZ8dsSvK
UWCUa+v9qmQOvENdIvah+76ayOEikZE6FL4RKlzfyZ5zTwvGydG72nMmHuVgli9lTZF9tQcspRfZ
rf3YzZrGJnAw+8Gr67g9icmdPqL6/s0o4DT84zF0/bywEZD80iHhIHpNfC0LPCYpS9geL0NkPOPQ
N8ObNspx6EQVXcNCRmI8CsS6OeLLzhTPvIMzO0DkHpqKquaYwOc5FDOi3Uhv6UegZmAstSFO8Euv
Z0riIj4OqoZS7TvbQVtxT2AyKSj2Glt3T2lATo2zhv5l5XffKY1ND6tfreK1MiPCXQWhYbJiGJYG
Z+pnrIf1HFjNMg0b/GVApRod8y+9VSo+BEtl7p6aovKBnqAbPsoGo/UBrLjEbUw9XIkqdEuxEH8w
SifY9yJhbb3tDHcwHqZyHkHox7RtLKIHvWGFQxKbwETAQZn3dBooKCtjN927mcQNPoUSZ/2KTl0a
7OPfK7LTMOCvRzx2DwAINoMrl4tyLsWhKxrzzWnQFn8vIBZDiMww7qZHRWK5NldiXLIkFErRq5So
htzplZIvJTt0MpTGL7LB3oCrGtSZAVQD5BYOuxJqn5ZmFLJ7B3Zv3vMcL9XDi8m9R7L1uDjSfRkl
Qt6L++Pii5D6SNmV4w+VPHda/VQXhOf3sRqTg4DCUU/G/jbJpvZrnlbU+tg6oLadB6ha7Yiwy6fP
BvndtcOkOKxa5aIDGOw6/YZKY/zhYtBwaubToGPrNW0KNt6WN5SW8VatHJA4qnn5V5Kfi5v0BeQW
Oj2MwoyMKQPjakR0TpqLhf+C7ur7mTrtYGk8Ut7u+vW76DHC9yTJ6bgoZ2OhH/o4RTQ4IvJ6TEbD
xQO9EqIvzx+woIn8jiyROLPtwHUoEfsSZ8jd5e90YVj6BWV+5o2FZAnu9SG2uyEYSWHY9rJlAMfr
62GhyqoJqiOZ5UawFweo1o59kMnJcaEy2KLRKZ/gcPW63FHTu05SvTE5/WTa9FSjWWlweFVTOGzh
dMxeqCv8QJknQj2MorPRvkeAUOJj23aJAqWgT8dARpQtH2vOw7kXQwYBHRL3XXjSODe/ogxgOz8r
coCn0S7J/Tgr2vih5fHHu5aC9q7V4nLEqJvhw8ZF4lcodCAtDybPuX2u9TDG2YUzMSzdeevquS+B
EB1GXRrbmqyVO9MBY4Q+eE9AxHRDXMb0bBV9dekw87Ur851hZhbdkVh8bFW8k1iYLa+bJ3FWrLh7
HGPZRl4XDuYnzscuh3G9HXU/cpPpBt/LsDecKiq8Xl3haiqBABjpo68w82AXFIl9LJPYuqvVEgdi
vxjzSYC9oFA0KW3lodqDG1Uv3Vc3iVfJkcJWNGBwu0cjxPRKyXdoXSyrdviiY2THYKkY7wGhKX7S
yLdS2OkdYbVAEeSoM2ULe5WqNhc5w5yBu4xR4cMBNHuYG4hb0HYjek32INFYpRf0LPMqujAFUJoC
nkXq2dFaFDYHdPQXWdSFO1IbAkpom01QU7Lxbaqc6CU1rRX0ggM3RSP+ATwDL9ZFwB6qwLCQ8dNN
rN3VI4r3IWAZrZ4tE4lxkiJJ5DaiLfJGxzya+aK6HxbsWp+KRlEIvUM46hyoHWKRw2zbgvZpRJMd
qU3qn5doMC3CgLNj7tbhaVTq6L4Br0FnyH2241i+5F3zNhe4/RmC4qUt3D5Ie57TBMCGgPdaJEe3
qrVPvRL2o09Gh3pbu6P9RFs+swMUrQdTJ6Eo0EcpfDcW9g38lcbZuiCHzlNPwvwW5O1LAT8vqKaW
2MqhiOF9zpokwSc3TJB/OpEHpa0Yn3Oh8/drVqzmvRm7WvjZdcaEjrOsw2q7OHSCPC3KegM+V6ac
ijzpeXRFWHsLJvyPs+2QFW6UztmOdTVIuSVqRDWZyLMWtq/VBI3RqzvQRvoI5zsTA1+rdFFoJ3lr
MFkYedTckTg+H2Y6LHfKNLMsFBXdKiW32q/fwR+XtnxmESvhyZ6R0kaqE0STsg6lPirJsYhXCuGF
jSItjTk9dfk9FxCJ1cXuqR35agDmusyDBZoNSLCr2iupDf4FBUWG4KRH7skCnoJ0VYM4nTcDwrB4
oI8zIFmlP0g83cmtc8VPHYLmvZTFpPDRYwHp0bm8ZY6oPi7cRNxvsEaIV3pbKLxBg1inSTvu6aTY
F1vgPAIMv+/GEtpnX4/GaYSyt6MyjTL8gkkticuAM6U3jAhtAWBq56yPLfEdoHQvXahZrvT0vCMs
7pjMnGt23z/W9zaZjKkZHUNl7cPaDbO9zJEJXIhC3cDeFwqeS0kvh5GjjRoxk16/sk5uhRXRKFUb
t3odNVnDrqCUy5dVrBKPcU1ECsomme1HbKB5y2phdQbigjyOVuf66KiDTRFgMpDvZW0q8Rqb8xPS
BvPVigUT69xASBrrZmXY5X26KrZF9DzC6puZN5FQG8BbWuZFWzzllaIe6z5WvnWNdHcQIt3J4zOz
y7nwc7RpZNVz8oaVXBJS/Kw3K9ApaiaaYI1t0DmLpmR9orLiG6dhy7Le1w7WhqJhqnoK1280TXW+
pku/PG/5GhUhOTV02kItMDDbWkk2uWOG6otQZsM0eE5sLZ8sPVH6p8Gacqv2kzGOYucxJ0nHYqkC
QaXDS4+wiG/nLFEi8T512C1Hu2ns4KwKEwuQWpkbAmzCzA9R4gcdFin8PrO2KxSXPYitrVEsRgNT
quhIOsSgs+F/Mpgwfh7zdKlv+frlY+Uws2SQnz5OipscFazM3tDGLD2kRe4jmjbePOHHIWTP5D6k
FZTk3NLTdG+MuQ0JW9IfIocpHQVBTx86oiW9iIIGwSQP1UDJJepy8VjiRag8tiHNmmMGIyVjR9JZ
RfaNlq8JuKIK9y6uGKTyciBupWpHn1nhW9nIb0o+n13oSYdOadkY9CQ1uV2tnsGZDMFAec5q5wJm
DolZ7I1DcA/9ykVQsyCV8biZDONsqJ1xO2l9+cC3zbpcTvmRla/YGWh30Kjqne8U1iZy89ueeGqP
ZN/5rM519J6GZf/aVJp+Vw1FWvlY0NhAUlbJ3bzEREGTXjyy8ys3mjKq30wUQEddH4iA9yhwI0rw
Sns0ADgo6fKHSaUlhq/MK7w1TUhEQUHkNlHZszLQ/WYFBg1OhZEZJFaZIS78JbtLq5teasrB0mdZ
37YZfniP5oZ7SqzVhLoMa4opPSQEQXM2giMdVknjr0+n6ynpb80xgvo4l0CxpbAgKEFcH/uXQUtd
Vrx6X5uXTf8woWT4P4RO/HT64UKrOlOYHPvRb13pglBQdH0KSHj/3fzb00x8ltA98u/cNQvzA+bb
dTr89f39dPRfb1BdRZOcTAmmvTolciTP9ZTe0X5Kc+utUzDRFO2EiWYEPYbkAsw1le6YuVgO6y73
11e/aj2uTxddKqdiXnA+xLXjmvIg1RNhVfvvvr2FXsEzYAwsgReLHYVeVi5c2RxL1p03IB4m98tH
+G/F7jcVO+p1q4Tqf+9o37yV7Vv793rdnz/yV0/bgCLp0lyguMbI0dbw+D99v+Ryv2NrqtGgXiW5
hFP8x/dL3ewv1qT1juh0LFXotVbHvSH+lc/XuCrprIJTzjHYfdF+oQW7flVl2Dl5Gk3WTaHhjvQ1
CoZoaMRIOdvH61B3ktVhYWvoZYVehXdVOdM0a9BckVS2wDBaV06pKgVnHLBPE164Cfna3gmpQcM0
HMjHBUG01HdZzIi2t0UzFMZ413FswZk4o84xfKNVrC7adm1eWCeYD+2XLBofOiOxQ19A0vWhx9vb
nMLlvG1lFNToAJ8UZ1nEaenipGZBFqWKzQsuG85Z0bTqqZxEbvppqxJaZUO6gtksnV7ep0qYPTVE
bbxiEdVJCaNNJiiLD2l9Y5UNmhxgdB8VGGQVl0AIt5lwLSW72raZn/W5JL+hSpxzJkvrVdr2GChu
NX5KBoMekdnZ26qHUoQuvllTOLWJbpweK2TNVkq9y5YiP6QwuT9ZrSk/aq1OPKWooMJUrvMln2Zo
7iCiOVYU84E/wtuht/RzYibq3iV1Z9OluutP5CDyd3RXPvRpGY++Os8qi3qEeYy2uYtAra9oYhih
NXujgL4I9qO470XfvuCsDQ9aM4+7ZbHnB7fVZlDK6ZqAmdBqRjKjJPs4T5OvjAfzIc2GAeFWpSnn
uCid3WRa0DGrSRAj2ZXPMcbH3eL01T1NMdsfJrbGvuF02i37fu2DQk6PATpL08+VEfUB+9nKL2zb
Xtmiyw3bSRblpDf6DaDEni0H/YtRCTnhjPqyBwAyVT4g7eWTAg0JI1iu7IgFWA5GrC1fiMe0D3Er
6qeF2sJdr8jqVClRzzq9KDNHk8XChL2dBqPTLJrFf/4/OYPGEN8qFEFq6DRqYdNUk5SJyuaY1lCx
yyNZgmNeBWDAJXwd7JYEuQkHLNIw5u24bFQEbOqX/86olzzf386oEAZ+OaOSANx/yeYf59TLD/05
pzri3d9BCvQg/qL5uu8IEl+n2YvlAHfT/59RdfedoGovyLJB/krIGPPwf2ZYyurMi2iO2b2sP/Uv
lELXyn706ypSpbWVQjUSxPhVC0S39LhxljA6DoIepa/rwn4YRbQwxstul0gUGoP6OVXG6VBLg814
WlF7At3U7Ru7GHa6FHJHlqWq/mYbYWo/bSQ0bo6ViB0aJWQEnz82ESbSG8wMFfnBHsy6Oru0zs/O
YjHXM0mamSf66ikRhmJskoZDSkR6Kvrc1i+QOIRfnbIUDy1tJtls6tku7A8LUL27mcJNx4Tditci
jjur2eRDvWxpnysQ7MxUU8+EkDqtEhjodJ39mIVLYKhZ2cUQ4UYjm2j6Eq/wPp6HiGanUqDHc81c
PjphCxyM3inhl8To4sFrerGptDndTI37zOweA8d34QjdL8Lq31PW4JAIFGGAmKhR/+7HVH4u5kJ9
NEK9AguD9jf1k5gkSGC7VK63Q6jF+bHTqzzbJsOcc+7udeOhlAhQR+ifZRO+TGGk7JA3N0cZpWLX
93r7JVHj5uwW5hRYaXsjoupYV1b7bJfJdC/cad7Zbd/dhGE8HCdlUIIEIzcTNNlwd9LQ51MZxVsl
STNUB72oHhXDfVVRcmJMbqsKZXUefyQuqrY9tTfHWwrgysPSZ+7k2/HcbsZkmE6RvTypfZSfG1oU
cNrd0obpZ4lo62RUXlA/ph6W1dab6BWiV9bVxHpUnax+HLAB+UXoFPfmsNjxgM5EZLcIEVr9fRrB
7Z9QiK5NkA3SFG0rAVUS9KBO1C3R8OIwMHcQb8ttbXdx5ovGQqqN6GizlLbYT3pYb+zFVTwwexK5
C55nY+moZMnIeuCpyxsU5802tXP1GAndPULYcY6xUPMoCEs1/1h3on2ubKQqchS2Cc9ZQSAFYOxO
h7t+0gfV/hpBwt5SIlwPddx9ow0diR0DpvGk6iyykwZju8hxkl4Nh+8tY9h7utZMfsdI8xZm/UfV
HsY7l7XhxhzbfpMbibszZJxvOoW2DlYwnRvq9EcOgg1p1sQbRE0SM6QbEi22I6KC2V+A2300+SW+
MuWspY7bb0woEG9alMYgFOb5D41D5y2B90bgTFOzN8CrjH6H5uiVlXhp/JC66wG7cQqkbNTn2F86
u5zJUEFp79lm2zqeJgtb89GPcBhUdXcO8iiPwK21ofJsouO28fXm3cGdGnEDjIWj/8RzPAw2zisP
Bm18ilC13FDK5OnBTiaMaFjVa0OMmFczU690QuNLMRojGDyMac/LWK/Wbdfl8S0SwT1J5lu9ckMf
ZO/6dgE4NbyI/cawQyWj5wGyp/HBLtXE3NlZZR0y6n1uPC6f7WGZNhAWjINrpZWHhA1VYC2U6o6Z
cHwdYuR1Xu1Ys+oV0VKKIEuazPVZlcfZo+FpfypDmxKmKZsJGz1t4IGaRQ19RqDP8GiH2bgKhi4u
TmuM08oQGYZDFVmVGSAtQZ2YIlY7m4j0Gm9IIu1M8PX4YDWDQA5SxlTs57LNzwYvBoYWOLuoD4dK
QUkjQDnWqJTuLKaDmyIGiuj1lFNe2AjJx6TXu2oz5Zp+G66Z0IrE1hPYa1J0smZG22yh8kD0iRGo
a6a0xRh1N82aND0APLgdtTi+T7Qxe1+vidTOmk0dzX0RECWAzuYSXW22WfaFrCwCrbFTY2pATmdR
pptz5eOaQ7SmF0v3UQOllmzsS0B2VDdWs4UM4f5B/VgecRaOr5ETk5a+5muLjqRtxE4BwA1Ax9Ga
w63CO1GprJDOHbtDCvVvaJ5MvSK8OxRW/IDDVftAfSN5tOepEHuAMdG9YRh1DUO8yzCd2nH7qZrp
EnqGKJkdmjU1PFzzw2PwNwLowjTcorYeCLMXoxl7s+5Qz8vQzpzhDpFGbg4tl8ujbvjG/O4+uko8
bqVttZ8suAFoylx1ORnMzduUQu6hoR2zkSM1HeaG6ZCuyegDkRf8waBjnuclz0CUeDOsYswcpIb5
7iVePTVJWhfRGrpuz9oawN4KeXSnEQUM3KP+pkPVcPna9ooT3xScJhDq0VXRBmFvsH5/SXV1DEbH
qEn2mfQX6CpECXFYuHcJ/eGqxRdNtqBVXTPTz+BdT2nI1A9M8xTNTkhyfHVw7b7wLFOZfCRRSoCm
oN7UFIvvZjxAO4ODAz+wTBgieNEN6NiEikBbVH26zFpQxDMp1g1/JI6qfErHTD40mj7dGKY0sIvX
cflKGW/4Mug59hnSsQJK3hOAssb5nCsXUIc0dWp4dsLUQYK4s5njMD611TDAHnV0WEqOnFqyf2Nb
90W72MamnylQBsR8u7QfGyUhXmbp1Rcr7bpyIy2ZfTY6O0Kk55b6Ks2LtJB6vTIvdNIIq/Sc2B45
Sztr4HeW0MfqB7V5TcgcfiGQga8rflOMdDgrqpE9zqr1lE2huUvTIuL8ZTTEnpdtrN/iiLE6bz2D
n8OMpjxbrOrTXIXdtuuVIqg6le8rVNOZbpmelp90Uxb8zmT4qoky2yCNJb2bZILi1pGtOLVMZ7xF
7UwxlyrWAD1c1WovdzpkXDjIszck6a+tIsDToCsxaNK59TElY972eOsUxLHzFJIFlYcjsN1KFvTL
1A53azo/GJZIiGgfVD2wWoH6tQHSve3b9jGi4eKxKTJvY7MipLTiFTsllFPNgMhngp4B69D7NguD
PPY8HoIQ6eeXMZ3kZ8eVNTXnRXGPttGO6wbT1JoN1UcX3d7SGV4zNsvBSS2bYJuqt05doS6GVyd5
r3kT5BoO+Gk6nCCKUjEfmUdSvykNy/TZnjQftNSelYeBFC5j17PoP/DWLqOnMgbCjVvl1hHgDCsB
NcxS7jPJ8yRoKIxDllaD/VeV687TNAmgJNJWcIahh75xmoyJNnb1eudUVp7eNvGcgRsJ7eIuJY7w
BaCofBT6aH+SoZPuKiviNJ1hRvxikNV5xL4iyx2VPiTtSlSouheLhSVD0vXY0T0Q91oSxcXRqRMX
P49df3NL1QC5rUbqgS5orvplBYi+1XtLDaZexnp3YzmzhnT7v8e6/9OxbsVW/OpYd6r6pE3efsxp
IdB3/am/znXOOwpceD5xcxhXjDzjnYp3UTVtFEI6KSkI2P7KadHfcZJBDWNhyrLx71M0/vNkp/EL
XU6OuEYw9LI1+le1M/2qyi2oPAOtICcEDQ4it2ufOODgsa8S0RxMBi4clVQRj2osl1tnSOptJVOn
o79qq59bxQ5pxrrNYS7K8IhcJjyuFBrMIbY4VUC+SX5ahnVNyYm9Z7/+7NQFu4e4NpNNpXauL0iX
P4tS6f9IG02cpjjKXzDKdZu6cBKYxlSKKtWIp6DU7CHAIIhLLlKbcdcVyrJnHrKeeihyv4m2vioe
8gQM5IX0oQi+AeHxkzyLzRoH1bo+sNVEvhO27o49i4tFrVvvi8/9tyHyDxK/Kznh5XqUK6m5UyS1
qfn/eGAl0kCdoiyrQeqgs5ii/PMqLsehzzP49ZWuOgvrlWySgJDWcXIXlFp/vNKCOpeoQivHxcPZ
T2P6Xml0yo5Av+QJVJqxm+M0fPz1Rf/h9uDk2NQLGEykWaz//W/ggVTV2hE+f37AIjmzu+ub1EOC
YZsBKXrN/L2G/79GEP/T1UwqHChHHQMR4dXDjNbOe1mk+UGoo4nJkTCL7WThyjn3ufv86zu7Sl1G
o4a1i5YQbROMzqur/8dbm7IojwsshAcZTzlOBnLPiL2URQVoHopbPMfTuec4fxqJ9tgvpO/VG4Ap
7b++Z1NFIEpmNhUhm0nlx4+Ri9aei54do+wz3IAs9G1gRWH47Fp1pf7mYj+PIRMsJEs1/nusaNeV
H7rIuU5oYXqoxbI8VE7TBp3CG1zHdRYfZtrrAOVLN3N+c92fv9hVGioEB+WVRnlt+weyNiaRVaeH
cpQDm3K+zVHvx9ErExQtv/5ir66FKZ/f7651NL5eoV7rD41EGcUQu8kBf3AUgPa3M69Wm/kmIuTm
/a+vdTXfXq61ap0NVI+q8VPfC9EIZxT2bodlXkYRVOwWjnmiDyL49XWuy2IX7CrNFYAsl+Gq/ThI
egSQjVVNySFUzSFlN8N5Aqhciclg0M2nOCGg1JswmgLspIAUbjhpxbe//gxXY2e9V6xRTHQrTpgW
6lXVkMNZhpih4zMMLf0OMUjqDYsS3Yb6XByryOE4S4f3N/P5NaRlveyK6qKtCYREo6f6460PkcXu
DhbpISYn/QOZy8WRDuh8V9Nm2DV6jXKjUyqyPEcioW0/HPt5OIxWOX3FOSibLzUmv2MWluE+WltC
RBHzx5IqD79+Ov/0OYE2sTUAaIYB87prlZl6OEIXUPYgZ6zP84ye0icAmGNWmFujRb+DIxiJwYpt
swsfs1tggHPu6WUYHvqsMm7czg0PE1T7O1exWntrgRFLgyp27WH368/686h1YCUhpqfWylnx+qOq
bkkhIB+TQ+GqYPeyyJkyzi5tt/n1dX5+Ex3U6Ovkpq1Areu1MVE0HorSJnhuq+WB+GmUnkSlmTe0
YMynX1/rejpnnDiqDTtihU1RK7/Wvs9Oa7bGlDKd414IIiccArw3vZ/zqmCFqiMf5OZ8I/B8vypF
iRalMrvfPFihXlApf9cZ8DF0upckv7Ap4ONcrSp5Uysab0a4t2Ehzgc715hMCTXV60PU18sDXTz1
swkD3E+SHo77XCOJ5Z+zxiHcTTVRSg/h0UWQeo8DCcl2Kwnm8GXe9YmvwcO4RSaBtzaR2uOS6+G3
YerzF2fOl1ustSTiubKxVqNUhiPPMW8G1IUocItRezT7zHoif0rdd6SDn+LSmAlwrhOFAAS4rHMU
6iTHUnA6F43aveUk1H9egJrf0nPlkOxOZfitcBQTikEB1teDExvul5YEGEqlcR97uo1qF19dZqhe
iV/+Dam0+FL2hf5+xHsrPVSpBUlZU2h8y4fOQMnVTTrZKGh4biOdN9swmVpEMySf+5jJu2oj8xuV
ZUfzy4JtI8cx1YlAr7podZCKG7vRgAMUlDZKYsfuNeJxpf1KhnbjPOLoY7zx9iNWySqXy9d1ozw4
GnQGaiq9/boYJL5OmRvd2uvPthx0b6PZ1I2NTMYWDRLdvWe30udb1pn8Rcp5PF8eb2iN3UaDHPVQ
6zLOjhVp2/EhFJGlHzW1iG+JvC36jVzilErzZbbqxXzTdAsz1AX4W1aA+xF8TUJFlSeWPYnvPLvZ
dJLWb1Q1fjamxPjQNypyOy1Sy3s90+zVQsfvgTMT31pdHQWttJPPjeqOcKqaZo52LjTeBTk1iwJK
a/29Uw6N5ikaz7bQteRzHhUarIHKeKPMhCiFlyYntDQplgdzpNDldxm2CXWQ0xko8ABV1BDJp9zq
mJoWkb+IWTXyjb6Ow4L0NDDyWCzJWXO6JFgmwQYGKumyLYecsWQX3XIbjfOq7uHoNXtdOxCZYyo0
jpaCfU5P0PHsp9wAVeB0XEK/ZYBt1Dau3+IxUum1OIxeMzOm+yaMpwpULScGy6yUZwt7K99jZMy3
kZKnx8zJN+5CoY5e/3QG+Su3XUq1H+RwtZFI3P1ZqZoHcHfJQXWa8obmieHjb04CS2vVW6GXyxFt
lrXHgBQ+R529qQzqg9IqszUVHJ1aaNrnYiHKm/hkpN3htFOTlFQSh9cOqC/e7RlLdNbrASYRAqU5
8/mCBv7WnRDsGw0QVZ+nqr24yXBOIqSHqXC3KGL1Le7x6ki/jm6L0tcIG0gllgW3haau8YlvyoN5
6HpPaw3aXqbx2tBzuoWAfm6ARHh0xKdgmB1CCkGIbU2ZvLdCq4DuWWs3OeG0ap+Zft2V4y5zC9XP
IFh78aJa9L+RxyZu/NjG82e31t7qXmk3qVLowWxh0dWoOR0U1fmIzBw+LC6J3J8nh1WNxOdPhW4c
0SsKb9CSu9hKxiAzrOdhCG+q0o4+dqgiULjO0zHOCyZgY90jFdp8ZyW6ThpSKx9EkrdHZTCzYFms
U2ZLuEoegGS7dbN1EonaP7Bh1/tZVGnvkX0RSm+OdOhAlUFAfahE9qk3cz5QlQMzo96rLf/D3nls
R25sXfpVevUcWnABM+hJIpGOTNqinWCxWEX4QMCbp/8/UFe3SyW11LrjO5JKKjITQCDinH22eRAL
zh9kS0foBQaTXCvDqK8plOxkO2LnvM3xeHto1Bw/AFmO93NF1BJQviIcBbOf+Zzj5RtGJQQPO++8
b1mZNkeIjtMRsLjkQ6miz02s33liHO+I1ZpDa+n7cD1/kA5XBFEGqarLm7YDFHR504ojI0tKATOv
oqCZqUVw8eYslE4bOLqbshXBoI/tiBPBjX33AB952cFCyLclZd7OX3SwrnEA0m2UWV63evfo4qK+
NRi0Xdn14mXk/MKF3HZObmc7ZpqIllWb72SWixtSwFocyfv4qcvi8cLqp22XRuMpG3u925hQYV+J
f2wJ4JEmnNaBffIo/SY5oZhFzGKOXntYhpKFmVE70CIU2m0xNy66i+ZZVoh3CV0eXnpo0B+dPaE7
d6RhfjFL4T5N4+Ive11Afp77EQOAqqcekySLqWXxr0h8cm6bgkmVVVUrh7B2D3TQ/sGfDJN4e6Nv
vivT80I1ZvOp7qyzW9r62Y+asQhs37gER5aUMNLd927h3xZRDb0zsiKL5j9LbGCKxviipRroQ1f4
Jx6qfz8JvCM4hNecZG2w36dFb2/dTgM1wNFo61W1ufWQykVo06HsRrHY4+le7BxEqyGTDPshn9vq
Ju5aa1NGRnZECGSeuYPQSMsBhl1k7AchWNi+PBOcoAdR6ZsIUgpxAN23Lv04xiVDLQIKbm1sISNX
+wK3xV2xtN5b33FJbDRkHLQM+QLcVaGc5pHw9gmmfDhdj4yG4jYiGU+frKte96prkm8p+32rIpK+
1TIZzrlW2Zs0G4p9kUv3BQkFIA5h8xcon71qG0V2cZw1f/7e0Y5fdtbYw2/SJo9YW/ISCQ2XnOkE
jTYrMimu6NhhC0GVoQEwqlNhzB1vV6fOY1YWN8oR3bXXTpi6Y8znB6nvHcppaY6jJ7UNRAPvAve2
6Jz1UHbseCi/5pLpSQhZuH6yY7EaBWb5hy/KNFrjxquj1kuwpKxoHt1WvUJmnEJ4zIwPfLGYDBGi
ZXjTGUmMbAKtdoxVTy3rGTrZ44kUWztbyF2P5jTQK6bxok/DvMSPXfMV/B6FSw/8iDaUxB+eGd9V
X11DDidSu5h2+JyBALDYfgmcDxi8dTeGPrRfswZv+KwuODXYBFAFdcFgu+jOHjq9l277jkuMZ290
PNmSj0Sb66DDNJCwQ7uTtEmd9kH+pzxPeGtfpaPoH7Q4Gr7aTeq9xL3fwLWVPiO5SV88gG+Bi4pL
hIos5UFzbIjqcFjjsHSGp7lDoa7nZY0JxlAYBCisk8sxNwKqKAgP5uziRV6Daph1hNEIqcN8q246
2DLTz7irFVhBjJwZjLJmIk/73nGoLqtkTSurp4MRrWYfTan6LYKriu1sXuJ7sr3MOZiEiXeJP3GM
GKBDrEtQeVIEF4LLCl/f+XnFc+NQ2Fu66k5qSft3RW+0TkeKrdRK7kLjpa8RZvcY+VHinBNXmejo
mH4fHN0isE+Y1ptmKu3DhPpxGXlz/EXIJQuMil872ZP/YGDBioe6aF4jZaeUk7ofMIF/oDCOQnSu
OqqG+s6xHmNmtoTHsb3CMmZRlY8YbxM57Wl3iKFI03MlMQiut4Oi5WwaiWIeO4lyM1GcbF30KhsD
z3GGQzCipbUmOU7p17xA8kSiokmWdNJVHJXxAaqaueud8Tv27/6eXt4OaoYGuxxzoCAvHUL+ShEY
6WBsyA3debEfB5gVaFs3YjmTSGBczKLc94uBjwy/OKl6b2/OSD7Lci72dpdO97VjJoGJ2+w5k8OH
phgz1EspN84wmKcUYDdsQbNOKflKpDsCD5jTMPM+N/1eJZ3+Ne+wlaDH59ShEDrZfWWHrZ+SZDp2
uJZ0U3aZG9M+d8g9RLY1BTTVDjS+6XqEloSv1eQcBMlKgV4OHq2JwtucME+MUKObyWiZ0RYkLHpd
+71rtCpUWDruDYd8zrL2Xwl4KHfNrBxCxsAOFgYf2djeYiX0ljr2roqSmTrFv5Jleyq1+mUsl+s+
j04YCjyoJjqz5QIYYYNwgUzzg6zeR8P371xT7hXVdCCz4s3XU1iExBYSrex/RcjbBgu8/q2vGbgV
FmkT6pX5dfINCistZpNPzGMBCX0LuXmXEdk5MQPEEcN5LwdfbcwSVHsjNDqCGIHK02It79OQHp2s
h3TiFnjfzf4cP+mQ9Ba8C7z8BH+HmNp5xtsktfYGXvV1+jwNU3vou4QE3wfdG3qIQdg3Jm16j0Q2
ObijnwdNPfTPmtl44UQcxWGgh7nse2IhYRWsr/msn4SVus/EVUsGSrXjbdtkbI5p7QCPjtnaTrh+
Mu0rLEBCHY6CjZmEs1x2g9CaHVaadyTQ+9/Q38/aSVMFgM4m91tP35uDOVoXTL9RHW5qCAc3hdms
v8+s8+wN6ySM7ucMrtgxxszDZ/yeM/4F1bSzDmf9AveyFpblJqceOrhW72pXHYYmKWK5KiMw0gc0
ddqRljP306DpzejFi/Poo43ImdjwqYwYSLelEcFVAIGN6VW0RTHLvt9WbC/gTOtMY6766KXHXzCM
cC3cycoUFyiZpquaM+6RbIH5rNmCLjl1tbCba0e/yjSRDmHnz7Qdvcu2NLaZFUhj7U6MdBq+Z4s5
XmfObFxi1rjsMDLMT0k+Ri+IJAG5Y9s17oxWdCHednQiTGD1r1U1OuLcJcPa8vodwp1EqPapxtpv
6xWao+8VuqUjtT2/GmWFFiYVDTrjWSh2ruHSXzEhfnUKYjbThvJvYyfqRjTLqg5DnqsYdy4c+Ucz
bzlIWys6kdwFKAA7+Oz1LhjBOqn5/LxB2Vo4wxw5Iu1nZpMXWEi5dvn8+Vd8siXudIe2v3Izf483
/nIwrVy9tWVHDzY1JiiBZ43X40LZo9FsMutZpHPv59xMCMOkMxAcgMUeQLEqJsYoKAu3fc4f1/gM
nXCKxN9rPl8RhR0CwKWTe6cU7RMKSS4gzfiN7CMLrDwCg9BtGc9IRnjqMtf5zuPUHBshEe5P1LuL
luiHBd/W86TmuSMWhOuyS7BwhTzyqh4SVQVizuo9pRq9fd8XpCtgTTnmm3QBFQG8ZDPosfqLdLjg
lT2I+phHRNmw/vVFu/SrWL0B/qV7Pc9AFL3lwm+aFmemwu+AZOCeJxsZL9UOFS6qtKLu9CsBIeSi
yhYmZIsAvIqW/PS57jSSjnYYMGuU/13xWDTFcpt0LfY8w7Qm4vVYJH9oDI8BRWizbot+vSdFz5TN
4I88q+mqcgduGyBlgIJzOZvSkPtqheLaXi5nd44woypGb1uh4No5Niugs9c0aYTl/MIic+5jVH+h
n6CYgcoMnu/iSDARaPxc6vwIDITm6Mr1/xID1WwNZ2LBGpY7nwd+UQjByxfbetT0Z/RpdrbFLtPf
kytq3CUa5TX6VeSFn8CTgQnax0La5cWQsZos3Je3q/nkG1CitLYc58NDZ8LD9o0xOg1JVL0RzDXd
zHDdSFpB6HokfZPZ5NhFp0gZ1VvutpDC6knDPLQdCh3WQBEhtvrMG5dQRHv8wuKcChjuwh5BunlJ
39I8df56e0u9yE89vqjnoa3MuzHvMiotvrjZ5sk3kiPVW+3hushR3g6nopujYwfkihDY01qEiVgi
6SByXc3P+U2aX7D5fu1FOwSJkdJ6dOpd6p6PCVqEgdvQRCe94+l0XcTLPvEGRv3sg1hIf981QxfG
lUP0MBD4WaHAf2lGuKzB4izGBR7hxrW0nAgp7Zql1NH5iC05Ov5etwTgB2NRbyvWVTAiebgUSgAp
oNYYgtyD3LcZ/Z5V4i7611jPFL5NnlbBEVG801UjIlSuhQMDkP0R7Zzcx06sfVloCD7cCO37xu/W
NdjoMytPELoByQyJn2fNy0FzMQdwPZe2z3OS4bvn0CcHNBjTc1ul0+uExba+aSnIG6BUFYcJZQUn
o8rqS6Md5FUydv2XVB+9bwpf7A/CJmEPCzJzN/HIyWSnY72bhTsjqMak7Dj4dfSSOUJIgrdwDyO2
BoB7i+y0mn+Fn/+rCPob/rrJxATKwv9bEXTzXcp2LoY3mf7O6/JfP/ibj49NfB88Bqx6XDxd+Lf/
y2LXf8GSmnEeryARf9YPXAfb/IX/5DAqxhUIwEr8wGLH/YfZo+OCLkM8xwvzn7DYGTkx+fkRasdT
07YsZu4mL/U6NP79ZKgoLQIWlD4fCFnK5y0s5dTYCqxZr8xogmuE8oYoqBLwptyNnVP7oGcNe9Ba
XUC9bcYMz0RdW/uGriAfiUkU/JuccrHxGRt1EUWvM1+Us6Fv7RT3i80Cok71rrUgZAZcs8UpeBc0
C7E8hOKZnHQTHYYZEtC87DXDrB4b0sxPnFjJFRNvHfHzsjxEpkbGvF2QCt74usooD8r6PgZ4lQcd
NqK3NSbd5ZjChI2SgJTcTYVjNgwn5YMH9VMEcCoPELbT75phxO8jg5XzxM88ixmUjGrXty8TLDjh
nbotThGuRe2w6UVM+LU2ihscWooLxDoYNlZJdx7GVtsbUUbSnA4osKmwGw+9MSIjzI2zIYDkGQfT
NPbYqlDKFWWJDhltP2hbIcCYG26zobnwJftVtSuduA8lTkEHE2pxCG/K39ipbZxAgsqbjgnIrnOW
8lZfiuom673mOok829zgOydPwjUV+nKg4HxM3B3yKRr6xivPMLdjPZxdB/+0Jlc0g1LoT4brdpd0
Mc843HX3RtuCLnh4EsL31TLCvMrey/ey6a1HIlVMSnzLwySYzK9gYHs8E2yM05yl50G5niMCkued
64Cjhc6nEHaVxCIEk6GNStYdbspVNNuOdg2Eod/YJLRUAWePteYo9y/GKrhtSmu6HtpMBLh9huQX
doH4FOmucl1rFe5idBOho8/krVhlvbltPmEm4mzJr87pJBH/ylUGPK+CYEcT5WFEI6xXRhfkeZbd
RYDU14C07jZaRcXwiPd5ZnkhEjYcf3odZOdTiOyvmuTMjwRNKTpl4m/f8WrVdtWnlDlZVc0sckwY
VqVzu2qel8K3QuZroLiESG8dKW4rVltAuudFtaqmSw/9NL4mz3gY40u86qqTVWEtVq31uKqu4x79
tdHj4FCsmmzbdeOjWnXaolDqPK/abddbHS8RKEM1noag+NR4DzXr5lP4PTlowMntxIsDHwyioFaJ
uHJ6ETLOJLB7VZAPcWqjJnfsckZbTirClO5aqg7gc2EsNhr07FdF+virPh2Uy+vvTVwNxnvROkge
sW3OE+PRsFkLIdERKT2l7t52HizTp8leGKf3mKhbO+mv/jSFk858PhbdPpS8Jx/TGH1T4PsyBE0E
azXER0cTz5Nvyew4Vibq1gJ2MjFdGcxGuW+InB/uhxRj+3sC73rQnTjGwvMqt/Qhe8khoy9yizmr
dGGeiNYMaJP9ZTu05sTO1qdx/FIaaUw0GLUJz0erSEWyRijN4UQcJe067cwqusealLxEGIteiLS9
y+PD3Hn2C2XS2L27OfGKDmYii48NFOVodUo7aWFUKaO8gxRLqKF2AJhIadkTve+iLzLvHdry2jIB
iLoGyiyUp+m/JzUSsbSb/+6k1uGN/NVJfX4DqXmT335Umpm//tBvpzS+ebxFxISQ0wB/UIc/9C+t
GW57EBEEqjHIN/ARGc//RkjkJIYDhGYb0qxFQhnlwm9SM/eXlRHFqS9c22WQbf2TQ/onNh4fTykK
EIARmE+x8DMXR+Iu1JRJvhzc2BALZBVbXsZTPD+U66sfx0L8DUnuD9QGstEZuzOX55uDSP80fgfh
TxDHOPMBA6fmVteGIXDWAJofHsKfkP7+QMfhklZ2IYpo1M5/ENB1omVCKpKJd6tO0WRM9W1esRek
8ItDXRuLjdE2GM7UmXbXkkP18NcfD93vp9LHh5BH5jJInWdyk3/OZoIdQGMzu90BtjMa/2lMlh31
hH4YSFHD45SwEPxmceOfYSQZG8U8ZJ03EOgbtHQc94xsjHhTAayeIWivniEG5763jPmO4FH+blHN
+L5YhYZ7yKQyWloRtbQznTeT+tDN+R1mNczsJm85JLagF3KdmuEKCuIoref9OujHwj82ZpS/tYWx
LyyfhfJmwl2fsPCrBrD6C+jkdNNZfXQaMbF6I/E21TlPh/kjweh5N8hieCx6tEZtNsnLyCB/HE9+
NOFssfIyifTqNUln9UJlwA+OU4rRDZ1ZCAstuvMH5s/soEqvjtwq7Fti6JtGQK1hW3tcUrlM3W1N
Kjf8YMh2og+aquRa1IskIdPHm5e+rdgoN21uq2KAHT+46AizDq/X1kkgXFhTegBdGAnbTBsiucz6
FmQlOi14ku2d2iiOdbfwdaxueMyATB/rbHHueTpmuMCiDKXJaLbHavl9Jh0hiDGXxktFzg9JF1Uv
KLp4MrWS+sEZfd6hkRbU6qR/6aB+O+CDO3+MvZof9IYfmfWmfaJ08S6jKbaPdYwfDAm/7VOGy87l
VFX+ZVl63BGU1XbGiHXUUHj0C1nQRaHCVhHBSPQvFWKNZ7xyEp8TMHaCzKyadzvij3EO/Ri/XnOJ
D4yJSAiy+xq1CK+zp3Xz3kn74lh5PNzZxaVn6vHK27aWbCSiBiikqvWgwiyMel3GTNTHUX4X4yLL
WC2pr+BHrvz+ePie6/DmJcGwu7LQdTYNoyIJtR4eI79azn498KusZN5jbultjIkr9jGZuorQhQeO
VotrLdYHZoNci2NnPuwb8suGPGcpDokcvsNjm/dIy+3r2OZJRAPZX7bE/a8E6MUjm0HSx4itMpZD
vghQDmSMVSfAHshYUXTn6FH9LlD7nOWYzA/mWGIQRggFsrs63zE1677pmWN8QQ9FDkZcgCri0xS0
Mc8RnT23el2ihQR9nFE17pZ8NrF1WngStlPNe2xw5w/UCETPxG50Ktr8ZaS6hPLTYHPvfQCRA5Sk
WokldhuVJoJz8aozKFj1mP1jbLI2NybepntTB6yz7eKVEOWBKZ+rYM0JFuUKXkwJD8pxtW4X1ba6
VozysaUZxXVPqOgXmWKC12Mg9qoxACJ1GHCUw796tUoxX2SWJu4nbx3VaxkIiSfJnokBEWSQWrMG
mkKj8nlxXsJL0FatdjfNSnZExmXLefTm9okhJSqaCioS5Rz3x8Cz/DQVGXY4o54euoqsBZwQJyIm
pxQaHy7HPKYSu7+VblI/Ew7kX2b6TBg57XB91Tlm7JlP3q8lzvBZ76RNb7+khsRk8TBYi7QPabdo
MrR0fezPcz1idjPGVm/fWTmQfW1P84PhgTxiYUySAPUmeeH14uxYh4LhBhx+eAJTx9bUy6u+YqLf
scJOtpbfdHqLKz7ZcZror+xSlTv0ROJ2Ad4kU44pbSNipr3RFaMNCCIuL1GMZeSxNPOHFlJ0iECH
KFt7/pp6cIfItf2WJ2Z51GT8DpkwOSaLQxC70avLCkVQWIhhYggad9+MtK3DOG0v8LEmf5moutO0
5P7WYEIfkG0Sb2MVp1c21nZnpp/DHDRgmU7mnbQcs/20qIkhUn5UHyHzrY3TxORKj8WmTHP0cGVR
fMQY4DEXFuuUvbXnAGuCu5msidDErekiw27x3DrZuHMSXtg6K42LdI6msKfRhBrLgzSNQT/qDNsP
pQv+qDoalmrUMLdeLc4HaWT7RHdVYGqlfjGK1D/0sXFP5LQP6OniVirxDQxN7v17q8bRCUTta8sG
U/nVL7rohoOpUjiTxvgqq4jJSctMTZp6f4xHH5fIwsdvQUSrBXXUvlvV2O9jEXPmcYB7uyHhmCNg
oQsz6dR3qAqMjdHl7S4G40cVlBPc4nvTqwf5doM/9nQhpxj71SLPX3yMrdzAoW3ZQ+thIuQ6ALDQ
BJPAHWyLCtGqb6nOGDASR+QeFfurvp3ZRJJNnSuz3Sjeq7NdtOoCBtSCelw3j+ak2q2VJLxVbQgE
Wm9kxQpk7itOymmmh4VcpKDJYBt4rTyMxdYatIqRrbO8KewGj+ZcLl9UpqoYdZx/mBbhH8s+mm/S
3KKvoIk85YhUAwcTVZZ7TjtAlAIUFsu+dVs7pziYjR5B8ViCO3i7WhvKEI/WZYO7J5J338qeXSdO
N54+j+ic52HT+4O2Q55cMUArbwtD4ywHGDymqcX42R6GbazF/mNBFPe+AA8IHatKjh5xiijkI/tM
ShvZy/mo3UEL9K6MeplPq5wD6yThJ5DynKb8bsf1VRIt7qU/4aER0PMynC2EKSDKJPlZ0cgeVVLC
ncDUsbkoCALBStWdbZTKI0JcE7+Mi4QELC/IjEz/rsqyLFDwS2farqlRxwW9aqBIKycgrBAvY9Gn
UNvyNLu0u7h9L63MgSzW2sOCo5GXZ+LFTDicxyRv0w1aTkZo2uq/5iZi+FplRhV0xbjWBaq+JTyx
2OI/LavQQ616gSSbXO1odjP8z80yOTbW0Fz6dVvZQYPKDq+ASqSHCfVzSzBBJa4xFUwPSyLVV1OB
YsMGmvP12QDRriUSXm6cQyufMBMtAmkT2psnFZGN0H0UmmWTSD89bzlwFLvwhywKBgMkS94pOE+8
AxAlL91IV9E2FiswnKT46qL5uV7SVLvTKkXK3pBaya5H+oYFIZ5CQUmRl2CdMKmvk+oXFSaCh2Qs
nM5zT1X4a/FVpyZZ98bcflOZm3lbk6gA6uRy9f6a5tkMKUOd+wm5XrtZC0YMyRDJbrPELI4wquVl
0SzLwdZbWKPVyGbcrPmLpYLgsKVj5nD3y0q7k7HfP6amFV/HJZWGFI66ipfPb+HXzxaa4nQT1fW6
KUNB/OgyapLUdylP/Lo2btgG5TdLOdWw1WCec2rDxnViNqJNSczEFkLdvE8Ip3hMUsYPG6PWPMk0
vJn3cQlYSDfP9ffDuI1jzvKKYuuF4XAZtPNa/vpO9eJ2U3GEOKFvsEc2vnjlNH94s0r30xJVEFjJ
E6fFhy05Y7oHrU1ZxTEHRPs7wvqf9RArlZ9+yYVav2K4P0p7oCbkFSBEd4g1sz5FPpsh5bArgxrr
nVvIZJT3FmDkwIN5Bcb0tpKcNbDHTvxdQ2OsbdmPUO7az6zfBGoloyfX/0kE01dWVTJR6A52SuUf
OEsvrl2H6JK4Y5Q02xSEic+dJQtxunHjqsQbQFgHpqSvcSRZmBIheWsN84UcVf3c93jm4fI4PYxU
3Lu/7r4MmuM/fFkQ7NXsivhkXLl/f+Mwe8/dAdD3oKUr4bBlXjorXjTdyBCL96w6jiIWmDGw4vOO
4GOdc2rlvFVvmaJuduEm/Y0441N98fs7iEoaidb6pcDFf258475mjeC/fChLC94PfvrRtvX6mowI
bdg3TZ9s2ZqXcCYFA35cTwWVKZpX3OF4Te0hv8uANU9W4cBFjkT1DTWue+s5sQr9rl4OkdZUmBJ1
Qtv+9e1EePWH+4muzQO8oKkmEOtnmQCxH5BK57E5TDVnGpJvIHGsm+ddBdGUeynHrZ9Y7gd6ieGA
PiLeAa2/eZl6GmVshamgXNLEGG97VVbnoTHtlwEv43O6WPmFrpfWq2nnyXRWsZLDRZMkHsNyI98i
v112KaPmPe7QGbBXKq51I1EhGl7q1QL3aApIiAYTOXp2QjXf1D1pjOsOY9q9djfEUO01ZlvQ4mNd
bExcIjEVadljHRuhXjtWCOcIrDkyC6Vmp1mmL4lz/hLWVKyQBjY29Mq1Vp/kUt/Kol73FH8t23MK
euxbkCfjinJvM7UPzSnCs8yCrJf1ECCGFX6Mh2R4XGU4uPgKs3htLFj+p65YXPTT0Rhzk1IonNrU
dlMoCH7UcQDFglgjDgU0vAmEiS2lveWCpPlYRbYBrcdS+dF1liI+ooNPwZPX/xBR0EdbvUUgG0Sp
g83FRlBxX5Bc3H7DfZAgKnukpm/0BP9gjGW44hj4FKsPQUdSTJTyLnz3jUYUY0A7rR/ovtliPbt9
IkwXfFHi49YKaNpB6TMM/wye9hJbfZ2zHkfTFFPZfqC60vORFQnXoNsm0ukfu7R4dRv6RyjomKSP
hZVum3llxq73zs+hbJ6WZZWzikS7a4jCPBocHLc58TX7KE/Y9HC3KI4dvMi3CZ74mz0b1IZmYZJe
MvE8rc5rbuhESTOodeYcI02/U8j2ScJjf0JMbh31id2oW3s7iREHgVAdun17KSb4QMWIt+gSYxnf
ZnQt0rU21E7ubWk1/aNuID5gel69iRa/Z3Rm84Uy6J63ZAJyAnSV0SJ6B1Cq60JdQaxxeYNtdpMu
kt7W8jo6o8i2OzeoxMI7wshHGpvJ4H92+lK/VwQUv3jlAt2f7nAjyMk6yIQzsVY1qJyJnmIz+esR
mpRsl2ImCwZySv0MmOxdGiMwC5YN/mVsqAarXVdeOvi67RsO0L3UTRFUnhwePSysNt04p3tvRYCw
PVFXZQ4+5Ka0yd4olw9GC/ESph6xqqQq3QyTq77CFKLd1gV5OtJGBjAmTmDY/FKprYXz+q0ne2Vd
E8LFwqiK9RlYIxrR9VWd1v1dz/NxC89QvYoaL+epKTNnk+mjGeJFCjKyNq8peaFym0x2fauTGTAG
VUYp8nkWKxmTJwrWM2NFwRB8LXrBdSxGXQCrXF3hzhcka87naQBd+1yG0BwoJGLSsA5Tr81nOwbx
sNq5vv1EfIjxKrgU4u4dA+SkxuLmWEgjxUCOgqrwsN3tI/wMPuEBjQybr51d09kCOHLrVyBvSb15
l6OyC8Yk+cCuaz4vvG4ymOaYYmScwMK8GPRKV1N+Vyt7wtoEQgF9CiVZX8EyqvsBcE52POJ4xG1n
WrginZkvIM7CK1hhA/TFjFAEAe3oyAN6KHsYLKx+55ighLLkjYmnUlybubOKDHW9AfgaWljkDYjg
Yuf184LzBSGY3Vi/MypERKN384NEFb2JzKY4aiu4AvGebY2OHg7TitSsZLaNR6kBs3hJ+U2lCdhD
noEKLYOP/8RvPg/JKQe7lVViI0HQvutMDCmXcXTHFbykWKpbnTi0z6UJ+XWHcVFxlJUR3elGIS8V
1ufbWpAkDSGxfq4MynSIamBq/Vorj6WVXA82nRY8kI7NXSPIvSr86nWKKXYaRrGXo8s+W40JtzAR
iAl1afFA8hyTr5b2KWwdynOskvzLdT3XzboNt1HVonArQCRxnKXmzRt+nEN0vkiR7n9JVtSbumQ9
BWjQXg2PJWEvffutr6HMJEYUX7tIxZDprOsnt2kA2ImYQXE50Yp+fZa3ng9CGucyvytxesLwnGOS
0bv55fNsMDogYHiiybXLlg/utBo2acK+dmMNdxt/9L3L2qcMqefc/IJSbWBcCd3EQRiIlyEPPnEy
44tySHNMex6kD0B8nAtdXi5WLy+FSRFL6nEVJpSHL207NmrXLBXF+cgA3ITh/TiPlMkqB5/Tq8Ik
CESy2bKPPVefEQ0OEZHgF07wCQkyibTJtoacgp35CK+I8rNlN1HEjSFjWCWKu7qaKE46mp3PGLPO
skBBq4KXYtaH6hXrEgDqEczYSiNahY7C2XLw7DcBl0MOexbP5zY7udwNkCMUWXhAPtHVz7D8zXLt
JxCnnabGQm8EaPOAaQ4UGWycZqj4AzdTZ3tLBt6jHPL4k+4Mih7PYq1penQ3jeBlpI+V6VHidHMa
VQGIuG6V+AXDCsit/HrxTILKHManQ4zQxqpJtNwkQCa8kw3otOxgZrlwL75Ytdt/d1eVUcdXRwuT
8+KmPk0IPC/1tS0bSo66XXDvlLxkqUoxK3fl6zAI7tpn0DVmUbwqQ8496AqGy3IY62eqkgwX7wla
1gYXbp+6pRfpFQwwNtkR+udjVUVUkPMwb4eeBz57+XLOTSD1zz9+vphzmXHEaKgz3sXImYorhH2U
SzfdTOQ17EpyMiCiVrzQKVVl7Ao2mUGwsm3lLoyORbqclbPQkY3uvJva/KO3l8qBE0sD+wkUr6R/
26QzHRvg23mqacmQE/V7gASueERamY0H8jZeYPgm22WdxHQAKmEvIEaRI9h7py7qql/V5f8lFf3t
qJJs2R8q++1b9/a/fh1yXr2V3//P/z6/te3be9JD7e7a388rP3/yX/NKx/8FUhFWAJBNV+6OzwTv
t3mltUblEqmEOwGjQmhF/x5Ywipap5I2bCTB+BMy0r8Hlrbxi2l5GBDTxDrsQgxA/4E3JjPR3/V2
Hp+Ab4Al4DqiFfl5sOZbswMoqqkDzq4fCaX+XiPrYLWxGv+hTcH6SSZBUoiFGXjRTv6+iySuSdpr
uXrwzIXIHV29qjW6HZ+i/m9mon92TXwGMiObDpGcrt9/Utxp0dJgMnjoxryHtKhft1jBb5x6efzh
gd/82m3+GHf2Jx8EkGDaeOA4XNbP7jODW9C6NAtiPd7nvMg/MO79yPjnf/IxYo2X44n/4Rl1jN6g
mmB1HmlkOPgew8XVFyXIp/Q/uHWsVZ8pvY9TCCSzn26d0ku7SriiAWXe5YSKEv0aKfWNzP7motbf
9GP/znLAHAg6E88JC+2fyWzugPAVh0J1SEbYzJCA7uZ4WiMXHtUAz/av7+DPcMvnh1ko/xGoA2D8
bJKDGKLi3axIea9BJ1yOkkMGf34D1eUNgTWaIxszG2OOun++FD3HtuAkYHWCFchPi95pKrph0MsD
0EN132MKhApLyx+1jH/762v8mQnweY1AIuwK+OLzVv/+0S191pM5X6qD1td44TMnDTF6je7/+lP+
bMnDlPj3p6zYxg/+OCvDYtAY6h1IXRUQiKfHocSuGVPW/+jW/fBJP926EXOYioE4C6ToCSqbsrcF
kXPw//F6fZr6/H4t+vi9e6wM17dJE/xp1RM5LLyyUuVBDWa1VcSeoUxXnO0LhKvQZ+y+NfzG2NUw
Tw46Nv8EGFs+tYwtT/AikJKN9B+hN8V90DCIe/+Ekd0ssvAV1I1d7+YfaJWtY7wYw1m5CE/RQq5B
Lz4YU6X4K/C/ypA232Q8bomDO9Xl7dz45lPumtVRRFn0OpQUKGM5iUPk/g97Z7YbN5Z22SdigeTh
CDT6gow5FKFZlnxDSLJN8nAeDqen/xeVWehyZXdl/0BfNpBIpJG2FeMZ9rf32gvzihkfNgVVHune
yYkRXKHtBYhuKJgNZ8u+T8qtyvJy23NKeuw1aZ10fxk/m4hVnj44Hrtj8FOkVZ1Hrxtwh7peUtHp
mwNDzhIKnToej2b61nuBwXSTEX7cVX5c3zLIqza9jVsEXSNabZfwiiZk7J4gWMTJuNGZhskGRV0D
EBEWOs9uKVi4CDr3IeYEEwMFi0sSpyXWQ7YAkAbGrifwQMTQN8TJKjhGUuFUnUk4gigqOO54PkgE
ILXmtzgZ7PMUG/J77FX5izOiKDWdqN8apzC/RTz3OnBHtJG6sNTCY6JyIyB15/fA+Wa+65NjcZ/V
uMu9dCPYCA7dxT0m+/57xEtzTmRT3zpK/tIN3lMlHfMbkK9fUzdGj3g5q+O4Lo1J11XnOV9nDC3H
TZJTPmjAO5lSlybBGRxZ0fsQa0i6H+JcBBwDUs6g1JrgSAdYElh0a11j4qdEcuLyF2BN40rumxdR
5XbJZHJErf/62OddTPJcj7wbUuflNoOJ+C2inS1cLFJkRVPHT95irld0N82++wt2+qIZsUbaCc1K
zAurJayW1sn3KVPC+mKgK/kbJ4mG1ySqNX/LwLLzCL6S9Q8cFIMbjQDGN08r7SemO8UviKLViec4
b0umrgGGoeZgEfl5qTBEPgkSszK0OaGTd8IekwGkTYZqpyZExXaqBZVbJm9BH00ZiXHoJMAg40wj
Buj4L13T8rWzCKwQL2WLW2bf2/eiHlSAvblOXvpSi4e98kr57o8AG/2S7xE0RTw9qU/e96twb2z9
4XVpl2xv16rPdwDKzHQna2Ev2wXzThNAScXTSwbL+Fj8uvthLny3LI3B3yYf7e55AHn1FksCH+5M
OWOBEGYHLXLtCTNayhBwbbSiaNQ62UmcfW9iszyBoi4RUHEwksL7xQXEx7cDFoMHQkwsLuaNNnfc
RxLsC9cYXjTVvrm/lxrvkBJsfcQBEc88buC0cUWPtO0Qgk/qKflZ1r59KDMHPc1JCLZZhnqtuxke
eVGRkfAVH4SFuPEJNCXZspWhr/XMII1877fxz1617ibppkeoAtgLBhAjc3oqSgeZKCKUyFbo3ieK
LyXD5mmLhDBchr71t3HG95wGgSgwazf75pHTOev+tCOhvVaJT3UfFiPlYNAg6UkQfc6HmlWRquUc
U0mppH8rOFQypuNbnymA4QPkFHRiOW+XltWN8OWwN9Z9t7Z43mYh39NO8269UVLDNXXevRh641ph
lnmScMJPk+ITlbGgfleU2YR6PleboeTp2x3d6atN17/tSzV+dlpLqi6mxClMrMy7N5y2QVDO322b
hbJtWT+cRHPvl5R8iAlBZBO5gC0CmyLD+6jKWtQ/xUr2ddIioUxtkF7grgVjFBamqjbOyI9uEeYO
6ep0Ng1j/Ezs8liXOcWjfqfzCcbo1Kb5raj7apeMwuNNKOrbrlnP1ZVZnXOj5sPEzRNMdmHQs+by
6qSRj5bgILR8rbqY1N76zDN+6iOr1bB+RmydXtss6tOrtKd4Rxshqc+Rk0Sgab19lbG96xi0hEPV
gqamjn4P/3j1fTvVM3Yi/3Zxab3DNd+GlkZdk+IdBvCrUxMWsxs8DXUckYkpS3BRqrjvFGuPRrPp
ZvT50mcDoLgBeulOwHdACcQbLCJT//AN1Z+RWjiPVurWy7r8gON42Muk8veFH2uXvk1vBZCwV03K
7naecODjvf+W6mLEvoINzaM8k8YIwz4sQJOQkwHE1lob3eXZm9u0xYYB7K8qjuKQUPAz3+eXdtAJ
IHsVUcO4IHWui/qWeitUowooDIv7h2ZX0ENcNj14N8hpaQLQpmTlbUtWHL3wMCzpBvm6hbeUbrv1
bOFYXb1beA923L0IejsT3hvPKkMw9JM6UOxqtXvE7sBEih2DvvMlUes8ZzGTXPIaPiLSL1bqY7aC
33Six5jpiP61RQvOpFngzdciLRiEkrPDnjE2RVAX5nNXmMVpbARYMbenAbNikMVoqlOEPIrZzJHB
psp1zvNokhtk86Gr7uIU7kgzK2r2yIBAJtreSun9O8HDFaBdSTwN3glbTQUrx1ECbDBn8VY5weK3
7q9ulokX0PNa/KxtjDaYrd3jhIaN2XD221WpsXUEx4l1ffbcDK5A3/b9Xem4UHOlpXwQ8xTfbvs6
aUmGUOs2MPU1uu9epmc4iqb8cZSCfsaaijlOCHOE2aF25+FU5jLbEKb8sDwF+ENiIJjpE7BsLdmZ
Dt8vFo7hHsK5dgFSo2FGc6EVa5Y57/memiKoJNNiBRH4YDaqRxOP3rPEzrbuaGZbczWBAacleNmb
0xW2L9gUFE59U1qmAjqdi+XK1zX+jEF/qiAzOg0JmqynzDXtmE627u3cuGB9sxyWbyvmdMJtiVqI
0fLJzdQ84UPGRKQIvdn+O1bZ1xj6t8MoHmLu/rru24xc6b/4/YTdLUtsqU7PDyhTrDfmCKc7VoRm
vZZzQs/R8jpTd4bljVACdJu2OvOFt8+9KHCnGP7fXdTwZ/9+UVsfDwqB4aJQcNld7x3/cuJ3YxNI
NkvooS2MF6WjIWasqaMLWDZXDxFm/N1/vmL85Wbo64bO1dCyADmvRUu//0CcJnYRIyUSCecQVkaK
gEXJdlyWSXXWrLk6/uefZ/zlTrP+QBeIGrZtIYT3bzencq0PtJwsZ0EhFxqwSlSbtIP2tcHM/Q5s
z99mEJpuHdsb7762HfBu1C8m5mjs8PtpYZTl9nu1NMN+6tjX//PjE/+7xwd0ERfW6nv/y6W8nlKI
YKBxDklRWCc1dMWvSlB8EYz92EFuAKMzbXOysTJIpNFfV/5/YFAneVsbHLSxUb5zlClPnom7YTa5
eXbp2u6Yk7g5WyYm4rKVLYp+5wM4WRsVeybihzhiVRYTF9etRf/no7B0651OJmwzPv/aU8jj3uOd
ZAOO5il/0amA/v61K5al7nvhuGRm8jevhfGXDBzvFZE6YJeOQ3vzX4ipCncqu1d26B2KPO21sRaI
A4g0Yb025OAPzNYxquGi2dkEfUOg1af//Hb85Z5NLc1XOzkStuBj+m8fz34GblinjLZ87tt7myKQ
M5ynv1sG/qJY8FMQKkxHUCtOZ96/XUlVqobIKSt6cS0OzwTMYMHVDqgXXCxx4GQVCWKaeq9MwIbX
//wEzb++xhxRcFd4a+RRWP9+HYZ7aQ1tPiYHYOZxxAgPj5QWRf73QnE0Bkphz7e+ZvsvAPVeMn+m
8bG2RwgE1KaGfUWKaV1voYU3wDIElpaa4yT8/wPnb4bBWMZ+NNFKV9Cijovr16P//3r13+nV7BRI
JP/nEOwlLcufXdW//6ZV//Gn/tSqPQI03upJsrEzIsr9S7bGd79UZ9ItAGkQix1+1p/hGsv/B8kT
Pi+Ulgvf5HPzv7RqQSLHJxNLQSTeIf7m/45WbfAF+30z0n2DrItJPNvkAerm1/LwL5uR4ONe9Fap
n0tdq5JGMTl3tA2T/winszHV28yiA4Qyi6Fud8TsDczSeG9/TlPOjL9Y0jLA7d5dGAZZPv2mgnPo
tOSWBVolZxIzdsYHHo/4uZiYToPwtb8NGA0u2IP7u2XE+7pLK2kTJeEWAeqP/0l55+TXe00m2aHt
ZXl2JVM7ZJr7vO3FhzbiFT3reOBxcztmfzNIzMTPIouUe9MtzYI/BV4q7RNWIdQPucxtAJRsCiOH
yB0esN0yYwFc6LbZiFYXiDRCvXFRGjHqKlInl0ykzFs5Jrv1LuO9fcRdXjiQkLjMb+s8Sp8NemSD
OMGRELbwsZwjKSm8ABicHh1LmcfO7ZO9OckfecNRP3XTNTXTpLQzDaa5l2b6NDPKu3OkG8kDv0Vc
cHBGBSEBBpLk6SiJ5dIvtr2hvU+wC/HIymLE++Fq4YKRedvAkeUmwnRusyRuY28X1vAHQ8/ty+DT
zmv0yjWOinab6twvfvRC8Nh9rFcuYdvPpndEXhQa5RW1na8w1a4J3TaSrwOzsq0mTHhD7J28Bqz9
jZrKk0MtAtQdl9dSFWMaMBElvYvnfTzjv4g9KgvqZOumzvLQlLGV6vsoRhTODFzTPc18gdmPhxlC
Y7lxvRm8nUUP3c6bo+hgAfR7rRcYwJQWacuTn7u5RTMXJ6KDBTgwf0lbT5XPxAPYzreKU+ekbUcc
2VRKm0rOendkJE4zC+BvOzXeIUm1Me8cWCvbzv1t0VmhicHhunBB2E56hEKG4HFMh+WBuKYD+wIo
WJZV5LlTGzewBVue8bXfo1XgvgvyZc1bd7aJaX6JSGxOHgX3mvuUTbiGbRMwa3shwiqDhWYWN61W
oB5Vk3a2x1URndys3JVO1j1rWnI/cTAMWn7Mjpt/H6BBvgErh+viptEuGuZHCru7Y4PLbIvrVN40
hUa/g21lO6r7zJOvlbRGcC3Ydhr3VRqn05Ol8mo3UjR+pil4OeoNX02TZPmzP5vfS9KbYWPEbiCT
XuPCJ4cdbMW+PxHsk0fKRj7aqs1PbWrF5wbGHxzFQt/iC95XRNs7q1aQrWiCyTSs/oVWhnGjUX1V
Y1YE0p/8tBnCojVicI+qmqGQjlfBarFHM4fDeKfm+Ka0wSN2BK32uG0e+5TOjDVrHwymTctGK407
Hr08S3vWYIlOfX00hAAqvsofHhg1rg/JeGgoK+JqL1a+CsG1puFOaD82In/IvPRmMSJUGqWTN1qe
UqffV3pHVjgeH+BTMVmGlYPTfBvjlG5jJwm9wXrummbvzdNFElnA/aamXVvn/XaIFuh4kfXicOkP
RnBSG6PIf+YW9hWzHB3U6kQ9plpJwYpBgXzPOB9jI4tg6l2sGilJFtOEuds3AmodrHudMMi2mNoy
dP1h5LNVd0bJ++HsQXoBykt8dfDa/HNx5zTA3e+fHJbLk2oF1uZIyGvi95JRtQA/6abGfZw094Ps
tnBtN95SldcJktJ7vq5mmYpcUrzU0pzr2rQeUrNxTlVNSx9vWLurp9pHAkheda3DsW9Ov0iVwzh1
O26faZMH2PLm0NYi/8RpTGw7lvX7Xow4fBbHP2bSfYic9h7AlL5jmYDJR8ufG3aZ039jXVEbc3Cj
IahFL6/SVECG+qzf67xRO71q1NWO7eRBTJN/aSf9YWm1Hs5e8YatzAylrxAzCsLrGEwnCewaqNAD
NBxWF65nzB3lDnu64OGBn02sFCtjwu7QRCEKJMwZ2T/lyHs7s1iixzEbL7XWtOFk9PLZ1eSzjUEz
yLXhvVv8V1raj9gWYB0SiCEnlpPSMMcdNpRj5cg96Af4JgTdrqYRN/vRaz9LaCxbIEvdQe/Npzpy
Mz7AGXfjIskpWGtG/ZoY4kH59U3eJS9OZuKMwzCrV9YcsNISxfe/Q0Oksd2i8W1dS2vNu/M6se9S
OT1MvHWoF0NM8sBZvO9ZFBuvue05m1a4fNU0wK2mO4D0GbZDkxGDN/udDSr6DI/fC8Dip01Iwi0J
szn39ggsyzGp+kNfy9OQRtkeBwe1Gr5WB3QTQb+ic2qJfO7BXMMJWVrK+rQ03i+MVpp3nSGG3ifF
ajJy2+ZCigH+5jjAZJN28lEjCYWjqW6mlOancsyfDWs4lORQfPinGyF9FPC2fxzm7so1ovgcYFMQ
fX8Fpp1vB54PqnGVhZbtpudhxk7JbXhn4SU2wxjK1HXC8oU/NIIQR7WVcbZTO97NmpiDTsXiDQho
/YApJisDre3plvIyVqahEOVdrA1IDVWLDbBnX6vJQx4AtMqNYRj1rlS1ujHx64WpaTK/VDp2fqE9
J9q4bs+YgCuHSkjPvo4MqF80ZMhbPa6HaWPNuYUgMC9SPZRS845+ly2naRDPFg2AH+TztfgQFSVG
U9sdBR3quTG2gWVVOCrZZ83t0PufhTbcGYmL+GON/UNnl3djqWlhk2n3BW3nt8ygv61cG5R+pzoR
HfvmdVb+NKWAtjSj3xo8PUhJefOd5dU6jMhA73Ix2i3F2e1RgBDcympI9g4WIWpXasAUmcWT7Ya3
lRm6BUikXeJhzF6Y3QD7ZkjxCzYC3meYkoGdiPy98tz5ESHUCTLlvYnMrkNyn+4LVqZ0o0FGBEyc
yCdMj3owjXq3910QQUIw0ZposR13vGEyILKD4crDxCZ9Hl7cdsW2kD/qNvuYdc198P1y+Ca6AeSo
Sq5Me2wUPbZsV9YGQlDaWvQE1i2tTnqbn1FxKkxoCiRdV8YXw8wPfQbXAfM0hh3lVw+Qyhqs0F6i
7snHeYfFdZpv2uIfqn6enmgcsHaGn4KP88ni3JAO/dFk3ierc84Y0vE3qo3UcyoNCpOFv699pGyA
1ukWZZ8NIvWhGJp49xLb1AE3VtK8ltjHQhhyzY2kPyzI+26+gaHhH8bKmEi+NJ/Aso1QTXlKLqQe
jEcWyG7aCrrWYLX3YwKUsYy7HT1UGZtXp5VvVKeKM05RewdxM31ZxeoZ9TL3Vr1uFo9FIoyPMred
D8ryyH8tfezDR0OypgNxuyhec5NJEf4oxGZGfidXLRoGPMQ6QZ0YF5W14AueCQR4GCcFJw9mJekQ
U+UYGXhnz60a3V1WDPGjr3EQNS4ctMICe27rL0fUsx9V5Dh7GuU+aDFg/tjXTGBw4R0jeHogPWyf
kmYIdi1DHWn1AZk2II8V1aSTpb4DbUfkX2pIzGTKge2g4bfU0QCLrciBf8FyoeDAsMoPojetIGkl
Aqc+bqNWXGUixXNqOe0+rx3vnCYFBfE97q7M9R/nha7HoWkfWpox97rxQSU1hyaJxVAW0TNkviLI
4fJGmkVZWVLXm85uEWxldGqdudzS6H2gnbEIC6ZPAW31RlhpZY2VYYDKR80mDF07sOBbYXBHElmy
5Pvo9zeURPg73eNlxnP+jC5UbXEIARJJi/MI9mMjDa/YcF1hNtBrhGRit2ZfzKtjVVkP/kgJGfmg
z7xUz1U9Ez52QIoV3FXM3sbZNpZEuep+U1sztMDabi9aOw1YJTXzhagm5RXgdJ6nvitC8K5sdzON
bYBFyBFUK+3DZvZuyqq6Abn+zFxz2hGmhQpYRemPrDU2xuQujG/4pIMAo0zQItQ9edGza+Q3TFSs
a2sx5FVN+YsDMLbFpNsacqnCRKNvdLKG24nAzW7JVfHcWjLd5Mxgdwzy/a0FsJyDt2cHsyZzkPYs
MDM2hB3MiebqeNGH3rXxxs8mpL8xm+6bGR6M3zlGOOcuJx8DfRa80bWcZnVFhoax04zh0rVMii19
vjIcOFFiDQveqQRhyWEIXN8dbzzh/qi4c5AgfDO95T2unb1rdOqGq+7Mi5Htxnw5Rl42bBdN2+fJ
L81r4Dk6VKwbnawPTdbeNakgpJmwRCaNR5Nfqu/qmivuYLZiTx5/b1agnISUZ6I+bKJSZ5rrPeMd
FIFIl/fJVZ+RioE9Znx+KnGv+otbRc/VsICGmcr4u0bRQ6hwxWLPpJtPuDeL7716NfMw34fJwwYZ
EEkmmI7pNdBKHVa1Vd9Lcneh1kk97NVCZDAjOsIYC7QpKY478nKAVTPIyWwLMuLpshs0ga7VyW72
vO7Y8gn+PrfJT5GhzdI5MgeJMDsQcRZTbVzKxVteyaLapqlRXNm2wLtPlcg55FXMP2EPlPdjbwIY
1aZmHTdne5lqcRvWJsGNsGLW+YaOm5J7Hxj22nXzPCqPqlZyJkdO1hkWjqTcW35p7WiFiM9M/p1d
W6qnuSUR2VT+LawdeVemmvHLTjt1XpLUORHzbQ9mPq/Avmje2aPVPlklsw2vNd+5x8sLoEIu+bFO
q2884Lat4hsxMaSB5mhfEMjJfy4TFZFUAmzgfVa7AYrArvepOWsJuESiLPcDgN5NPJHWLVY9OO16
imoUgfRS6IT9lRc6tRRbCpWjWwdfw8HN5w/S1j4OdBenbs4rxsH2Uqq8PLRyPgL9hOs6DldaDdY6
isRlP/a/MyJINw2GxY0skgG4o11yFGqXzQiJCaAuw0S+O7EzceTj5r+zTBIx/WQyBZrkLiElfuTs
eHSLUtL+UAw7lit7y4o+89bb5TbHviHRq7lQeQ9Katae6zCqi5jk25D5/hr/0LML2zU70ciN4Tp3
/rkEfkWZsCTME7l2oDKaCLGjBJVhNkzwOx3dNE8PXWYZYUtLUEA2TT/3WdOfukr8ahYi8T7j4vV+
YS7p1WB1306kVu5ky9tYZYQq/AycRZ6PoTZqRuBA+dxkjaedR0tSFVuY+G6LS+y4LzSGdxTtGk04
1Xz8gUztSkPfxyOaR97b3GfsZF5TpPxVHrWPadr/XKr63qn6y1zPMmghby/Eu1AauGuZAiI6DnI0
/oSnh0cdZ3qoJxOrsq1Hh6TK2y0BApuDy3wa+aaGFOHiy1A9a6RttGTgh4/BlR9E846e1dyR1pmO
lFKYG66RZ5bolzoaSkLa05brFp9kY3bDfgBwzbdBvy6GMvcUPSClLGy8Vi+ObW08MAinyFJtl8HJ
QgKkpc9lZym/NZaGdDKOo7czc+OJtfPBnOOZZwQoMnNGbl/eiBrPlbDXdKpUCSWgCmyMKB1PCWFN
6I/lBz09/r2MNd5Iz943jMgxfonl2TOsOwqswSnUhknsRN/1nQ1GtqUeKeSwrJFNcmewL658KqLk
p2c0124xz5nnvAPz29X5e2+Amu69X+3qfdc98FalAVOtK/xNI8vQkLXcMMD5VfdtFlLJ+j1ptGTb
MDIMVzdBZlYVwoqHXrJIP96UJXoAjZccXXAlyEretQkLdNip1pnCGmfqLZ59k6LBxAHIGcP0HQcu
5kMzt/wmdvKa0WsADq/Zlt1Utpukd3GjO+camAA+mtCRU8FhLMvVDiUnPrFl2QE9Fi4wMWNuFAad
pd1bzLz9APYcYOS8ie48VrWeagejtWEMJw0z3olTef+kMczsdoXX4VZvtWxsQ2EkyG1w1vkWFo2p
8MrQL9AQAOM1sqMa3YGkj36jXM/66LLJzXqsLX6HavHHVOf/tWa//1mt1uvuf6x/8SeHC9a5pP+f
v/+y++PX8c9qdWz/9gucSSCq7tXPdn742amcP/pHU9/6O/9v/+efHvC/VeNt/W/U+K5L+aeu09/1
+K8/90893vsHfW6rRI+D9E/R/U/vuG/84w/LuMm08J+UK/7zn1Qr/R9A6lx44KYFh8q1vf+O8I7I
/7vubmFspGGOUZ4jhI/fmef2r0NgJOHGzqjXOFJqC6U3JmBGeojvBkBKjEs9kZu+WRFLptGvw35S
NlYwrNAiWkvm5wX8AgdS4lso55lDgMo3ZsJtWWQSPEmJeMDort+WOmspde9kqpZzlLozWMWuNglJ
0avjuwQoeZQscjNc9uz6xbYhWS9U2KQkW9sE6mMgLeE8NBprWSuJknjjiI1zDcR9IXRckK2nygZu
Q2MHmSgeJrFUYLv1u/CBGzMhJjWC4+s4KwjggZNYnKkPOaBD1T4aGGNovuWUZXBGpAHsxxCL2NmN
vsvpVh+iON0WKp7AsWOftN8S3cfZsoaP+uRc9SJjVDpyph3vGtMFpu3G3hhfF5q1vV2VzUb8QAeQ
syNnX1DmntKqy2raoV3BINSFfTSs9XfGJOzc1wkmJOjpRneCmDytHThzwsoVUa9Io9To0VKDVc0x
4pRgnhNhymewHX8UYIBvB3eu6DRdaE/v3LmpAzQj73VRU6+xKo7Tltw74BNn2fT8KiDKS+pFNsPV
5djYhZkei0PuCINzOH7ZMcJE2Ob3lJTl+6ItVlqEl2PW3NXtQE/LkDvsN5wKGqupqZnITD4woPuZ
MkOT1GY/uh+ceXpmM8te9bV106WUKxS2AiWRZvZPrZzkg0eeNyA81GyojKBEiHDhsSdf/Qb4gY0n
SZjZu215TClsOVkRw3zDyB8SrCb3w9SXtC3QnAPnt4HDNDocAMrj5M9PZPKGFmK7333Ya5CuIBy7
mbgpH7PYwZE79sXZ1fMOXpSFELqkOSdiEnyNZiT7GOrqpwOsJOdS2Mq7QXOa93hg++UQMOtXf/bY
IHppaCfip/ypWS/1+3ZFKoxgdl6EmT9JrTbfHGLncUhq+zNl9v3ieHypLEbaO7Z06xhzvUWonkjT
ivFnFNGYsqAgbn2gjDOIp7h/R+bbyiVtD0YyWkFWj+fBSuzbHDfWTgwL7hoqNqtDG1vZsfIN5wLD
xXibTOVdDbcEKWOOgKllRpzQgvGsrKp76lQV34rRrg40qAtKuObpmlMWfiji2r7HBWNcMZHK16ZM
5BvvaL6fJiXOqlrygypLktuLlX/WeMuiMGpjl5YGsdzRqDhwscGJAE/dGIKo9lxOFT0NI5qGdK7B
GLt4cyvu6QBy8DistVj51EZI+F6arrBVcasQJm6GVqTfpk4nTybmUb/U2ZBCqc+aJ4U75zFNnfok
KMrZanDS3lA1JbYxpz/3dgVAHMFanvTFXagHK5LiztZpI6zxze77RY83uvS9XdsM9i97wAXIkHz+
NkkCiQiSxzKrC7LT0YU4GclvlegAq9cxVhkfTb+m1kKfkTYFh1NL/VDlaAYiK/ODHiOzlzY3JsPo
gBSkJcDXRJ/AyjnNB0gFddYpINrlFm4rp7TGe1lx9Uwybz5UrRL30TzOrxQeL592ZAz3vCDRLfVL
FDW4s7F6Z4sN35OezqlJwsix5J6+GAfVQ1XZc522+Z63nW+LBqPad7P6B3yQfr94BQrCFOliOzmT
RXq37e9As+EdGYp5JaINCfFV2/y1gH7RiNRGio8ylxlEhyfiuMMF9/pdjV54NSszfoXEmO8X2292
kAS0ISBEqF+cNKPGCNj6FZaneT9PA02oRjf7N1W1Olbz6TZvFHXlBl/Uk1IxpjKE3oKGy56Da2bE
p7riWhF7ztqpIMqLapBrXMFSg+p51hxbnszGMh6dmSFXqBMDCrvGmT8TOU7cFzWPUiHVSXmgcrb5
YGLIcE3SYDFl/jZqKvO75Np8zDs73zd0qT8ZreweYrd3ryaaHM0tDbFESnea566ktmOy3QUSe629
15ViVIsV9CFP6RtiINe5N+U4zj+I1suZtqYGI29pjyea0od91BnDdehbcSJvX+68tGleRgyqd9Pa
vgObYtmLdEru2dnqN2et6vH60v01p1nPwKPvIIv78Q8UCLmGPNHTsOuOWAbP89TZGzJoPYLfWg7k
rz1BnpHBZdU78NgUVRt5OJijwOu4aHSCJFbzEil6hyqA50fvq4zIXnuJSstodp0/NN+8uHScLfjZ
4kPEsbcv11YjtfYbDV6Jc25a2mNC+RHEduyXs8n+hqLW59fe0vG1e0V3ydbqJOV1CMSVhvmz15hJ
WRmade5ymxxK9c0jS4DdeO1h6oDlARwU1DPVcefdLGtlky5UrlbLM9s1oYn4nI+99pQktvOGQYml
56v8CamIIigW7RqX49oPBSmgIhFcimvKHJVliQgFxXkzDUJru5T7VTSlvkqnaBXAwGkkVYjV0nvP
1nYqPRXvmPGqixaX9qO3llgZ+iRuxt63WAZn825eB/ggWS7rG3hqcmHsl15hGC3TFTxoXnDZymNs
4tdpk7K6q2JTPLtrrda0Fmw1TWXvta/WLZ/+LY8pDEVFKd0UFQWazDS6e3hm1ifpZrq7jL5eNrSi
+Y+GjTGgbDqTVsjWeCIfQvNXQenCXfbVB2YOE9Vga0kYRuIqHHVx4301iDlrmVijI5NaznTye9Pb
GqnW/MSLTPuYNiMHR2slGQOoOuzWmrIymru7esnru2yumwPOKvMwQUYLybRq4fjVdhYZrfuNs4D5
NAHZxptJFPKXV2jqrYC8uYuy+pVOOHpgpX8vTJgQPD+959xB7gQP59q5JnuJdXUtYnO+OtmIU7UR
m3azfKZ1WxB5WwvcTJrc7IrtbUZG4qNJFWexFr5FnE13lBgUZ/XVB8cAzJUb8dUThyNBXUWsGi6+
LQViUAUHjBt1GDEy2rPflbthLZ5D7Zx3Wmq4B5OM9e1XcQk8hPSNAxq1dYD/OIBQZafoG2aSnAHD
cw2Ahkc7j42QT3Z+RwAYrwB9jNTiuXrF8XXo5m3GdevBadskGBcxHh19Lm9RIRhS5oLCj9j0XaTN
JUGBzMx9BirvggGGw/TESbWEyqGPj4Oex896VuXPlskZ0MI0YIWMm5rbOuv985I5nFZiOzoClcNL
EutS4Heo2MGQjKMjdjLUmmntEZQ9NgtGakaqOGL61YG7H6WD4s8KwqyfDewCgJBuogG0zwQIhBYH
JriO1okLIul89RuEWD9LcXvFDV2H5bhsYw7+rwsqt7Scp3htRlRUJJYpomNOaWKRucZ3cLEmOkee
h02EpSFwC+fVWPsWZ82lQ2RMxKYB9L2txfLeJoABXepL175G2j6cTb52OHYNE5qqp9dRFxrWeWzn
E1eEM0UrxTaX8TNvi9iBi7VCbqpqI3ION1qeAj5IxaWjSNJYGyWntVuSGvt8k619k/XaPIlwxSyg
QB7AI1UHlUu6i8k1SGzl7ZKY9koGD7fJbJkv4qva0ptoudTXvksD+nC4rB2YUUYb5rL2YlYUZLpr
U+aydmbOmjkhPGJMKMi2ACl3b6e1Y7Ne2zbhimbvAM635up4KWhUOdSkUk4I2PoFrn26GWK6O5e1
xVPr6PNMa/q75q5fwvqr6NNSFHJWfXwt1xpQP5P/xd6Z9ThupFn7F9EI7uStRGpLKffKpW6IXCrJ
4M7gzl//Pay2u+2abmM+YG4GmAvDhu1KKSUyGHHec54z39iCXy6lI1QucNidplYdYiBOiz95yP5N
BPZXnyJZSgPjBbM7mGQe58O/HgyTCPlA9p48pkXLsU6bIHgq2tzAjcHlebBE2XzU7KVKHtkE8v/+
xX81xq4v7ggDnLNnm8RWf3lx3FxMQpZaHvUJZuuSKrgEMk8IIfjZ/d+/1K+uT14KzhB/radfz/01
QSpxQzlTAuhg5eiUIfcIXdblHFc//v51/ov9e30hy7V8Dv0CstCvXKusmmfcKFDkqeybd+SCrKPT
/+Snyg7gRgYEdPATJuOzVbzVqzubVQXshRYl6+Ga2VoZ/v1b+q9f8eq2I6pGjwVnWveXsz+NmV7S
cco4NjCbLmJFv5kpo0YaHXySUyJO1AcBHb5nHV7vz9f+n1aGLvJDVW311f1VC/qp7/xLKPpfpB+Z
GP+52v+zm/Pxx/TW/lk5+v1P/K4c+StaYM1Wc1NgMwPc/U/qAKOD3xzTgBeOqvqz5+RfApKDXRNL
MzV+FmZunjv/FJQM+zcPUgH3OWkA11ux63+oZ7+vEghv/1DT/s2qoVvmetX8KeaAt9O2DHIFhsUb
Mnmtvy4c7M61oakqcRwbQz0PmuVu2nz+8CYjR3vWmjDR6Pyciiq7d0fv0rb18OIMafNQV9pDA/sZ
ww/oIoYSy8Wqeu04AzCK9kOVJrd92WhvvetWG/iDgpyiF0GQgsMQt7ela8/mnWXJzCgYUuW6e8SO
4BnXeNpF9a1l5Mq5RMuWytzzaK3ri1cr4aZbMYzMY+CgDF1hbaKIucOO0Y1gB1uPSjXf4LJ0NAu4
ZZHrTKsnx8AbFfldCN6IfUqSW0Z96vBkoAWnZQYgjiDkPPuhBEKln9xqNp6sOW4pQFwqvQLtgq+f
dg/Dne0jUgmyPw5GicQdzZpGn4HuZkMTJJUNZq+MvM8YS7wbLJhH4eMqpi6DAyzVleKBPXpaBx1v
oWVOVxlXnjCXlqixn1xFKY/g7di5drsbRJoyZOTMQiirStniVvXrVLKvoifd7A6kFr1wxOr7itfb
4jlJmZ+k1S+GqM2X1aeXBtfpITXGp3StAwTFzRmPENghG+MEk2oRJ89ykmMczhy1eDxeKktdJWvX
INDIEitse2v+LCEsB2bSA8WE3RSNGBvH1wWlh/msD/fAPMZT9sRDHEll7Tb0UKhjWanQ5Pn7sKAO
bMpFQ/DnI9XIpm6wXYz71qVgxaM+0aBGcVjkE57DL0oSu6tlbVrEWH+9JA0Tr757rdZORqDKh6yT
deBKM5iw5G3atc2xrglsq2a5JXtGCaCBN0VoEkcGOCmkmh8EdJ1L4SzR7ejTTotCASG6J8ZCs12Q
zT02ywHs3LQMNwadN6QjIRvHOsFGcgTJOepzdfE6aF6ubYmjW0kJkg+ITA9tiXFy473L3hj2xWDL
d0jiE/yeeQ5Bm2n3cQ34tUzjHwDwqxtb6x7sjhpNoG35XtQFWTSwOWumlB5PiXRoVrPNtJB6zs6z
rSPrQrJTkDJ3wETZX9KIth9o+KzsDMEjIYcdsXZsqAyS5RZU9Xu1FoQOmFlh9uJE9QUjjqpCbmrX
XlF7wZRjiyEPqYvB3mNMj7qNC0flEBAoJ13WltKipane7rRnDr8gQjnVnpLGZqy01pyaTEq+94sL
u7bbpNkIp7cdGgeczyyyczFk/ZXjdNzxvfKawLQW7asiy0hiElyCzR7OQ8vBkrHM27mYtIORif5+
1ofRfcitrL5ld8GMrYmUvK5BR+zMSnph5EZuu9XzPn1snYKKeAHKDrteZZzKHlvGdoaOR0WlWWZU
PIzdR782z4poGG7TkUragagkWdDVHeRN0/yJl1eIMHat+dR3sjzgLeactcdpKCf0T0dM24Z3iwms
HbsvveE8BMAsqne4Kvvka05bn3tt9BuK7gXq8TU8mfaVvew4GDgLwGLpAxTppPSL/Si9esvoytgL
g+Bfk8ENmlP8BEnFKjGR569ErIW2SbbarFekb93Q+8yMb08HD0Zpb3mZdMt/gkqJ3Jdqb9xSz0xH
IdTnWRUWDE87DZ9hKhDDVG6kV6UmP9EkVSBBUj8VKgWI7NS2vBhQtmiP6hd2xHqh3zbYWprcyDz0
C9M/11YOwNnvdkQTh/PQy/reMn3tIbNa940qbRkQl26YMPjo6X3M6RkKnAG/HrzfjqEVklKEjg3z
qA3iruuusTFWIT+n3FWamPdqvWsxkzl3cN1MqO8odFqTJ3s3H25RPmQo5xZHmkioT+wQahtvAQ1K
7OZuNOdXUmD2wRoK/0MZnMKZPY+UZZnDAf7giwPScSMFfYKYrI4WjL4ARpppbjq97r6iyrLCVOu0
KxJWyc4bej0oxeKHdTXhyIu9eAd3kvXAm6lF9oBkaWK4zNJP2VL2biDLCa9Km3JruQaV7pYR7xMf
Xz2IP2/rp2m/Ya+1n7ExsAZ3F79n1cKRPm/w2XMldlN57JhsbJxR2VRdjPc9cACcFwQCOJZQRgnK
/dDgLqCy2T8qJhdbPGCCOaJffMx1hcsNM9W21zUt4GTNxLGomLv4ntE++jL1A5PcbtCwAYRZ1hwR
5MmEavXX1LjfCulW4eIDgBRtLdcw6bLVcBWGCfaUXd8XExj25nOAsZV3EZXVMKE3y2g32xxOxY3B
zuRsTHyxpZjT3Sg7caSF0jlgnQMsWJcZ9PSS8r6Y+i3AeogNWZqTds1Y7xrn+7KgiZeeq4dJ1n0H
zZBd0QBIhHAu6bA2sY8wbNfPXAMtPlZMe9Dtvnon93dTvXyPa35qRkAWQYIZKDK5HlHUla6Dfp/p
Sa2PpM870JiZEW2TQW+vR8sbeLgbeMlF/Frp9hcN3z8IKue73GbDMEzWcwGOFiNF2zzlHj9qURbz
X8YtX6q3MBK35GGZQxUbl3KS28rO0zvfqOqj8IzlPFDzuBvd7HtfRCJgMa1YteXwTGiaB0ZnrkI3
VtJ46jdA5FjXHZm/G2VnkEYmK9lbhbNLmfhsmZuUuzZdirOhEw3oZhSEwZzf2wTbzcAQERGb9wDY
O8Pk2HhPNHYstxl4Vz5Q+hsdABoYgfjAat7+0GXpK7d91l3o2/AeG5eB82iK+QGz3pGSFnwOtFvc
9W0+3tokzV/d1HmAlQKJMo+vKdluDybAPpNiBkDHdotraJPIxPrm29lI6bajoL97obVEjkFjnRvz
TQ8jjoKmoGzYARKyjSvjkzJVys9nvmfkQ726GXTM9mKZkLAm2/sOp0C89mL6SOuou1kQDdJwtfYc
UmJBN3bhDCE2AFQWS9TYifBobH2DA9YG7yFXhCjuG8+370dSG4JQ/UD1aWTU5OutNv/C+OpZ640a
852S6CV45CpnX9e6zS1TOh0Tl9ZfAIiQJAzm2Hwg+N9viXifyaKmLy20p/cybk6E7aIlSKsk3jax
+Zk7rf1QOtL40OMUMwQNXz6VqlTyHesRTWcjs4TaO+Ti6UMwkqHqtG8fllE1x4jF80ITGYJ66dwu
TnnFpKdzg4HHwXTQtSXlcnYG9zOKXeZZRutSgmHLZ7tWFlAQaQdM6vLQlma9rStkPxjAbhEyvKzu
FehLzp18FNdThnN1I6IKnaur+zhYlNcVwTC1800JSmwfI57vIupj0EZAAda8r32nHG2f2iSH9muX
9DOrWfbMI65/ycdJPGRpFx1E6sqjsEd2vBFJADp/MTcRwKC+nuBlTtuHTGdwA6Rv/AXko68Z3BCJ
GIk60cbOAABGcFJMTDkm7JmBM1Cih4yq7jriK8/4HvtPux6HA2o0JW9p2t0Q8FbfKtPGpue2Vdoh
G9JNV6wEP3ZXy5OvsDemHB/a8TGmItLfck7q/QCEiOlwCK4xuJOq6rIr37OKIqSezfk2Rt7ivEA4
kZQPeBNPVq+3fG5ERYhmxiMShxah42vHzJLXwR1pYqzc/iFfSo7UbVJqFwpT5CtkonKnIq+wgmKB
QNn3pUDVSWPcslamIZMXY/EMbIcZKv/rYSpYXlXhP4wFe+O2bPr3sigr5sduunM67GuqZEualwOz
k64YikcGhvg08Y7vR6/ISGe21JcWmI6quMm3tbbkUGFVbe9GvRzvclxfKrAXnP/pILNwSHVsiuXS
b1bL16F3p/jWALc833tuqqqbKU7IHPnxJBr8Qp7rgKj5LACYzuSUIEUbUFjYbkqvj+F7NKP1gIpF
9IhlbMbXrVoK/ZLC34zpPCxX+WTB72hTPYwbGF6BpWesoxNuV7ZOjnnoEvJ6BnhRQkGQoN0DM/Ja
fyfOC8dZS6P4LIdBNhsuYZWGhhdDECX0QVhIc5nRJZ2qzgNVy4eecr37qek4CwC8Z5TlJMHQUSPe
gP08Kq5JqPCmPJMtkNvI6N2vQlUWtNQMsVJJYoD7qagf28yP5KuuW/22IElx6bgfGaQtix04ref9
qLw6Pjh9wRYcfimueqncJ1r0RCjRtayQEktwr0a7vAk21ldwKmwyMDkdyrXYV/zY02I0HaNYWb9A
+i3ux5G6DASxcWsUVg1QRkfI1JOCEG7WIkkKOJeiyVrGJcPqiUuJfllNEZi8x29MpYqwI+tCZk9P
w5hnHZvzZg4nkhG0tbhHDZ54UHFwv+9i6e9UJow325oYhWSq3kQZKxOkTm+NlCV7CEcDpBQAwhAv
AEwQoR/fcx84Ox7NG3NKqGYv1c3AO9moTtCMYhjzgQ6phq1UH58zjrQTPANrDLluml0NcCz86Ssp
uSjFRk9lEo5RkYR+zmM8mvBs0eOBcOu7Bah67NoaoRpG/iRyqC7pkPCFNm+t1DR3cL+LTYlt46Yz
l/m+Juy8Wq0uhFrKrR2XJhCZUcvDfCYxVteOdYkiKVloGzITUEesrGXhZxKA9Tchl6LyAtxpN/DQ
GWc6sYV/PUzUi6SldA4Z9NPQyAULZlvRQCj0W89jpN+27VRt+zp+Aw2cBiWqccbGrvGuya7hjC5E
hvcwwh5NT+VrTDZ2Y44twf0CJ/mrVrevjeniLR68vWVPEIiZPnyKiQcrMYblOBcIsjoHTwmJFLkb
D2++JciJ+uDGTgDu/I3IbhIOfFvkxKaX2uMQEYMIWJrPMs1f2hRHLLQqUYV9V+LuxRcROuRzN7n0
IyrBW/stgx+7KXCtkMCfKbFfvRp5qHAGMcCdmjPhpJKrpXX3usjcraEsec7pd7lFfxAi6K2p98IB
5Np127HfppDECJpV/qFvqz76TZODOALrHKee+DFSkb1jUESpjtX1wag1xh3tZCgCtWJENnUntyC1
SkuJi8GjD5Jkro9e7ZBthDl/MtxiuMMGT5RRNu+c19iKMacD8QEd+kjSZsjAy7fzM1W4gKOH8WLS
g/HEVuqREdkaOe3cq8Qxx20zLWwcKXOJxqVpN0mvKViz/Xfsc5dRn004DMZTiSNymw4WvmFHgUOA
rvGcTNSOmo0qA7gX4NnhLDxiNLUp58iMq3JOzsT0XnHHtDAlkwfl6F8mK+lunNkdlfD8H5LKeDWB
ThzNobQ+mVUrFFhlBrVWPE1ga75qulwAJZee021QPdh8U1KCTdEp7ml6EmjEcUpBUO1BlANiBqV/
GHDf+/N43+j6gsvRi+j/RoAYdzbdR1SSFoXOGWey9ww3/HsStTaRB9OusAYMYNwgk6xRTZrGQ0dk
6mSUbCUXGU8cdaLVOlq7lyy165sBmyKkGUa1wEsyDJSOscCnG7ycfGgvkpr0muMd+Qf+U1Z6X0Zs
3FtpxeLhyeTk1yI7zTYPV90cPxgq9s2e2VqMa4GgjeuCKrLz6bRIl6CN0J8Uj6RtztB00xurFgj3
fDv7vcvYjlAE9wS7PKnbe8NmJ4w37WeUQA3jIa36gzs0sOUITHHBb3NoNRiCtEvkt+x1copq08Y9
4V/pdtQjuaGbOfmptpH/Gh+HVMlWf8vOFMqd1ZxVPNz5afspaPsLqCSyQ38q7yghKwOEGRfLDdEE
VyODzdkFAXEptJvRsJ6lbrVXXaTVwajwPECQK/eJoJIczKN+mFIOZ8ru22NJSwjKBbl3Ukmf9Rj5
d70mkOGiUW6Tav6exTrKWTebOzfDA5ESS49s8j2A7zIMtlRRbNO+Gn/YrTs8sPYZG8ex1dYVTX9S
DWIUTR9bnSDKJVcesVpTShBXUOgPvlNemPW3zFJNizSlHP0+pPuyIL4rkuzU8HwEQ17tMtK0b61e
Va9wTs2CQtdl+YAPEk1bfc60t8opFLRpahpSHnhqQ2nKdKBtSJ3djCOS64P0CCYZn5RmxaFZzPjY
o5xbK66LN2JQ3k01mtFl6ZL+Q5POV6woJ2ZuqDGUR4a+WyZSZbZ0x5KEnRi/eZPd3xpGYi3XxKMJ
Ao9uUe1RQQtg4Z1Zkyr2nd2a+nUDJ5NTUBtMm7aS0uudrOGaWCLSrnWpbOqieRgcZDQ8zrH9jR2C
/QBisdrFzdwduA/m0FEtpGnfexoZ8G/qpDQeYpEzX0/MG09vI/AspbYl9YNlj0niGkqhQflqNNjU
nPMSabVhAHPFHqKbdjFQUbyN0ulPVsn6gyOE0Mk+jnDqIRLlTJnRwtjTFI5OfdqSsr1jLm1v6XlW
T6q2mqum8TyiE5Xri00v0PjmdaQ9sy68OtTZm9ejtMXjwA9wAq/pl+d+dZ5wG+P7MRGoaQwogShg
T+nPLlcPuYp67PC0leSa67pWAQ8seghVH7NjosF4oxsdDcOqW3dCrDKvBe6b7xQhe9zafdodai+B
xkBCg00rqE5QalpOdYhnTg92X8PKKkWGp4NjGAUphkapltHGn1D4UqzYgMGmAE1tvp+zYcq2Jjda
uDTEm9nQc/CmHhRu3SSKOhjM+oveZsCYZXO3mnPI5zniVJMHDuy6H/exjJq7KR6M5zRlBx5QVEfO
X9n6Lfw2nTwucRVikIrnKWtZdUvWfnjWaEs/mUDNexATvndRs9Y9Z7UmrunKnPcG8TCfw2tr3rXM
Fu+hSHB8oVzEvyJhb7wzQc1OBPeHB8MwEUOx5XGXViXL6qawvdJgz5gkgbRb8lLuuJII+xFVcGMq
P06vUfg7nie+MvOrVDfI4nXOaPNNF2kYdSpOgylrb5cYOBwm0dVOiwz1iPUtPqUWS2WZ06uZYzt/
xTzKRg23OOY8BCZi3DTsbOJUNs+9Y5PZ13jqxpXFw4xLKuCwI0MRt7jMtNET1EgUVyqa3OMwii6s
Wyc7AyAqCWHhSTpXwPK/wcfAxulMsghIsNLGpqyI5aTT7uqsqa/tefQORaLHYTss9R66kbWlioWr
RFNjd/HywnxBvdV4iI31o2B/dwZiQYKzY/ePnOmi0mjJPWQ8auKo1kS0r9JtXLfFpe/8D23QOTpQ
wXVwErsLNNhV5H+5NczUSELZmMcq0b3bEhfccQTtdXI0F1a1E1GYhouTi8an+c7p1KklAk+wzc3O
UGXfS2/SSeHPYpd681tMO9gWLycnAy9FVtQjKGKNmp80aUY7V+lJCNfdJA1veftkqNvtoGbjmLUV
mk2VlbOB0LYEiTnpASAkd4Nhkb2sWNSrxBm45aiwHGY1OWQRSIndem6FDqz7eU77lzHk95NNj/hM
fUWQ2oSW0bOG7KyRGxhtxjdorDo7jSrZ6ZSVYKZaru1s4d+L6K4lTHIzdiU68JA9+a3xYsYs1jYV
ktKiRg+l5M1n6L4B6yeDkc7xoNVywpquVu0MuEGHEdeDFaf3iwf9oLJsWuGpdaX8e7kxE2nSId48
122T3oI0gmdtHNhYdfthsYbv2sQYxDC1F3LSYicWdshTo8l9PfCgnrz+rcBQdTf2zV1fkazawHlb
LUT1mp3ItRvP9DFdCiM5NnS0nMEUf1qa218woYMnYf3fSMZgCD2+9ULtJ/aPYjoPdT0dVd48/9/Y
+r/V7421mUHvfx5bX8g8VKxef55cG//4Q39kHvzfIN/5kNsd3B3MwP8IPNi/uS7iioP54p8Da0v8
5ugA0VYk0Nrqvb74HwkI5zfBCBtfu07LsYn08v8zsGYv/td5NYx81wC2bxNEZh4BA/Cv82qlO+CM
mzg5LbYgXAv00Rm6jZVGBoqyYw2vIi7ca822q3tZz+X1MuKUbbxCUHHh92mor3PYtMuWmdPRlN0k
+ALhnmslIBJX7SdfmicQpsxLBklJqe1NhAUqWurYpGZEnOfETq6GfKzO4udJkFvgDIgwu3Ur09sX
wk/269xqb2WYL7dxoVGHhgNnv8hEHTNCEZe+XRNmoOS1rdnPndoUI21Wc244z8wTK3RJ8JVbDDzx
1kx6AJ7ampqkXfS+aizoh1Ibp2Mv3jNm429gEbzLkpkRvsbJ67CuMdMdQSHtsmhybkYm13GoO34u
tmsX2HHFPx4yZWgfq4D55dbSvzHT0jsC31Y/4smIGmS7Wr+VSd3D/jXVvdVa4ynNXAHqDEcT7dyp
8SMVFQl9O6XAFZQmOfI5dq5jUcZXbb1oH7jD4Y6B9TSutaUpj7NsXgZCA5S9Gc4+S7zhW1J33YPP
ToqZtraod7qC4xcSURm2d5u8LV58nuNgi5YNwOEjSX+X5VBIXK62vx5hDV29NfM09izy4zMOJRJ1
fZm/M0juDv4ikTxxD38sos/PUqgbbYntU6a6+qSiZbmid3rYlrbb7lzOuEbA1p6ktJh7Q20wT2cv
pP7ZYfEp9fy0QmuJgPBkn3U3Ai5eOPyiE4OiVo/6sy5tNsy2SPYwMPPHqrSSZ6aK+MpItHDQn6nB
DguM0TogBFvUMEPMjIIbLsBjo6z+gia5+gAqYaKv6kO0SxaMPXmMxrtFakgw3ZkYEW1/Gr8kgBSs
cpPJ46HM22Vfp0l5Kx0OPRZR6HOsqgVpcAa7qrziUkMcPxuaqeN/Lka4HDjwyejh3oyfAJgzRvaR
CN6babRoL6ltZpQ551Bo6MVhYTKJZu1aZFC9Ur9eCtu/i6OZQ7enhdSdovHOQ+Ao+xrRd/igXyw7
4glptiOnIrS6tqdXukymq2WBdrNL/a785ldp9EKLdKydIBM1aeiXrv4JB6XtVwG5xxIwEgAd5kx/
7YgZEWhFP73T2Sp+VzMClV+P+lumTBTmYe7me5ruc+9AU91I17yHk1Iac0srp8mzJuroCdr0kW4+
mYNIrhqRWO+EnQU1iRYXLWICMYmaY/r31BWcj+1pFiRSMv+Rp3XFaRrY1tpwlQ+oTnFb0a5cFm92
nPjfCEy9a2JE3K6ViWjvzD+Q72cssrpelWHkReVLGhOv3OYKeYQvq1SvnUu8nflEiiISVR3d3wM+
0Y7c13ktAg7qTt2R22HSTEFwx+mOgRxltFbo5fXCKIn80DL0LciMWgYW2x90mY6Sx0p3T7Zo1/lj
knp8DoQOKmRqAq0mISz6l8V+oAXs3hg0e19JkU2B5neRFVquEq9GlsD7RiliAiVqhi8lCg6+7Do/
xjMt18xve9JildndK09afLBukT4Dnm6or9Yh/bCiRf2REwDYHU8b6++MumoFiQtnMQTeGLazmNsb
q1XaR2W7BY1eejrg20bNBYQPjiI1DR+atmUNOw3B/zs84PEHc+LxdbZK/WJiPEYXHRnWbkx7VtHW
j8wGH6gfZQEFTkWAuWE49W7ni60u6gek1jrAgjheKYd5SZEzP3VK92TVcwe1uiQpRRMslk4ZHbE0
xCFKbrPnePKIybzftwrHqsSPh0CIlOziRZpLoE2DEzZiWj4X4L5FOOhUO1dmT0SpStj+5cJLb6aV
4d1fWXnjlB2gqrGWz4sWk+2eMbNm4sWbMxzmQCpMvetoDZ3b9IbZgbYx/NS50dMx2i16ru6dIhf3
ju7GtyyLEzbWbDliQX0io1veN5jK7nuOrcZGyDR6QpwoX0wN6NmmJEt0SigbfvLAjLNIjdxWHrDR
W9FPxS1lCIQKsJasuS7r2geyu4UvAAIGvhjLNo88VM9ZXveG3wNjcRs83G1RXKe+4O06mbbT25wA
eptrNbc64ceNrlrn3Oi8feY7xsW2ywgJfumiB8tTzjGVGVObHmACOinJYHPRmFBpcV/ssTFUZ2Is
0bVPze8D9h73GPOLfwAmgrE8K3tPwTj1elGzfM+sFK12aTSkSD2ficqyTQfV1IcNQ+wwg30xBL3U
lyujW9wjg0zwD2N62+S92tiNYd5EFeA6FtmMhqclWqlNxkVNVVzRCWetnOm+uo0XV+7Xz/NRVZN+
pq+MRBe72H3aKO0my4aBML8xghZk+PUZdVSlyYlk+kY1U83r0EV3mskC3RmZGvf+7PvHQe/bJxVV
tA/q9nBY/RCMc/sKiaV24SiB+BzkZmEkEnA4S0jymz677PUMTRDTpOuemCkNx5JStSa3bvqsQGZx
/enY8mCUlHmP19RxfYhK+h96axqYrVq7eZHgTL6LMcqObaXV+9JMmFbJgaWGyy/hIW3lJgcvIdyd
HNLsFhLU+L123THIOt15NTDi3BgzxqIuWRdNhA1D7pdxBOaPQcmoHsrZf5EGh/9wSLykvmrapte3
ovSMhNjS6L9KLcoebALLzS0CjGTc7PoNeCjHyehwTvUGn4EDywJ4jl4KpkIdzW4rr5BPvjIWBtlN
HKCG0EtoJo7LAMJxt0lZEmdL4/Fu0Q0YcJ3K2+LQd1ryYiOJyjfD4RbfzhiN7FCNkP2wSzlrBPui
6xOOtX0VU97Qn7hkDQUVayjx1b810fLK3nd6BltXfqTDZDz5Xe8+6k1cn5pGPjalO4eF2RRHt2nr
rdsD23ar6d7Jl1cWwC96hN/Sznl1+7F/NxnioVApOJWt3b+6vpYeHNfLb5muhJzQtDNfDqqCouW0
zLrmy1zsgaBB3TBFB0PuSRA8EuIzE4k70x6zedv3VtJsagSH+NFzehUWi7HcJQv7Hfhbo11om/87
Qv23jlCWYQLk/c9HqBsCO385Pv3jD/xxfBK/2dizhODkw7Vtr51iv5+gPOs3Krh03eas9Htx2B/J
cTrFfNemGgmYIxtW/ti/zlHeb5QXCR1V1mDF1yEu/2L0/VvjL2e1P9t+LYDeumfYtquvDdzYif96
jIpGijyS0raPAxCyKDDSJSOkSwuizfN3a852++wDZSU6TKKb8HF0YnJHBzsmym926dWvlpPSQ2jS
RIuiZ4R/+iT/jS/5l0Pe+u4Mwa/PG8SR4fw05/8JL+v3nor00beOjG1opyVmfsvGrVyBkGyLG5lT
88qsatvWFfn2v39t4O6/fDaeadqQLDj30u3mWD+PoH96dQz8YKJ6iYkjjl6KhlktN7P0LyvjnXld
bbtnQ/Bg5WNy3CtKYiG70l76fVrK5dPtoTxRCjubpzgHnJZRIQNCjzKRUDWVc+cmHtsrUq82Q6ui
O+u1CZVZ1BDKMOxgHSow1FhDW9wkxkwFAflPVlO6xmZ4IK4b9D3tt5gYEq2h8sPB10Qpzmvs4ceq
WjTmpfWqK7e1WJ4ruPAJcBb6rK2SfF+HWww1HIwLWycqa6hIFM+aUhoUPPexR5XByLQ0cK1dpy4B
OGGO0JAHh42q8NvNWhExoV/MTUq0bsZpMw7gbOlx3SKl46vCLfZSEjS0Nxpz+7M9phFHg7l79kDF
cNoROd3zFF2vQWH4hAfPzOYdNDOHU7chMacZbOCFYzT3fq+ld6IFJRSkcSMgCwkngD4qFFzPyQ/H
3lRyN5gTe0EmA879FHmMuYhhOXjYrKR71PsqATXhjv1xzcOjTmPFuqeozUu2TK1ofpJoeruCbYC3
KaMuY0BvO7XOSDleVoKTEoCRYmmMIAR8LF0KaSyoQeIcbGC85C0tjFGEDV9cTNo8l53yNivVxLYK
Hz3BO1zW1oohJgJGoRJ+brVTyF23nPMxMuB5+GwSY9hlQu7YUw4Bd6p/dBiN3i/GPGBgrPr0RF1O
Gnh2574lbMUPAFYXpux1d5glh7wdOKUY8TE1CAc3gzVR2dSULSNDcHSR5pEr9PToieM6mNAxWXNu
9GH+sEYx3Oj4DO0Nwefih+FaKzFqgUfPmAjnmQ+GAHvksNgQz10okQH33kMSa6l5DTgH4h+pzcIZ
H4AvyqneNC6tQ1uczk28TaeIfk6v7jJG10kkaWZW6R4I1/jJtomizyHj1Jhs6rIexKVtfCXfBolt
/QDXzzJu2pbsyoJVlQO/mRI1YNbkn2ebkmpouiQ6I7+fUN+xg3QfdBKsZdV+18CF7CqcpB38Iy2s
Im++DLNezvCT3Q7BeNAW+TDjsp4PM+jLfqtFJW3GVakKfMl9EtP56Y/M6Xnsr8nW2WbIFI8Zfcho
TTwKuvKskhELeiPM6q2t3BU9Oedc6pOojjMtPPc6zn0WQ4gIKL2yvEmXnsRyX+GU1wyfV1Pr70bB
mP2AAEHPcYPZjqH1YLXPnXToRlVy4N1PMd2vzVo5K1HXXwmWVa/jYMDU8O0BNTcZuZFDuraxs+Oo
699FqnoBa1DZoA6iEQ5HbdTVm2pzn5YMLV92P5dyn98cgHJK6XeXeqyjmdYN15M0lqe8NTXiqdlo
wrfeTxGgIyQEiiHmNxtLt6hPHiAz/pbFvo9MQHA3ZopR6XgCXsoYUmELNcAu39Cz2K9C5Gopw1ic
66bVecdDNVTabsR0nW4sisj2jWfkN3OZUI8Cygk8HGfB6a6XsXFjVRU3loy8/EbZOUDlMnYqm2oa
2lcJBHccdtChi3OB6g+VgHfAtVvU1rH8f+ydyXIbV9atX6XiztNxmmwHd4IeBNhDpKRJBi1K2fd9
Pv39km5KYtUv/75jV0VYVbZJAInMc/bZe61vSekSvF7VoJlmbfndJm9q5zOuZrSmXBz6SmmAooZO
hk0MdBdyqiYA1xnQihrFTWhPHq59Oy5WviuAPSjMXnQUil8b2X7Q42Afe8+Lrb1sveEeoapONwZV
PPkLoQslRCJ36qGmeZCJkdbtJDa761D3/hILNOXnEOjeRSXdaK+csLO+UOhBVeiB/5DzjEBFFcbM
kNwaz2YaFyc/xIHQOfMC6qvAoI2VW1pbd6zlSRspjAilmLJwAxmXhH1m5iN7CCg8+IBQXzJHrW2r
WbRdheL8N7VL8nCONITVr7fjepn7BghsLJNjFQt+k+nmn9771/9V4SixZX1XcvxnYG2Rty/5O/z/
28/8XjvCGvpFUPcAX0OsuhSPf9aO9Nh/EUtZqW2GL9h0abT/G/8vhFgqTttF+IgJ9M/a0TR/0bZp
wWBQNM5t25R/p3Y0l9r1++JRUBjZEqPnUicppmPviscSpYzy6QLeOiVntnVqZIhDh1BZa5TfyXRw
ikTnMNYC0phpoZTXgSKcJYUi9dqgxywA7mSKgG2BaeYYIiTOqV0c+8tcK7DreYSY18zK6VwAVEyf
oxntRtHM4jXWweitZJegsRaWdKale9brfWTYxQenbR11ZEfp+ysYqPVwXWPq3YZtgqqY7CYQd5Od
XJco2day89sVkLuz6KYyWtWlG0Aey2c0T1P9uacFzPE+BPZGdYxjJSb/y7YE3K9Jw4P1XErELbAi
aHKmHUbXaV8MR7gIzsGou/rYF1kMtQv3wH2PalGx4m4K5T0P+aj3SIJblGNBsbwroMDPo8U5UndI
HbppPIceWoYDPrRaSqh+pHNsuiKN4YI4ukbuI3Pcpfji62Y9c66e5Ypvnqss5o6evYqsK6LHmrum
HGL7RMFofeGKTKek8WK/vsx2OR/b2mwM8+TUeLe2cS1XpTnYY7mv3TJMtyx7wzVB3WlkpgumkKlO
voMrnVGGDmYYtvoQA8UoqhF6d9l3zgleUQ7kdS1pe6pxi269i+kNeUE9qv4oMxjbPZgID6lES6vG
9tzkGLiG45RICDCC91rJh6aZxjuIqMb4Sju4jL95wHG/4UQCknGj8sbK5CPhNxLxLL6GZoUGwvlY
DimCoyrz+vOAifzKRjvGhaoTP0QF1cXHCFyk3mJzuqcjW29FRNvRD5PhtpmgRC9BOdyW8DI3U5kE
7NJSXrkx7pogEPNujqJknxThrcSC89CibYqAwKZqE3kgJNZp1QYY3ujnrk3N1V6r2EU3nbM9bVMO
UMdsFPWOg3nzUqgy/aLaSmo84Y0N3rJiHt26bHKroI1r0PQUzFeNhqxs6iDFAo+U5mDm3ecwNvt2
PTPBvTO4glipzDL4HNSmOBGQmO3ItzD2vTbJR+DlrqFBlXs5y/E+L1q54FFpR2JxcVZZ5Q6EbCmR
nBY0+bBC1QJgNLHzRSZA/x5rAJ20NjXPNuPyK9p34AFjAaejo6VRa2IXBKztDtOAHTLSQjNon4Xj
NEheE/8zzSRvV+DwYRyhzW1SJflVJ53yQ9ww2Mbteb/c2bdIG8SGURJZCpW8nmMmEXR72rWrkTbT
oaR2NnUpvhVyErfY3YKPQRnNp7oyh3PRkw3VpHD8psgO9lgkk70fUcpD+yZEEovBHoWf9xiYBpYb
MrTOnGueZiVucx0jG4RBfWYGb2FOrxjXxM3wbFUFsus4GQeI5Fp9ypDyE+cxzWjdBirQB1uZHTyh
Rn8zCGXN1i1XY5fMcXsk2vKL7ZoeUR7YLzZGh4VnlSCteyz1MKI8cPrii+lOwQWecYAoNKmtX1Gw
R/vcaxp+R2kc8QyotdYlE8quT4+DgN2dEDm7dklj2/p9PO50HriH0bL91YDqlw2dBN5da6EkWzkU
VCfphd0FLAmwRK7PpRmre25ruNZqOnsDM0Yr8b2DQTQ94luNWM6tjcijzZ66r6Odh3de6kbETBf5
K5NRb5MKemarMiP4aTsVplhNQh59O35os9o9TjS9Nwl39yM1U5mt5DCpg9dpH+MqeEjBgGsaLUIj
HKciHzGlmwWTR3/GaoKIGX3mZhykiRJG2BYKtAEHE6mWD4idojVziOEZTjDIAh0X1xzCGZH1zvjF
GHPQ9Uq334JkAAFpVfO2SEMKVVoyHxUZDbezZI7Zj+58N+UIZGQatHeqrkuOQYN4BA8yJ2uoI0m1
K4oGVUtRiRe37JCuj13xEJsGcbcT3Is1fg5jZcLQ+AaAVBzyPnc+aVrJxmbm1trOLDnrkIQle+UG
4YBWmJXfHZiXOW5vX6uKqoonUgMGkeoDZ+3y5A5WeFV4dUnXDwZpW2EH3k5eOH2NphpfKOD+eI1B
Odw0Ykppj0uQzP5Y2SspQXLMeEq7tamqr6h89BbCgsfpWRXXJB3EawMN63nOCxwBjrGFNeRdV72y
EFxNUegfNaHy16GQ1UYyaPucNr26xE1aXjulOz2KQTbglOzQezC9kRmzC+CpwCNhMvA2h3WPdOW2
7svkOQP180yPob6DUOs/lYkfnbqxIvsAwN0HWZvTNhRFvJ8gVm79qa04xudNiFqnAr/MPEC0xzyd
e+IgnO4DzjK8YZHZ5BsDjhCVKq40+jvibrEX6a3DYOwqHwzm51kyTCeLoXNCfBr+FbcwNdexHT6a
I6hZqycLg+wHYC/EOcxXMpL2F8XvN9aFn0d3QUsj3Y6F9zzNVnMQ5sxG7+ZMhFdN0EQ7WFj2GYdl
efGdHkmsYdUIAwOfCdfGHcZzVxX1DuIcYvS3iu8fnsJf8DgpGCk+f9JVfX6Bm5IHpJN931v9/cf+
qI8pgkmyopC1AAtS64JH+L23SivzF0eDVaCp+Z08BS2L4Gv3BD9kkoDEW/hdnmJavxCPLTUdV/oc
C+Pz75TGP3ZVTddCFkNYm0l5TJ9Kmu/EKTPRg3BzOpyufZrN6zwau3sGE629Goeq+fzdhfnLJunb
i9HEpScsPJMW6XsWaGCNZuqErXkfGlP5KTcLdZna3ntKIgxeK5sx7qeAI8SL18f14f/jpZkJCcLa
HZuL+mP3ODISCcZYmvezN/LSXk1wdT8NZK873ZJCjQ4Pj76olV43/qJk+PnL/0hBXT45uAqFnIjW
HV/c+5dXOgpyj+j3+zQDucm4uW+RvoI1L6+iYnm5MXPd889fU/146Pn9RblVALBIGvBvII3vusJ5
SbcpKD11b6lcXXJiw48KuEC1g9riPZUtBhvQRrx4J7u62Ydt177aZRPtU8PmOlQ0OvZwYuLx0Bg1
07J5ns0XAg4RSyACF/JENjOes2hJwF01JTDEzQjsQf+28vyPyA+eje/Obr99DFs7HAOVJYU234Vs
uoOru9EJFXoK5LukQpvHMeVEtXObUV7SaCpORIM3rz+/egtF5N+Ukd9fFTkZ0y0eDP788YaxDcgd
o1XL+5h29gXjEKHITh5+EzH1yiTn8cEyS3mDtZi+6QQEbf/z1//PB9PR0sWiYQuP++b9s0LnJqci
HSXwLDLho+WBwYEw3gV9JW9+/lLyv9woWno8Wa7gBdGp/fhZ/clpcyE6eW9G3vgAQD9Pdn0EVgLb
s25ewaCZL72wl6dTgFUsnYGHxYid8S6GVvsXX/d/++AadjHYYsdCMEe/4HtgsKKy8SrhC2IEKh4S
0/HT4owIXPQ0f2EY/fyz/7eHxGHZ47nkv0yy3nUGZBmLyNC9uq8bxMv4aNJ5bYJnPXVg2E4wCUz8
Mk2B8j3iLvdAid1k6MLwg8TSGPCSzUTL2v34AKmR6QPGNvfcJr23BZpPrnnYk+CeTzFPGXpsoOgQ
mLp09/MP8Zbp+e5mdRjbmQL2DzM3990jEqeB37nwTO59P0YoQY5RfXi7b8Y2Kz/VS3h56tKZzSm3
zhlF7DaIYPiuYWhWh5JaJcAYbFagN4cZW5D0RfPq1mJ8+Pn7/C+r4AIUggRk8mYt8e5tGsjText+
wb01O1yQt8ssy7r8JIUvL1Va/9WdveygPzzFtrC4q9lzhbSEK9+/YtYGKhbJ1NwPpS5OVptZLz5u
QP6iCYGlzgcirW1Mo37k+xy3e4RpK/Cb3mPE3ACYXT61r7roudMFK4AweAhQ2LBwLvfE2yVq2DWo
fKPQOze9UyC30+7ZMCKYKCi2b1C1FaefX0Y+wfuPxSfhe9bcuQqA7Pt21oxGiNPKFNwX3CWoy6a5
3sSAF2/JiMM6kmNTH9ax02NJVpaR2mvivf1w54UB/eyU3y3W01h6NAAUwIasdXb9HBjtIbQblBC5
REC1QvaHsxzaD4QGEQ7GB3xiQbsRDhH2qyFAVbo2CbhoNgyUeTI4m3LszELOulAVipXplvk9fNDw
5DYZcr7MLW5IoEFL7ha1AENBg+2jnJyEwc6UfhFJIzfoIDEuqAnGP++vD18nq5jsq3YK803Usn9f
IQDOGPromLOJCIHoYQbloAk2VTCPoq3N8csxyidUlfGw0b7jINisoOxWcUAoQ636qscZEdTI120P
oL4Nx/LXysCdtCb9rk0O8zjTsa9QLdRHVU2RQXyKNAnS6nB1l71/xRTYeyQfTCJ7NfugvjcGkFzE
uLe5BW0AWdo6YzpT3tEyTPFiosP1N248eE/EgbPtJtwj8MmXLN4ChFOVhQi5KA28rSNbEpKzwrJe
4LZQJuQuqw0lIAtxTzjTA8GC/NjkoGTakOJhwGjCyUSHKk6dpXOQdOzMEiPCIkbphAPFGJzjdG3r
ojobI7O1XTAVWchpORrdI0Cp8IaQjPYLs1gb8IwKxR5hVr3xSAS/qZXJBJAkuaKC5TQIMX9E5hdd
KVzpjB1c7CdtUWCNqoiv8JS/w5pQfM68xvpYaPoZlV2Gr9wo49eg8+N2NUNC3IiOrwdhb5vva2DQ
m0w6/ZobKxOaZJJ8hN8KoopxcdG+mhXm0NGKgvJiWG6UnPrcJZLjCiGcl10cOgDC4wZIp8LZZE7m
kv/TTiYDcvLXLc9X/CnVoEj1SkwyVsJVNMHMYWRCf6/8aIS9rXm7SYwNAFFf5u4MBrj7dLbGB6AQ
XOnc6IuTCFyKIVZw84WGlENoSTqU5B6QlfphNBq+sclv2RSmiTFW73isKzgjon00cVeuCKhgMzVz
dFxrbLjoEeqGb9aWM18qXQ9jLUTtbgYaHyRtBvhim6RnySaj8r5z3JlO2mSbL741MNyNBPVqS0TW
XZwN1svoz97ToFTz2szhAvuzWXgQWJ4dM6MrXYcYTCueUHedZZpfP1UWb44TB7nTTuA/dXYPfGYi
WirJE3WphLX8S0Xqndu2Z31mOQN/koJShgsvW/5OMOMRXiEzl6QUQa5ioo5NZOdaXJxasVOT0YSE
aFWHMr5B/coSA/3DPQd0PM/eojpSls2mHhmsqG9rJDUcuFCLTZR4wxqHtNu8Ljmx3dqrTXlpmm4Z
Di7vNsPaTdhahbKCXBwKkM6KpjumYfzPJMUfeptjJj8EQQ9dfOYb6Ql8P01qkBfIHoT0qXh66CKO
GzqNaSosAQJhO5bDZlqqx0lx7WU28aF4JHmlJOybV9hp4wO94eYVpw2d2iCm+hRJb7249Ie33lIe
lSm7beUF1ac4yah+x6iZHt4KhTmpYH9ia7Zf1Eh9vzQyPtFJ9TDGu/GrSdYQ18LRuIeqxfIV8kjb
hS9uAGImxZnbiO9OLe82Lyo2nqaoDwxXxwcBTL9aFwxqt5ZMyk8oXdnNp0QZ9dZXHlV6MzO+7Qsb
jkvV1Lzznp/pVzR/aNlXRo0X/K3AwcZLRj3dwdffDj/MK7hosYcjNrUm0mJNkDvxykFeYkIqntxz
CN+L4b4GCc62wxss1Yio3jXyId7iBfN/TY2QF8/fHiHpW7QE+7FeyiB2nnZTD/euOTSvpNryHZW+
S3HH//XAmNXb3AQYizqVowpT92gv6eZzY9r6aPNN39DVdI58nOIET8V+AIkCxccA1Q9ApGMKMQzs
uGDXqMvh890IGCgMyM2O3xzTl7sz3XjqrsshMELMYj5nQGnn3LVdOBM37vKfs2J4zQQTHAB/la4H
Ky5yLnHi4idvK0GuPbhnhO5har2EGcKE1YhdjiPAsggkqR4fpijnqsBi9s7E2+lj5fGElfby8tnQ
uut4eepTcE+fYlytJy/gW6Xcrw7odvhWGS67G7Bgy3UYKEG9PPKfDBD6dyOOhRdoKTyvgii0rYqg
pG3IGfXOdd3wTt7uRBDCEuJDxBJgSWr0rYS1palpKxiGHpNy2n/F8gXFFcrenSr86pDV0nuK4Jxg
veQ42hDIC0oWpBdorZUaguxxErH1QgaYvCjD5QyAoYqtaXTlZdA1F1krTACo1mMPknfkQR8PSh70
Sg7j3dsnZCeiRm4ADaLNqSMoF1zseViyO6TmEQ04okYs3QDxOdJeuoq/ic2Ur6VdqrQZRU76W8X4
tm1Os+COKlPyNrQb8tlnq/TOuXKNFcOrDIVEx0lmuWp1CdF6Ew8SgUC9vJ3Q5lMkkW++lKA49DoP
0WukSc5jhQbK3zh6hgPcQOZiWh2wHEUJDxeKNFbHsKmRmITc8kiW8as8hJEPfXvonQqFi4WP3fK6
1HoYa6IHAUiYCS56FPEv5risLPzb3lOO2PqSMgc6JqCfi63nuUMKMtDmp9MuVNWjZIbELeInXOh5
ua+i+G3tG1VsoAKVLPKUIsFyJMdCTa5hxj3xdgF+W4uWg3sfK9aFZWGtA4cd5+3eRezOtja2yNxH
J5p+rdmG7t/uTxOgwD6mEbDv88pMrp3O5RZxRYcg3kr6qzCYavf3GwJwjPutdOBvkCDY1wfI6R68
i9J6CVDGXd7uCntMeCgYusob28x5kCvMGLG1dBuSZlFu2HlOMnBr5axE05wYawcVUrOvLVDHq2j5
QMZAzsMKjUi6rs2BfzZRCNUb1nt5I00+ArecvFihXQybpX3urh2/Yodx1ILpKLlpurhgtdeRvLUc
NSOex7K7EoZETdMC3jy8rYBm0ibZpsAdwKzEN5btG39VsNKAXWgGsQEx9gzIiViXfcuiUAQ1bpfK
cD2Wq255t3HX8pjpauJ1g3IaH7LJrMnb5aj25I0ThZ+F6ZEZTY/VdVBmSx65WY/AS6iF5sceIcZ4
aLs+Z3BH2l1xzFlGb2Cr8S4sF50xOz9e1Y0gRaa+tFZHEUJyi0doZslsBl8Nn9fxhjsTWsFj547Z
rdLWl9DwGT2ADzigSoHQhmT8NCRB/C0AzLVyVOUzieVIve4JvSMMjO0xBg+NeSOC/dDS8vSoUCb7
CQsV1zkq+UILa5hhv3Wx3qGXnvpVUBXIsvEVQJYu42ttMlIlctFCbazVeMgxWU7rtCxzgGi6+OaN
KfWCrUYWQ4rMRWGkQHWNY9OKq2pZ/K+A7dCIJNqTmqoz8ZuoNE+PRqHowtBlI7InRQv6GMRYntd1
VvLXikHdzIxhHu/oAA5MjYb6oOtl8a96apxsKekItBofkqClwsMcuu6qgWdmOSgnZHGcBu3xqHow
kElCq3l7Pkr1pwSW2rAxkT0C/n7bTPyQdXu2oiIBbemxJCVe6W3jZQ+XcIKesNBwB70dDAMR5OVV
msYlS17LmlbYWOQYgo71Aaiid468wDwOpSdvgtHynqTRMhOcAaiCdkLOw+0EQRwzBGHdqIEOXRaw
Ws3AvS49r7x+WzdJXmFxRGqut1OV80ykS71Z+p57ZvqFWdovaV8NeG8+JZDVVgX+mZe64hFqU26e
yIduYhTWzl4QsCQfoP9ec7YLDwor8Fezt0UDBa/jiWsN8C1WUnlntGFLhUEEWGewM2fwNswjmbnC
OXJgYyxDNBBoD2RY+6JtOkJJFPBBt2mtF8H8/wJgk5YdlrgI9KXgkjixwbYBxo2TRMaU9cbuJ/sS
0rGG2YZurYRRc0Nm4rIcvJXMlsi+kWtNlLmXZ2JHzI3jbu2pVTteObyEdTd+GEN7PodQSD5AGUs2
COA8VmdOO+Q9gaZh4GdnWLMmszTuauQYRCrOXu5uda3Hgwos40tXauuVrO75K9yZHt7r2FBuDyke
cntSJ1kuKZoUZfuU5spHk7dbA+nw4ShUVR5XWxRx1ZWlx+gmYnq1CWI7es7KNni0qfHHdZeljKob
S+wn15puPF36H0LDSb4U1cRvAncaNVTKuRfczbnBiTUVwSAXBhxUy9rr7U9vbYV/Jjx/MeFRWi5N
xv9ZN3/zdfjX9dcx+vKjev63H/tjwiP04hq2WdO1QK8E5frPCY9gmANlnp4mfWQHkfafCijt8EMa
94irUEIvvbE/xzxa/kIlCbSGzqwj3iYzf0M9by1tzH93CC3heby8BYnXstCrWO+b6BXyGMBmeXyu
VRdNLybyDEjHptOaW0EyT86IdqhhpR0izm+ZcSxUWAJy8SwnPxRDJPZ4TabXmjAMEhYF4AO2C7hq
Y247X6s6hTzK2KWeqwNImTcKW5IOk/lI5gBM5WCFQEmheEgJzUpXYgroxHLqgDDi3dJ+bZ37vuh6
qbcliIRyetR57RM6MPQtSmo90ONHI22w9i9s6jy7ivDrrUfXwX4GvI7ygZOplYzhGQtNVbqPoXLm
YoC87WqU/hKQ0FxDzi6z5tJgcZBbl7C3VDxHldPOHVto76oM5W2Wi1MkowSLoqjYQJt651TldGex
B+FTnAZQDmgxjflzmZPvcf3PA/i/0h8qUBc/fwB/rel7vHw/YGXLWH7o98fPs36hycaglLxBer5Q
Lb97/NAmWswceZQsjznSn0+fuTyymCmYCJJ46PJg/Pn08Xz8jadNucuQ4vvHzaW7zeBt8b9oxADL
c/39ECPVYJQmFLFnDdalD/G74zyjH6XNKkZa2zuROZEEFi3GQjQm9C2TxW5oLcbDZrEgppmLGzHn
7V/Xi0WR2tg+j2++xXaxMCp6gIh3OXvt8jnqPpqL2bF2HXyPCK87FPpudEPTQSM+WRySZY9ZspRh
s7Y4k960i5XSX0yVonczvJoivwPb1T3A/kR9S2s5eaqnYbhC/Iw7c1yMmhy46BmJ0KA96hbeQxq6
2UOtWkLnMHk2rsTuuRg/7cqaH/CT1g+kxvg7vRhEOcWAUB50e5WUCO9G0Ffr3pbj1gzNxWhBEN6l
i2CEOE5WAYYvfLKwZgYoFUKpO5aW8LnKkm5ao9koNzroFc1sRz46VhU+WKMNmlXQjF0ZIh+hZg0I
qarmA/knLdQw5uhotBDtrQWkl0vedslayPHXZBwRK+s+QWdh9NG5inLACnlpNZ+jfEZlVfEdfkiT
OLtxwavv4GzNIDJZ5lchsspN2rvgxeHxu7gLjOgOwXt8MNLglmzjeMf4MNnMoUVSLB3jgxgKFFth
3p1zQ0Y3ocxsnAZAfh4Rn3S7BAP3usVie+vWIwg3okKunUoMZzQn04G4D/3CklVcxZ5sH+m9piNK
EyPZ5grjAv025R6RlHfXM+bEXSUdY0NfI783ODw/0hRtP2lPpd9ocomLolUCmWrMb7PGMm505OwC
C5cs1wqfD1EdHqoWN/uIYaXf0UuGNYYchmTHZN6juzO2hq5H3O9NcyvbsjjHYzuuPb3gMWNuHM5P
hCJ+0TrG81/VEj8hDpyctB1S6rcmAq77vOkFBAuvareTn82rTBQEO7NVrHCRv/Q0mE85gWp7U1vl
jVnLYA28lH1HAcQNm2DcjdLwxm2PvvBczqZ5SIPSPaBSSr/GeRDfiZKIoCiBHJOQdoX3w/KNLy5d
pWzlBw1EpWqwIX+yCXUnMIsOBUQYXkVId1ecSeINBwfrYyQz8Yw0fzyD0BXb0Gy6a+o4mAVFWfX3
tRHMn6oUPSghQeV4KulTX+jaW7cu2nqUqcG+7x0oB6JpH4jBQ5pv6XYC5jST3islpDurgJAFOxTO
qd208BibIWekSBcEHVQc+0fqg/powWtKV24lAYQisqLxQLxV9sQyUiIdI1QRDLAAXp5Z28goxbUT
glvdd32JEwtDPnEOU3VLgz24rUNTbeyKrncK+4AmuVGPz40fOrQE3G56xN6qg3WZp8Z2jmV4QMKX
XXUzrtRVBubUX/dGZfW7nIDK29jXHPQwUCTZjQFm6cmR7LzU1IVfrs2q8llJIjLH5qx4TZlmLTLA
bLzWs7MwmBMrSjYUEMYT1MSG85PkLIUqGxoXp3Xo5XNMx3w34n7NVqVbjvcqFfK5bvy8A8qk6rLa
pZgsxHhN0eOOEV9ckHWj2iH+CjIPI8xkgxEZRdeIR5/o6sn+ALa4bB/ahVByKKqMpx3gqWowMbRu
nI3lxuxVMjzW8Ri4X8wASW6+Dp1UDNaHrI+Hytm6pWUkO6Pr2vh1Qkkuk73LV1SzcVFd/lOI/2Uh
Divn53XA8K/DS1YiuKq//lAM6Lef/L0YcN7YPqyJVOGK7f53pZWjfsE9St2ABkjjXlhK9D+cCJQP
KKAsz0N08U5upX6hXuZfp0znXlJC/53K4F0ZbhKCxC9iYEtGC6Du9xlNJloOAnNxSyWLFF/PzC6V
HTx9d1Hufisz/gUr866I8rb5v//nx6E3STvLi3iURxb6Cf54p6Boi94oaSrOB3IVYcI5DUgwp3fW
ZIq225+/FGXV93XO20st5wqHE4XDIefdSxUZK1Ic6PlAl7xdReDoTrRlYOYvUts0iNpDJmtjTwaJ
CZoMNP/PX/4/LucimkO8gTdZopH7D1kVserWgP3yEOfDRWXOs0sA4s9fgpvix0+4vISFrwUpHvuq
/U6zgNd06lAnVAdLDpfR0k+NJ0Hvcp7DwVB9/fmLobb5z5czseJSwTKoRP63SHW+02zpoDLtEbX1
wRx0dUVjQ5ZrQmezq8RiMU578wPdqAq8S1C1AtlxQZpEBdMBJlNSA7amckJKqwI2OaAqybEbaHvQ
4evJwyAuIShgB3t4PFUly0Xf7K1qisqjijP9q4qhGPZN+y03F7NdDVr5aWq8ckla7hbwJmGYYQW/
XIeJ3nQQR58mPBpnpO0D/VKqLPSzdJMvNrmGz9G0kFOzmuzZoLBuGY8nD7aF7aY364xUDjLnaHlK
YGqej8OtI8oFcsyu7+b5yIZy3cVGv9NZ9s100ociMr9g6biHs51h6nCzq1KMnwNya3mJ2N4ig81W
GfbvTVLOsF0XemiNcw7w4fAVnX91dOLwtpxsAy8EvgpTZd2Wisy+GUdKUWIa/SsV6CfHkOCJMU8u
uQF0m/r+K4pk7zLmDWA8GcdkblfBpbWZjHUuZaTXBxungBUzDn5/IOTZ38ZiDK/xf6y7kF4ixs7h
ZAXCTraIrom2YWsKvCNbTjfuIppSl8qhRRlyPFkrN3LOJc5bccpLiXUEU29tfzCB5D2HSc+Es5D8
Hncc1aWQCR6VOuoODHSpoOuaqCVVgfrys6q+LlIoEiqvkl02wOpgu4MoUhTTOh5yiIMwo1B4peLJ
LBKwzX1FnEwYqe4T2T4V9ZaY5NmA83iJ4Nhv86iQK58A0E1Y0btaDZH0jrNR+2ffD+v7ckZmndXN
2Wdw+6ma3fZidjo5VEYor+Wo7UOWcy9AsojgLebjPs/0pxBzAQanqAt2dE/Hg9lE3r2AoLU3dFlf
I0cp7joaZAog0zVDybJC55KKHU2K6lNhW9SZkU1nFVNwtK89szuR8pms/Dm07yIQWb6vC8q91pGL
O5iA3iSEnGI9j31wZWZ+tWHye19OyQemZZwbeiYrZpb3J+ZeySpi4kvPIhjuDX+Qe+Sb4gCgJz3A
tzePVtlUpwkkOq2MwCpus4l9gzsamxuqmUDc4yueXhqCSpkCGpz26ByfaIuovR69cGOnlE2gkenT
ErnqbCpR8WpBogueF5Ks14Ua/Z1fhoyODdf/RFAGkUlu4EFq9YfTiNECgEeHTBxi5Z5SGox2AkVD
mSCagR5xMqDNSW8/Ha5mFcrzSHt458e291QUQC2zJMo3thOSz6OfPQlWLmhb8RCBkTqoXn92+F4N
Nw0ek0LgEnW40jqayR8D9NaDal9aMe3GH/pkQ/gQPuY5vjaaqrxH0A5Isppfo8DFyBkivFq5ftAf
fag5BDmJ+3EiLgpyDXFgRKUVYLH2c8KvxZJffail4UCVaQaSY6q62EGW0y9Nn4IJCEt724y7qgz0
xWLQh0QpIbE9d/rmrjNKDTtFuMcoG/Qetz5HjaXeDsOObwiV5nzjpwmiHu2X04dCuumZBWk+ytEj
+1JZn+oCF7/yGB0O6PiZVvhw2UR4xj6wD9kAAOsJiH1BwBQgzWR+02TuMe3VhyRDWcSIC96XW1+Z
EI5hSoHP88lXuA785KsPbw30T4PIWJkvnTDLX+NO97clx3VvZaU8eywJ9m00cczwbJke7UwxukDs
wvB3Hj4WnJSZGta8siAel1GKzQNE+ty4+M2M9FkOlcAKMJv3eo5tQktxN8o0i5lTWakGjBa2W5ss
WZ4Te3zN0DfcIkpArtvk6wQ/8pMVEv4weRGRMPTxurU0R3MdgzPcpoy89yRomedUR0O14uzcc2R0
jQNpj9j3K+eLIzW9hWUasakY9B/d2HUuKbLcfW5FcO0V0FGnnyLSs0z6cLYXHoijK07F2FkHq7Ws
WzuSySE0guCza22zIJr2gPO5/H04foCnkW2USZw6FylFox3ItSUkQd9Gm6hHs7K39pBlz+2UmJ/H
3g5v7Nqen5tcb4okIgorLuv6ppNlu0uymDsPhtkBymG9Sm1uMjbPb+C2iXDCZsMAxG+O7I/DsY81
a0aFdds+tShCVMoIqul+qyv+KfL/ssiX8i+L/KuvdfN1+rHCf/uxPyp8/YsnlO14pomj97em3h9V
PvYI/o676GEFFgmK4z+KfDrqyOAdly68etdsd3/x+HVC8E/okws6gX+j/cfJ4F0V5wkLiA7GCtfF
o8Hj8GMVp8D0Z0sA3cFDR4XCoNZ0OtB5JKeQaOQTvseqfwzwwl8VIgq7Y0+hfx+WRp/tkxiq+bqu
sWOsSIqOGGp3euV3zHxUieyYqb8Z3ZN2LvZLOjlpcZixZlBeN0EiiUGWk+9fRpVbH3nsX/4fe+ex
JLmRdtlXmRcADcKhthEIHalFZdYGVhJaOeBwAE//HyTJ/rs4M6T1vjdt1cWKzBAI+CfuPbeEoZjw
o55Hvp9PQ9EsD70MnyEp5lvw4KBoGq+MyWmxmMLhmFxuFPILokYwED/2HtnjAwztt7BgBgkVILMf
61oX515iGW2qACFbywO1h5VLuP50W6EPiyzDsh7jxTZ2VW+EP3tbNiYhww7rx7Ei8z0hFYuB3FS0
X5zRGsAB9iSHiJ4Ms/WNKpYuiKSffuXzh7Fi9DxaWyOTEKKugwP1eths80qdFoI0t76jeGDvaoCY
NqMJSNVVWIWfxhwOBoTqwHzzq2G58dqR+B07XI4VLLwjkiNsz4bit1sB2ro6J8K7z4ZwqzPgeExl
QgLQoHFiLdQ9DY7MA2pgu02Md6Uc9wlkSVVtPOVYVxn0oXnQrlW+zkXpB9GYKOtNIkhE7DCZ/LSy
Sqe7ALXKzyXVaBadLj4X6ZR+N7hZ3raMMA4fz69fnxVXtoT/wP+e7BKBxKbGo7r1PQh5e1Oq+qBQ
EmxJgFmoH3mTe8IZdvUyEtXgD5nNsWUp8k3VUBT66mHTS49xaRXLkSGTdPapixzkgMaFciPH6oLK
sSnOi2hOoxSckoRkcKsEbPHWGmYAyb6dA5NAU0E/iQr/LQza4pyrvo/47RlZ2b2bQWR03Se8tOWr
NJzyKW3l/Na1aX8Naid8zpeRHGzHll5EIeqcgRUml7gDOZrPLWRn4CUXWlZ8MV6OShckXkbLwovM
F8aN7mL39YEVl9hgpMRw7IWrPSlv4ZdByjgEog9ZwdrOT+05mnB2WZGiaDnLlEbIv7NiH+bmkCLO
avhZyHOIR2w8hKG4oMn2JuNENn6+G6AvPsZVON9kiwYFzxESLYMZk8cJM4aYNB0cIGmQ31mmzmtJ
9X+ogolAigI7YknaeVYFh8Iy+ye4Lm/uUBJv5JqfIHzPZL1gA8C1qxZj2eEJvkE9irSzJ8V5nwUL
AA4fugD8DXLD40DYQNQCebcsZXPfe0v10BuOtwdTX927mbDOCjMR0tYu2VW+J46L7w07dvLLORXd
mkKHA32rS9d5wbtOk1jNxOHE0uOLCnt2I3qc48CFMi4qKHv7ehinnd0MgnI2zpet0r1x6Fqnv1HM
7u/YIRQkNQICwsNrg8wbIfqbPjQXWrcyzlH+hZQIYZeRqzKZ/tuIn+kmtqzk2yzzHEJFc5LkVkVL
GxZR7Tme3iB8S2F8EGFab00e82XpiI2LjFxO9TFpqu6JMIw2R1cF8lylo5PBsqyXF3LLyOTKO2TL
NAnnxWybV8NzAeV37FB3Dlx+sgKSlnTFel4sYmDLQUQ2SKmdo2qXKAVuFNZGgXWKRs+bL2RlNg/p
tMAO4/U7JxEvU35qq8bviblJ5BlFW0r/6zGoLchbHDYVlQ2vH4H4dkn9hn183cotioL02fMx4dNl
42y2ZZVfRnREM4j2DEhvbnsZJXnbb9ncT4RxJMThzdWXhkXjTmZQ3NHh+bfNrMCjFCU3f2UTzxnq
KXf4FZDMCHFf5L0MoAb42KqpD7mZwwzkrtR7Kn7/uLN0xRAjsqmKc9nwDbUx1gM9Xr9FLaY40ny5
R0nkW5FHzIe5Ge0GshGaCVjMjVcfpoTbMwNgW/B10PYj3Ed+EV7tCRoVTMdtuYYvalPji8USENa3
TIFn5KqEj5Peugw7eMbLjSST9HfPw3/LpX8sl7zVkvQ34oRGDun/ib4UzfDrftT5eOCf+1HvN3el
w7HjdHDE2NZf9qMCdItpM8f7dSy6ulDxM6BrwMRBSYMP5X9dqPgYTaQLGJo+AOr/ScUELu+Ximkd
4QkHX6btw3THcPvXQSJFftsjj7KvC9vdZDlkfTIPzIVsc1MRGGIMggzUyi/pNgI37zZAB5d3Evw8
piaZdezH1rjGPHdUUEaFy6Fr6JGX/qZJ6iPQWnUOOu1Hogy9S6NqcsBrGCZNndCYZ8EKFKm8p5FF
w0seQHwGQsQ8wGq7hhwzQAwesI8NP8/a2/jAoG2NMRHVHTsLnjeecpeY6izFZ1GRYbTiptIufiDg
6W7qG/SkBGxBh7GOXc9ph3Oi2Pqld7YIsIhVEUZp0n1XjBcjlXN/qEaZbyXGo5tYJpDRBzOaRhMx
AjeQruyNXYwKdz+by3JggYRJIbEPKwLsE7SsfNe367FVil05yTtZzGJnJMWAOH9w9qVfodZ2UU46
lcfvryAy8E6JaKiDkNQolT36SdrgybCWY1vY1ELNvFIc2vEI9ONOznCKu75YyPIlgkmBHd0Is3Vw
0rtOlGR4PjRLGGTnZX8uMv8mtUJGwU71SLozsaEw5sNKHVuxzmlKG1klozgO4cSM7Ng8GFlOf5fO
r+4wctuE67EDqDBEA7CGqJxVspWu4dGWqq9VzxBympgC1lZ2gfg4b1Eb7prF3xsZ57sLwT2CYW9s
Mtf3Nx0hsGEcngeGNtugIHA1W2LjdXYyElGB5EBXgDWBy3Ta2wKuM3X4fLI5op6BXrPatoIxgi8L
gXiyXKDqxhz1kymiGjECCs3kMCmCpTu4NjsyxT+3UysuCERPcx1XW9t1ukj1Um+ckjBeB+VZ2MHp
L1mzFXn3TP7gazAtV6LP/U0CjWNv1Jm5s8wlPfhEFC1u/jnvBnHIm1iCLtb1jlEAgYJ2+IPU6jzC
Qe1GqzKbWpLcXi6JQCYPMMsZoSQcQDZOlS3Cx+0YWHgb+zUBb3BPnZ1bn2exWMwB+gsZeF+XWUy7
CdrjLkf3eXTrBPnxQgQeCJlwy3K8i/ykFcd0gTAi0FYTaMvfFZZ8M3oyPAt/Ap/IcndL8Gt3YNAi
do0Tir1Hvb+PnfxFsuy4qc202jvB1wQ05xl0HHlXrWc8l+TlrMHyqYiI+MweiejGk9VTwGAynQ9g
/+Uz2/0gsvyweFyYnkd9v9xQ05Z7EDh6R6Xr7ZeC89ClN9zVE/j5wTZMQPNy2ZmsXXf4l1JY/YUd
pYPDAMrPvZNlA+ZmYjUebTs5DbASL71hqshAAfWiGBLsVUAioC1yElySUEeurrqN6TbYJ93cfCGe
wNwMhuXxze0gHKatT3IJmCMIHvVTYTjzfdwq82wNvXZxnYFf2mqjSHdeG2jKxsoju74uKF76Ys9T
JRiJQTv/0LjWDXmoTeHdGqL4mjHgQG0QlKexY2OrgtGI/IX3s116F0FpiWzDMX9OcRqALGnc8yr5
2OTe8GQG2UnVo3cOgETDeHQfvRh5ooYLuEvDqSNDufQiIQAs2134DUzMY4ZwPrbUfYmDj+Ilsw44
4X5UYpn3pQRuM/jXTPPviR88aA8TRg3fe+8nhkQSDsR8jhk5YRIJNiQafOmaBPdSsDz1jDaPCMeT
TVkg3tKBGraYn2esDA15BjVjaJOUqpvZ9veqsr+EHZDLIKPwGNEqPMV2mmwrP9yp2WAeZpGVKbof
I4Ysos+gcbsyZwBYwkSCU1Ts8xJ3Y7HadohHJAotrIJj6gDpKe3Pntdfc4iAp96dXgPdIwfNvGFb
zo5HUkVWP4fh+KmMJR6D1v/hpRq4SMxaQCfls22piy8GedsGNvZ9Ng8uPsybEtB9bUoCwuMae14a
bKF7/pRSmewcBDT5RTUHIRBfxOz0d50eyusMY+8gJqT1rgP0pmQz0zvp53AOwudZzMemrK3L4jG8
Gu252w9BSTJRwG+sl+W5o3u57+GB5BaH0GTEEzUq87/CSsq9VK67MSv3qWVKGWG6yi5z158SyZYe
ApkBxkkBf085XtKq897LYnrTsSK+bva/N8om5SspSd22B32Y6skgFzAmCQzv891ACrqZ+Ohj8Pry
xPVN2/XxdnDpYSoyP7BE7zSz/qnL6PhZlZys1PikwjZfg7q+OzCTuBcqdQrGBWNOlklkILF35P6b
nYFLsoUyuMvpwGCHQiAEEZw2yDQQifvE184ezg4uK9z3h8TPP+kxc1lGBKAk+guJ4+S6GslPx2j9
M8LxeG/4JWDT1rP2boNK2BKVeQ5atMzQN2t4UU28h7bfRDqYkal8JUG5Hl4EcCkWHUC/upBsXI2d
t4UKg+5Jvw7EP/orvoU8WQTmXH1VcBe7MgRXCqagWL9krOXc3jl2wMhHWoSWNvzFUbp2WC7MM66p
ZOf2OG3QG3UQejJkRxiPHh1BQyff8RvXS32WztgTUZk3AftXJhRlhtUJfZJcpPyv9JDGMhvmfyqv
BbH2f1de3xXlF3zEv5bWvz/oz9Ja/AZvEFYBOmJ2+wQQ/UtxQH1MAe15PrKDDwkv/+mPYeSH8tdz
MG+vWIt/ldWOQyyRS1QQxTsDSXQH/0lZjbb3l7LatUxmoyE0D4tngI3qr2QHyRlKJpnVnTGdoK0R
JecTyZNONQQPLgjk5uQSyIUPB/EVilzpKeMlHdwcpa5n44ObYJ8uNf7RMIuxfaD8eoYaVl7YRmX5
/eDVsAdl5r+75BOfU+47l0HndhQahWSvlWXVmV0Ww/UihCM15vU1bzujea/TtgF3q9rlUM18jTUD
rmRJ7XZfjVqG72M2O8ER2uLqnEAN/zZq0l7vZ9v12bZmKcUS84qdg9yXgAvEXyB5V5C++mDqN7Ip
kn27hhhdByJuhmRvlBWBcAxYsnQivSjDIXJbpnRF/p4tx9Le0i3zctOplz7t9pyL+MgmEKHbroK8
xf69RloN/A7sVWi7EOZA+90GNgB9TS3L+0m0+lwpvaJRQpNSHvEXm5g0tsxvWpe9XnZFmrngpAtW
w6zra248xbZScsHt7KkalxEBBAaO9oHDosQ4vHSCBXbeimVbEEZet1smG3aKTozdcbPk35d4nnsX
2WCVzC5DR5bkrP7FmBzsYorlLXNP42RiRLs3Af1tltBwNprtO179tD6lpDEfEre1qVE8kn6dnrS1
cY3qtkqNIQSqwBewhqytS7Wm/87kCOIO2aMXJTuPsfah6UV1appBHYqPVPDuIyB8LNcb+0TQQMry
eY0Qd7w0uWP0WsPnKqfIQ1sVicGFyu0lzbFfwvhB4in7FNfGAD0gLoPNYoztXZl7L0VTJQ+oIvp7
nY7+Aw3B+J4yd4uIsorPsk2nB66HZj+PTQYUeIrvS7uZgbK1hr3VSkF59u0Y01jm34ZhEb+m2KWO
eEOMO2OK1woGEtB+9KVzjUnrOxj5mrtuQWScX9suIKR+zWTvPKt+gvdYELIVp8m0pQV1pm1WSX/a
NvAKTjWlLblEQ1/tiLAZTho2+UGXRfJKZqJzCRdwdhurdfWzCC2ayaCVCA0VksOflhYwwB0fk9Im
aep6h+sIPymrjXtQ9v5Javc5Z0/c50o4sAYn/2rNLVtZvGdlzWBPjXcqSTCkTFNzFAL295DPfNaq
7OVDWnr1q+yn+kDgbvtV2+kna026x0YenPmkqx0jWLGd+5ZUrrmcHmKvT881Nclzwgz1TTlLVa1z
KPtbDrjhYiw1FOOO/OizLqdwL/L2B+KS+Gi5TLIAKzIoi/38KSwC9WZ6eflphi39ydFDtsJWg+JT
h9sAUCjfMM8Y5MH0oaSFvh72WQsAtIFLyWKhPABwJG8lrN2znno2tbBLYJTyWIO4GQ7MxV0DSpl5
ZPd1nE/sylsw22RkOFzF+LdTgtCw2A9GHwmDLPJGK5JfYsawvC8EHLMa3SaGSUPca9YwYR0BCbRf
hW84d4MhX7JFPuWt4X+fXOCxlJurZtXVCMy3drvQGoKGuVQohK/mQMdPuADW0Sw5haL3b2aiTflq
qP5pgZgYudJsvnkKFSSxys09pd7yFf8ZqeeWgRA1rHSLLywRL0kq3K3XMYCjle7mNUs2uWGco94H
F0kvUMItrlBzuxT06KDLGVBmawo4CYk/So1Boh+7K1ZOvXM9PUXpqMANAjU/OoZvB4hU9Hy1J8xI
ovA0Bmf6I75xIjVvrY4aTwKWJsXWDJqHIu+xgrWDhbVTYb8a+wxrXBlnJpUh+TR4pFCuPjZaYHYu
Eu08kX0dfC10hetOZQpb3odFHoXI/CgMbN7NWLtfWIphafaYRlOUr2CLDwZLYtUxWctByh5eCzSs
Ic7OmXSkWz8JAfcnirgmiEGsbvsMHUcVkDzTzha8A7JUboloYciv3WY7mNO3jjPv0aIrOSVG3G/5
oWzNcra7Ltrzw9CJ6WoM6+YiaNF5NtL92Rjie9Z29tVCUABWsUOjWoaU6FgI+ZJDJASPGdyETlFc
oQZCwc6Xb6mJuK4zV9TJNL00pnxCrcp4wZLplr4fXD+97D5DuAZTYwkfOks2O8BaIBsFe54jHvTb
shiTPR1BTO8jLewoLm0+Yuw93/dvOa33Y2f3epvCyH5OfObZVirbs4YzsJMydssbt0Gs4/b1eNPU
ZnIkZ4/oWq/yhoOAH/vAlVtFtYk1FEqW/N5NdLasEa2SskcErwkwnjPPEJUNqM5t4zIcojNzq/sq
Ntx9aUMPsBB/b83enKK5N7MrIDB/g3e3OQxqUpFQ0/BuS4RfZdDUm9EvPg+99TXv2oJ5tb1cR10l
KJZ7nWK+R7dW900RTVWK8c6Z+p8W6vudsmb1lMPX3FH7y12TEPoggiaIcDfETxTQ/S25F6QEh0xS
5j6TdyhqHGuXLyEERKRcAR7r1DhpdYGbkW7dWn+Vpig/kxCn9uxtiu9VQBQRnnE+1yD4nAblD1lk
/ckByb41/QIli8ufYmhemxkQ2RE1o3kygT1EcLDsvT1kFvnERv4tzAMyqMrUOLCZg7sJgIUg+dI5
Mx7P9u2QdydFQbJTiPKODgSQvT9ReRk05AdCq8dLVjUl36OJCdBgkcNtziyCprYZd47f198Gl+Rt
nvszwihrq+bUO+rRgQrg3ixCt8eafOeNCdRt31jut85sH5QKKB2YzgDKXw7cog2Yz6B1cJhs0pQ2
LCsWKozS9IBTNbd+Kx98sz8QbgTtqQJLDbFyjUt4DFBVnPNmSfa1ZBzGBoY074wMYRjK534pk30s
yhunMozHsJ/0ofRUeBQzOcqLUz2wn7mfWXXs2RHCBWkMKJnlzKJaWRHelvLQ4xWIhgU7gUga2sZU
oRIZnYWbsO/cGcNETH1o+M+DsLPjkiPECV3rRxd7bABnVI5ZReqcnbUuB1mRch446kEz6P6WVXO3
I0Z2RXIbR28a6wfPgDuL0zPdjK4ijCRs1WmqZIhONKHzzZbgXA3zQ5m5nwlxfPloEP67qviHXsrB
4/i3q4rXTCZZnf3SS/3xoD91He5vtsBDSUsEtWtFYv6rlwrojHxf+DClaI9Whcf/9lLhb9gakW3g
5vKAWJosF/5YUzjsPRzPCUzW44FtU4P9J/0U8qVf+ynQZSjE0Y54HPMuEm5e77/LcyHmIqGbE+sY
BHgvmG40wVYCpYK3NHeMxJzdVMef5zpwOdng7b6Yqk22gknbJUsTdes0TPFDOTp714+teCdRkdyn
c9JecFiVxHAyMmZkFpy6eHiOx3gKtrPqvuBbKmQWSd7gFwrW+tUe8Ea11crEGIG+fHfjGlXVCrIQ
0Iy/EEoGFmJakTZOS1m7sT0Rvg5eY/woJn96QWtYTT9CQo38/JyRlnqbNv5OMn8llCa/mHnRokgY
4xq6h2D0T6i6ErdqsEG822ljPBvCbVeiE5jjNsA47iOhIpIhY5ng2850a8mpjDRo0a8e8Pjx0g9j
wNtCtMPRmnRCGwg+i/4Mc5BpM4aM0WC4e6tDcMjc5auolvqSEF7CdH0RlE+ieJN5X+9cKxaRQVMN
HcPRrx9MH4BZVnISrC8OqM5b8uBwohMJAhLJnEbjfejLjAE8h3RqQvglARJmVrcwRX1t+wxWue9N
kGAWuVCiT3mMKS4OE5AfqOoG+67LHJCZhutZz7ILUPG1AqMS4koSpRJIcARmWc/I9NZ3GZlMssHa
bz2Hhcvt84M+hAqe1rJsV7rSgOt0DSeC6dE7DvWaP/TMJx12rtUucEesZUGKp50DrUMfqonbu/zO
b/n4Ywnpa9nGrUf51KkPdEZa8RjXmQuUwzVoUxQugCzcoYpfcxFgsXdXLNQwCsQoZZosVvQBGwgI
PFDbeoBHAlYTl5wMEIlzaQqL+ebKiapWB5ZGaLocaEmdk8Nc4Es7lXj0xRAQM49PbYFOQ6OymSsc
/YjOQSjkYuEFfRRwyKAEOXfFAtXBCFb+iabKTHYgRXl3qzFu3+k/qJSSeKROcWcESFEw+Zy6gY9C
4zYeS3Il+yE2Gcy34wrCaCAVfQB0ONX4/39gVRqki4cyzyHOcPCM/Ug88oqnEsGamTN564uHpQXA
YrEL3kGpJ/7mgy0gkDWfpinlY1k4ouDWKAPoUcuLiJVt3gfM3a8fv9HzV+jouCIPdAlhf9PhF8oQ
VAOn0rKAP+IIQOKR0Pa4HKS0xBeTBj0AvQN5wzPhHMJdgBcGKBJOVZa74oHAYPBLTscgJiMBot/F
KIoAWtgZPz9xyhWytIJyUrrQT2Jt614/nmVQLio5ljMjzC2+CJ4sOxSuMoMh1W0o2SdQx/XMFHpv
Tdcp1tXE06BXWFdTrh+p/YHvAodk9rcDezhqcoCGM0qt/jacM/qnIEygpRgryqxoPrAobP0Ovi65
Q32wuhikWvM+69ry57KAoaadN9ZryrKpieEnBNWhUSOUDd+qJox7bTGREV0MOhpCe6Hv9/SjqYGZ
jaiA3h2uNAd7pwK7UxJYiwRThO11CNS2aV1Ss1zb6MjvtLGLqapOQLLJ3l8Lw/iSk1f5CijCS6PV
xQOwax7AJbCIeB+E6mO8mPZEfxKytNVBtV/QDW7NMXEJ8Bn6bzlRw6iQOHRey7CcngKPMYxvSy5s
W2rJi+ENuOLvN3h1VYEobmncul8ZMqUTuWFNo8RbNuKCCV3/qDH0f+taVO1g+BvAHDg26Ils0HWn
hAiEEzHIvL/zlMavErni1QPajRbHrvSdtlzibcfEJsdscDT7mBgnRyVFe4IjwcilDNIUFzzoxxWt
8kiOh0fZXRDAs/GL1CaqeN2Bajn/EH7lnGM5ZMecxd/30vWX1yCBpLtnCpZfO+llPxwq5GcWBTOS
FwIz57yMt01mvND3yNfUFj1y7mJoaIaCDPwO5g17MsqrNdWav5vqvRlU865G9vJjtQzzDWDUdcGT
w4hgJClBbKoldt7p3HsGg8AftygzrZNaZHFTkaXHLk1TwjOHsWFUxot/dZPulnF89QORZyp2S4AQ
cjOB5zvXwxTcltp4tCqDXS9SB0dui2DsLeBN3M0fFuGkp9GkxRsJE19GZ4z6rmhvtKoRaRkqvq9H
2OiogCmXjVY9WjXpsyA1ku0Q9gt+TZU517aoTfslBhf6StCbfCq1uE/dsXskZICEBeyjj2ib/Kfa
H9INnfEQ3HW4vY6ZX7Y7M0nNt8TW00XEwfOCI+CTwnx4aJghyIOr62aVrpM/fhwloXCFo49gOEGx
tfZ932PO8ao2RXkNWf6KvIexW4zN56FPCeOeiN7ZlTnpJwhxJKIDQqXaHUqmmg1OnOrPcTtVJfpt
5eZ7E1pedWRSi6LbsES5o4dotsFkDs82huX3zA7NnqOQbZjKhcKBa7QneIhc1drJP08c7xfmfup2
sM3PWgbdTdsvM2Euemo9BqTxcEWYhtdchPbTHBLOMoMdeygsb/hJrJv8PAP96r5Mg1mODyw144S8
04UUFThbW9T9b0A+4wcYP3FErjAmuMCaruNgoTDC7DqyBDkrEr7ucLWg/LedZAZ7Wf0oBxD33ZKR
NOHO9kOeDeN7kHlxlAAevYfE495NStOhFjVLLZa0fntLiEZxY8adXUepMo0HouPcyBdK73i7fNxI
3nRu+6r+nKlBbAkZf4lVa54LU74OHIm7NOc6Bcv0brEeznXeX43ZFW9aJ07Fdw6GqBX31i420vTS
JyK5c4KGeHRfHgOlh03h2wCSTPJ7EJC0k7jqdBC8wgDhSgqEImKmqwYOPwNQFpcKeuBrpYNmJfl8
inOBJqD0KsiljYAnNhSRh40rIqOM68BuBRM3L+SkCGG1JijiN7XHEb4PhWNOG9tunYcgEd49sKrh
qZECFIesx4bXkw7bYpnYjg3MDmThbqDkvHhmZ11qhrsMW6aWFPPZhSRQVU9gdwjGyCk/9jaSi2iC
Stjv8GAR6DZ4LhG4fZreVxP60sIx52cTAfNl7p01rZEHjgx6b7gDjYQOM6yJhip8cAaT5JVaQZAd
bNFeICV0j6lbkXE/173eqaZGOJfqBr0jEXBkhHhmJGPvhPKWYVKRzC9mX8YIMCr1mqr0jYS/eMuK
hFF3gsvnZWzDbuP308CJ2ztnr62m42Qm9LNhGuyhZfI5EPWnvU1VmUAJAl95cj8XKRGjXjUUBNbj
RxOZ4nQsUyi4nV+Vhxb32Wsb8sJH5o1Pcd74yEK6ON9xHOpjkGMUo/cvNnlibKe+rh7TGE0ENjuE
DcucEDMnZua4ZjqryyRFs9e2PTl7HjPd+BVzpq3P/eZ73invZ0CW+I7EB3c5piHpLaQcd8dQhvGu
XEsreCZ4GcaZDT7iCZwrqxUuMzoEHPWImlYF6ka3lh3Fc8lYC/YtGg3fvkA0GG+XPmidF8634mao
SycF5oZw8D4fEKz3hds8qmpKvMeSrcGydQ2CztEzUhYAtftaWLaZ7EPmQHyBTGrBwrOKO4BMT4jN
pyuuin4H4jactnkfxA89ZcCajtJy5wWcgCB7ZC2wOLhUYhG+J8pqHpdYM96tknTfwXm4kgTt3nZ1
yjo37DqDSClXnZ2mHC6T1aH5Jajg3nKH/jnV1bnT3aUNlinqQhuvO5ucb+RSkh4/dPJsjW4MazZ4
pVDTe7+XEdN+8ZCPc4k7aIRSuSfClAgjVmDa2mfhwrhEC0lWCdv3Jt9Utrc8Ksdsv05FBfyJWx5R
TG1dMbSv4VzVTrxcCyWN6ts8Tj2pR/NyZ6SLzHZJm7nqazC0z62a68InYkuJ2D5UBje3Uzx5hy51
/MfGKj+1Tjmll7rs/Pjq1OaXQYftzYS/Hh4A18Kp0BnBfEs+4/8r8tR/JMIceXFW8Se0RbKo4/um
ZT+zylMhMiKq0Z+WVDQIrGSQ+PeJ3Xb3nH6noeIE1cd/24r+PzzHf7XJ4o51Aydkx0hWm2Bx9mtj
jC5GzXayks2kBGrm0Im6WWo/L7MP21Na/4jHZ0f6iy8XUSL7TNdGNmgKSoW/OI+hn8wEnPXNsWau
cx1SSnd0We6XwhjQO9iN+paWphC3yRgo54SN0onJ1mS8Xd3kbl5y5+OLTaRTDTgWiqF1WxkeaQyS
idLriPofmXZDASiWOqZsq7z+u5mYTkhDD0zoyfYMmKLdBHA2U4oyswWP2bijHp7gS7j9fhksS/fb
2mMH/BnDHPPQOJho7JIYJGjmJCsdkTvGc+U7wJXLuf/OJVP/DMAtPDlMEBnOd9w9th+pGGbFjBlh
/+Qb673TpMGyjPgBUqfqUbfTOByCFSM68w/lnWhayzvA4PWmXW8FzftHL/wBVvv7D32ddvwb5QZ7
su+STgIWdbV/+38NDymokNkWmc3Rndd+2c1yegNlwSk7/f0vWq+e/+sXhZ6gDBCoTf96dUHFYYUD
pu/4gV1lOAH9dKg7Ph++e+JLn61szqQBU7NZOGXf/9PfHpgOuR3Y9tmno+n79dpujdnyMTs3eEBa
+9nTOogy6OvUj6U8NqzIyS4ZfJqA34mVf//Lrb+s8HmTCe/EEh5iKQfS8tfXrnPXiFH+sSi1WprC
USeQeP2iAwqc97TNwvJ48eMKOwbgQo1qylrR+NWJXx4TMVnPH0/ov+PNfxhvcjv1+Gz+/0rsO/mD
9ewvprXfH/LHcNOyvN8AU0H5thkionXmKv/DtGYRAuQyply/SCEf94qv+tO15v1meyhpGcX9y9D2
pwab7HXCaxlHkvnto9EO/5PhJl+jX79lCKsdF82JzWSKmzmK71+v86JXS6FVmJHqQTxCyGDBRBwo
AeffhXErxIPwOu40WMtr5JwxST8IfsfM2xbx2OjpFgEsKyouTUaBQ1YMziOLFvabn1y0ioW59SAU
bNqxLo6k2pr6fgBL+r0yW/wE1GmEaG6llYJItakHkhTXr017d2hCgc8l7fJzldfWTydBtbJhexF8
NdbxywTn5ewXooNtnTDzHKAFENMWHxKyjSInLM27osjor9FeKYV+Q7JAWcoWd9fiCOPFN42vwcTk
oFrZBLiVmCmkY3bKoNNdJ8DxJ58dwmcNVXiH2BnJs6y99FH6QUH+WTPN9xAL4pBgSF3JndPyikFf
LkBNe+hAUWjSFnRIYJIxo89MtPc1A2v30qPmzG9d2umoB7p6l7Gw0pCTJ9ShJdjo7eCnabohrCJk
6GEO2fzku8NQR3wS81s8s+0wWEkrxghx8oS4Pg43qG6RlMw8/RM9UXpZ9DS9YXBiA+mJyTwltTPu
Quh8mG6snGREf0CZgfDRaT/NkuV5knQ5I2B/rM5GX5sN6WJEzqHpW4K7oNC+QrYnuCTyJQMS5k8p
ZJHc7SmpvNKf3wekQZjvJVfW1iY6e4rCMp2izFRA803ukoSupj99iSyYIIri2GdC7WmjvMhdzUPk
n/sP3UKG+6ZOiySyiRd4KDwk9XODfNKsOuvBcEO9q8fKO8fCRwQqpet91yBUI5T26hYR1IL4/veM
g2QOCTzoaqO9kmZIDIL5eyYCXmRNQkLICCdAD5hXSPvIYwOnJIp1ELfUGXkOpvM/7J3JdtxGunVf
5X8BeCHQBfAPgexJJhuRFKUJFkWJ6Hsg0Dz93aDsKpnWlW7Ny5NyyaaTmQkEvuacfZholMhw6F79
oeho3MKM1scnLdt1SVAQlmltCsR+5u3QRXxXi1DyQ1GXybiRhC3Uj3kLFhptKNkU81tMRfsWWYFw
fXUXGVEHzouTHUx4Tc5s0ci5DkhyoEzM3bnQLhVIqW4tG9hwa25yqdY0DScsx2fje85GR+TGTCE6
H6e3PA7ktWWLWtvR4wOzHKM6UEXlwu8Fu/ZgfIv40NtC7sooSW4w/KMhiBuFFasCKcWdHboSKHA9
J2Da0xUxUIOPVZcLhLlmY2gWbIKYb3NTqzVcVX+jkqZIMoC+vdFKW3Z08mpaCtRVHWDTNpMD9gba
d644S8PQJ9Ee5JpMzhqSWbVTb7hUdGwAT4uVomok8FR7RMlQGvTubpkY2t56g/aivcFZuzdQKw6Q
2T73ldmht26gX++iYa6eJgIhLN9dCbALy2fEtmHdlnv+kHE2jMu+P3ASzRjHvak6/plEgHHQ2TNw
AYsugVodzapuX0nye3ibm5uJ3UFozgxVH8YsFljZwpn0i1oj1brr9KuFDNJbqxy5H2ll0mKbRpxm
9qCXhPc26X6ZTPeUMv3OiOfTKOImsU5Eza5cNrwSACk37La5iGA1k18rKgjSzFUMhlm3GqAtEChD
nG8cLzUuGPV5W9MFlrvVkpoq14p5ugNASza6mRt8z5kVpV/aRqbPOB61Bxj96hOre9Vu28qyuNes
SeGyW8xtIRDfHDGYWAGwQnp5ElKj9oJ/gWmQ0MhgZ+Dq1DMpJe5SxCcCeG0QmcRr2DWK/Dm3ECIj
cAgMFPpgqp02IhNW4RTRmnZd6IC2Aw0ACJpqpSrrgSxPiHT3ApT2oxqXjxaXMMSgbgWSe4zcDg7h
GreOnbCg6MOZmUAMtIVkXR1va29sgWaEUVBN43RXhp11zgtjICyllYW4YkZbXS09Oum921TmU9NP
T9E0KWj2TsLGQyRoygKl9L7zByJKh6tiJWwvs+juirRKkQ3x/IpuxaTCFs28lc/LfChM2UvwfYhX
ovDUsCVzz2xUxO6/9dT/RXprUmbQtP3v9dTjt7YgePzHgurPn/lrWyz+sABre46pCwPa1RqS+GdB
JU1EuRYVE92oows0tv8uqOw/+AMwYEya2eeyyP3Xttgy/qA2w7XPOpmwKNuS/0lB9a47MsBvCao2
fkNehATP9Z//gHJyBYVBUrk2u2L0ZkUcg4mMGtP/4TP5SeP9vjVyHWHyHikbTYhmpv6u8Q4H1bBA
jcLDkELUZxrjcadxEn5ebb03hQM+O19IJd/gzvxdY7R+X3/ry9YXR2Hn6miMISus6/8f32Ls5Dn4
JMxjkeWxWpJtN27UJHhdW8/uUrRZz5FX1JQmZWJumCAn3yatR+LIAtPckPeFzhGEPhN7Nw/MRmtO
wxpf3bkpSSgsIyiD5rbedlEEmKCT4V3B3nXz6w/wp29CWrwBhLk2F9K7T1BnuYJ+d/EOzTIZ28mq
ll2hsRRM5Dg/NKaOhFRkLHO0Akc6JTHtuje4G7tCdRv0JObx8CNLpqKa8HXFuswjaACZbJYfKd5I
x1EjbT7T5d3MSZb6Gnnx+1+/h/fDkPV7cCWbZjoIJOXvK/fOMmECyNGD3gyvvtUXdiaqnfeySl9/
/UrvegTr7ZVoh9FnrCqM94JyNtQdTkZeSWHbO8zYSva94zantjebW93GMfbr13t3E729HmMGPO9c
4mj11yvwh5vIEB1bbg0tlYqS9pYTpfPZfP4uBfAnn9+anYc11iVk27TedT5ey3HBask9tMaY7F0+
tdr0kkPWufe/fjtrj/f+jrFRqKx6FM6FfxwKaSQMb+QaPBgLtJ9FdnCKPK6ZeV6DiAqe2Gj8HOg9
VZ/dzYqIzjp3kEunIryL8VZfFLbd3LaAzND5KcBftVgVmQqp7iGCXHRiZjnvE67NBxUhZIcxyN6S
3KIRzbkV8SKYE0HxuIisOsPpPo7Okhx+/SaR17x/l+ANBUeDNFb+IEvPv39roRESZLK002FEp8dQ
F6qOXPk61AYsoFfmjgN8B6c8FJ6Vx8PFmx6YXmNzeqP11HB7MLKC8OmB+TQUlx8Fzd7Z9mbrs1yZ
Pzbwn1aMxgfhFQ0DTzbyQYvS5Z64eG8XLyCu+pUhROaYsaHcnfdYAkSqos8cZ9nBWdlD0WDYKP3g
EfF0iQ8F3KetGTnJgYp2Rg0JwYgdqNh3ZuXeI7dMj6lG0lAJ0rb3myh8iXnwBAU4hSOQKahOOTQm
X63EpMKFnaRCJI21MqzAsWij2DgAWeoFmvcMh8JjTx+WrywmCnjt2kZv/3VGL+Az9O+3mHbNvR1a
jMhTB7XkktUOwhc4TzYWNsbJXfERs272CtO5wvele8ChvDZmADdWuulXZTw9SXLdNnIlSkG+zI/p
SpmCtOBcOyt5CkL0in0vkvEaKlvzBYMRAQ3AqmheUiLasm/ayrHS4MEi2UvYSMv2VBQgG3BdN6jU
veOktPIM8ZUFHithEFkrLUvDEwi84XL9PDdVntYBsEqN7hTBsYD8RmLL6FsoLo7gDYtLivT5QXsD
dEHcXc7IUZDSzCvBS+f5AukFqpdReS5rY8t8ZgPU3UDC6spjrw9e0MjOvM+sHZYSroiVFjY0pvmM
IqTasRDXNmY9YSFbO6OHEo9zUGVoF1FWAY1ZSWQjSLI4Nm+NECIgZ5s69nnFtlFjs7tylb+SI0Kc
EJON27nNr5IQbqe2ss9UlNOzrjw0GhDI9Lp+qg0aDT2ySAP0puhDmUZXYeR8jleyWrwy1kIBbS1t
nY8YEmniynIzth2Z6CubrbdDd2ciG7mU7DDxm8Bwq9QCzW2NxhvSRvP7lfUmV+obK8YxEMWb6LOa
LrSVDpch8g/mlRhHguvMLwNFjhGKFUBrhPXS6o3i4lLY4HkMYTWNXAcM3Zggjopg07Vdp12QF1Rd
9iu5roW18ZyOHTmsSSddFjcr5E430vp6eUPfiU5AwZuFdYzLKT+IlZEnK24XR8NmnbG2MTDjbuGs
sMWTMbuLPg6DSU/Ll1ZZEes6MXx1ZDc/maodT6hc1DFTHgZ/PMaXyFjrfdNnbPRCXR0HdDPX2pwh
Es9nWgg8qbITxzLx5EJUfOMUrN+iAr/SMj1YSi93pm7EJLUhxbVyVqfkfoW+Z6IRE8z8L5M1xw6m
dL9CmHEllQMG0cQhr8OrdXas1TDvNcclP6/TM9h5an5VfTtWZ7ILcjJVKAoWNesouYyM0Q9AjQS5
2p44JUKS9AElgBqNLe+4PUkiJkE/0gAasT5fgJTpPi7eaF0b3KjnGd7isMlCJjHIeiv1TaR4Tpla
LXTwafsSyykCV5PIR6CU5WVpS3Gv6dQXeVXHTLZGqhNFyUcDo/vYk1N+O/JtGsbwAFEmsJN3OXvh
pzQ1s02mL+Pme/aeXUNaywRSJpAxuxqV/SNZLfmxoeH9umixjhfV4uxpeZNg9+An5VV4WoDMHObZ
rM9mvIQnlmk8ubBEiADsBERnGr0t6kbeOUar69X1v7EH09g2PfR54P3R9SLrsMNxsPAzhpd3H4mM
Wl2e5OeM2QBGSamet6Q5q3kbTwwzsyy1t6YX29esPEi9gcS5r3sERHrq5IEnh/BErWIzqmARTh3Z
nhRaUF+Y8fxKDaweE9VyrldGc6JtRU1CbWPsBeOkPYYjG11Cpd3NvEC8YXJCeYFMhV97ju3PI65O
1ClO3N/pEtZkmEXDHeOtZsVTiScwrhhOcSFL1VT7LjWWEQiAbl7Yk47PgENBtIMJqqaxdnXcTCTl
IHNReRrvKjOMt1U53Itw9Sn1PfHA2WhvZaLftGHJzC+LI7VvazXHez5+UmFa9PPxZdsVDWOU2e79
fiqxRvRFy1octlJ46YUF+n0kcQAt8ZJZ8XkajalYvi9j/rsA+N0CQDq/1jffxdXXb//v2OXP5dcf
u1bj+w/+u2tlO24AYnE8x/jOW/mraxV/ALhnyQTCAOshVepfSwDjD36CdtVxafV05NH/7lnFH4JF
L7P2N9jdf4Kt0/9ZtkHGZq/K78DvZcp3xXbTRkNbeF510BjHM+SJK2xceB+2kUt2UmLYT2Oh1BX5
E7AVh/opR+WHwVCeWbfmmBmXmMMQUyCq/6KEHaA/cnhHOHXyJt1VzE82CxbSYyskuZKzJnfpDBPO
RcZXAxaihhA36TS2z55ZXDkjXgNt3Id9HW761vbgUhU2agcmSVhOXwd9SM6wAABRyhpgCwmZRLu5
iz/ZBgx9fbmoPP3GER0ohXZ8XgdH3GI4za2ZvIQ+ee3yNNsUjCa3snLP0pz2I3j/oI7KVy8rr0ah
7sLJjmHADTvLyK6Gebmx0pk8WP4tBHI+o/rnue6rTdUsLzbeiVyJF6CRT83cobLkrGqL2PwI5+yQ
tK7jjzrSxapbYz00lzwt8ylT+bPUocoQ7HSnI8RYP4G+oLmEUvma1jTBHerrHaHOuCgLsCnDartX
o7qPzPFutfYGLkiNY5t7L4ynvb2ILRJQ54sMeOpxWUNBtbHjg9H1wLKJ7o0HI5iy6d7BlDXW1lNs
Zqdoyp/bJgVFZZ9lbK7bTKvbWryh0Upeq36+sZjY7maz3zVe3fjAKMDF8Tid+hhDj4GW0aj4oIy4
DX1OzN4HshgjW/H6YFgTdPs6gTGrrZ9lXDzj9hmJACKzpwcvQ2mMjsjiX9Ca5YZy46Y3xj3Nw4Vw
aSY1pV/UstIClcWvJjlAKMCTqyybLgy+nINbsY9JE94hoppHQkZw1vRODm/B1IjW4oUU6olNzGPr
kmTBE1bNx9Yi+C62p/tCtzfTXI4EQLbwbKvkuVRkuubGRFbEcqGMCHFv3CbnrJFPyaR/cRvz2oN9
HDjoRGajPyw28YjNpO6Xxj6g2IVV05qHCDoAyxkmGlmven8YlgsiK+PtSLoDORnCPHmSK4GcaboI
ozD9utMfy0i8eJgkfTRU2LGRo+BFu2/a4d6a8teC9UWgO4ThIcq5N8l49rOkr3FoVQjXHS0OhEhw
tK2fuygdnK7WE3VNunMsG7ygJXHl8HO8TyzOkkvRdJ4S2c64ZbgcNQGDECPgZ1JMvABQ9rzBeKVu
TdJjN/kUhTjisCXOXq8OLCnUqUHpcOwIMFkbAICy8ZxvwRgU1+xa5p0e5+rEwq4LDC03X3rRfZ5V
61wKN6tXUHa1ugRaHLrpht7N3MhsGZ9DWdE6RKSCO/vUaspH9CyPxYQzebNYHSHUBY49FLNnMks/
4wxVQTblwGqcOVjMZFMzJ9ri7IsFpbqDQS+Z2uhEiDQ4SNmcSaS9KSsLLIVmPVYais8O1SuhGYQo
l3P7UpYGeZ5sp7a5A1tKQpGsF8/ZFZiO2ENV4Y3oeeLiwV4lOMZLBd/e75qCXZNirzkZYod+me9t
5hZg+Rf66HbhNhEaeo1yYthPCHl9NPpPUnPOg9GMx1C1r+h0LywnO/26/f7HiAapAIlijsWtD0Fg
TTX6cWSSpI41pEi9DxZbV6hGTb/ukM6J3bCtEM5v5o//GJ3wah4PNKomyKnuez6+ZyGvdWZSwiJu
dXrj7GQgJqO/50D/9fv6x+hkzWAAUcaL6WzQ355eP4yCRiknM4XXdzBonrwV9r0ex6kYGXJ0tJdH
/k7f/fo12bv/fVyzviaTYnbzjIX5379/lpFZohUkdYRJlx2D7FD31cSNrZnWYdQIJl3fb54DxOk4
3X790uY/vEbra3uImKQU8Fffq2uQcozIvdzy0AHRp7Yu3JuZWnQ9Li5YWmQH3Ztexm5SO7oAdUpV
x33rgQ5CHv4SkywRMS4a0D+htLMPnlcwUh3areGOFyPAQEBk8FqwYftNlV4hG90VtrpDCfeo23GB
zBTDD8vsYKoqb2+ji/0U4YwMiMGdfzOB/cklxAgb/JxwGLob76eXRp6QkGxYgNqMbmdV+g1qzBtA
sc1vPlH7Z5+oJYhxwFXFsO/98NIbBZt+d71WPWK8cQTdzNgkt4Qps7tixbbpXMSQkShuEVXeyF4v
boHgJIG1RK+N4lxeSxWYjmuu/HQRaR0t5Tjca55zNlu1j12Oe7tOEHlFMdK+yWANZRvzvkB7t52S
ObkY9La7K7PpcWp57A9GYp3gzxXgcgi8JSf3NUxAipXkSGOvcav9pKWvYfUm3EdS1vHwrs1DPNuH
OC6TgKDUdV07XQBTygNjWG7kzILBYLa4Y+TyubXBf0kMV7/5IH9ywrBcWWM3dDjLSEX+flcsmC0b
SzPLA4LJt3Ji4mSDJIFdZDR/M0z8xwCYu8DWeU4BuZEeer+/v1ZrzCjrrbk8kEJ8R0jAqYBW++s7
7e1O+lFe5vJWHDQ4jM4ZvxrvXX1kHGQ92eQkHXqqhgI8gYYNl5f1pIc6NO/7FlyvYR08zTiPoRdv
AXKewEd87NL0iwuExDeg9jG4S80DSUE8ZD1Op3ourqCgvi5YcLYyRPCQmw5pwQCTcL0v3WWeOFuY
gw9uzx87ncsYcYZkR+766DNdJYPCa+qd0TJAMZmm7IcJz51uJK82LASfWOorNWUEg7BdB5xLgSpG
ql8CQ8oSFQnbzruqNOItpMTvMM6X6f9H36qf7Jysn9yxfBcevgbOYQv55d+/lDV0bKrmojyInEZB
xUUSJKSq+YaW8Z5jPoGEcgton3subAckb9fq/iKKa7b5jy46CozwJdqPkI65d0S1GWL9Cf2vucHJ
iTBSOedwkIDRQvsce0aKA5CTqAZ5upHp/Kgb48vS6X4ikw+TSXXoNbzhVpv2Waw/zhRifh3G9d7M
xz0ZA3eR7QyMMrg+mcOGeKIUsSGalW6KMPf2hr08enWrviOV/tcP6Sc3Cc+M9S/BZs5Yraw/PobH
qIFWOaryMLrlhhJn8uXIr2PBzQ3r6DffCHk3/OfeXcNrOBHHmhAGu5l392RjmbNpWEPJCgOfpMDN
tSGK+BTypPIE3w95mOieZhok8tV6P02pAKP8CvPFAu0SGX1VkvSSYBRDIrRgt14hGeXsfmHCcYmd
+jr3sIcig0/9qaxMxqrdC7n3d1M+XxRyfRhzmUVm9hyOa5UKXTld9CtMipt0qoyAcnWLftzd9Xyl
b+0lQh9zAxHHYGydnVAj8BP1qMguHno/Z3R2nPCGvTVBYTnB54JefiqH8T7paSRdRjEkK9Dq2ct4
3/aR7s+Wx4RP3ePCvGm05GSaVGsCAUpSZvNm/Rut4E9CtV6Q9UC2nYXhbr2Nusk+V3K8d1Ae+LlN
GLnr1ASwN1RLIJGvJpASG4zz3bbV7KcmtbnF+rC59Ozppe37zTjwAeNpvELXWwTeRClu5dZTGqs7
/LMOLGn2DMSWkjJyWgqGc23EDdz3+YmmeF+EPFmwj3Fhcnc4Y3+VC/tzTBjcKRM24A21YbwzB2tj
NKEq34/Mti/YYZ+BGz8ZwC9/8zx2fnJ7U+vgsNIRJeIUWSuxHyotIHhpgxyyOHRyfoHneNfpPPcU
bVZoc1uv9ddbq12tOOyeHSc7K+75MmbFOXYMwVJ+rCnMDckl6dYDceqq1pSbvI+agFVbufWmYT7k
osNFkWQ4dSIr2bIKiV4adn1XdUtMyhLxXMTC74FBzKnypXk2NM6YtJ8flUm5pbdmHYB/GYIpIgMx
d6msIxpDnoexCZ2RZfuq6Rnue8UJCgH1roXtCpsxv1LDcGfZDIOrHI100hJn1Izs1uLxHheJCwFV
W5gMzy9Ot9S7tu7vJN0BjFfnrHiI0GQO9yYO7LWa7+Vfz9f/Tth+M2Eje01wbv3vkpAP1QDsOHhu
qzwpn3+csf35o3/N2Nw/Vh4Ac7fv4g8u8D9HbGAEUCxQUFDA/Ile+4vIBnuA/T9bDALaLEhiXPV/
Cm1Nxm8862xuCehs7Iet/0QXQqbEu7MahIFu60h2yUmh33/fyQyECpRtmlSkpkkxbj0WNEwhWGbs
Y0IUd8gJLJymUereepjPiXmFqnAeHQ5BRegq4QjmILhQE/MjrKb5Bqt0+UF1TvjZs9Be1IsJKESO
i32oWxP/Mylj9gVjfx6eWUnO+Tihqtz02sRyEfuJZ15S58fnTFT0i7llm4Q+Njn55V4SLX47z1R5
GVqvabOAcHvtCphDrKFma5dpnXUdi3S6yeLQCrSKecBWbzTzhEyuxB7n2GW60cyYXQzWGGTq1exc
ASwgJLI3UNsNhWmexsU1j5yaernFXq4+6SivPJICwv4bryLwy1slWMtwKBnmuXWDLUzCFtkSG2Ae
p5DWBUBaX2VYn0bmMEjp5Za1d/Ga8IUf7NBeFRr2GG3FkoRfF+xqxO3izvhYLxpriJDf7KMFBupj
OaJaIewT9unE/mIcACDUnVtd912r5gvCNyN7Y+EKR5gbS7ZDeZGLEGljA0sdeoB7O2X8Xg0PD84p
EYaFj4wULKeVTvIWv3r9WUSuexPmVDI+Z7kuNiFkbFS9+VjtpFvg417kcQJjcJ2JxruxiUKEdkfq
8aHj89upqvEucyeB3RLH42U8AIKZYlUUAGLK6oMQjXur0UfQpcQ8iQiWJ4CPZxLPGHEfVjiQE8hg
Jy1PML0PsrrO2kZpHxYLG68jU4HOD9Jpk2eDxbPZsLvDohU971mYO2zLzZeR59endqiMj7WOjS3w
GH05gR2xNRJaQdooThzHd8fZu51QtQK7tLwPPKOi24lAhoiDH95aYBMzxQCvW5fd6Ao3fayNz+6C
gTjDPnNZ16aMdsOsIwKd0jI5sJLplyMaF5qpJBy0SyPU1BiMhiy2GB3dMgab6qX9MbYzG9TsiLtX
MjIH10Tk1k3tasL0BZOhh1LM1lUMBmmMAsTM4JBczP0L0C3RLuY+YlULs1pL07GefTwnGHxmGxXX
p2bFI2i9B+GPTbMZ8v2wBsYMxoBl3LrSdXcReiZjOIRMsvpT7wD9PeZNMycfjbrz+pPNX3D/uHye
ZBhpH2CEMSLLQlx/EDIAUXQf46Y4h54ZXeZUFN4L1o9UGb5hFpWlnaJCl+VGkoT6YJs6XJ9l5iGI
7HEbsl3c6Q7/tzd1dnhLND4mIK42mhdXV3g9G7jg/V06CBh+RNY6GPgNfPYZ19Cj47CjPnB7a/e4
6sN91cIX9QEfF3Wgu4K1aMrCi7xgKIq90UVf7ZLfAatRQhStGoxhM/fTuoLW02M1MFOdvfKuWmBO
QEQ7pgiGIG1V02lM0mEriWpltIxauqkYuGuW9hVW97aBtBs0IaQJl3XanBjCZ7IuzyD3PvRLR8Re
NO7xfdqPol2zUQaU/Ms8VNejq98JQBqsBGiFtY66gW1nRO4DPDG3dmAWYWnuUru80Mu6+5bO8qwv
RvgJIQre67HJP5QOxW2qqg7GIRG7Vt6pG9y6ODIrRLBjAnvacpZz0rhsTC29D+K4y3ezgAVI+kcX
COYBAfF7Vb3J3OVTFQKIm3N5vdTtFcSFMKgNvJWs4Nt9E2KcSB1Nv4LeNV47HaRD9M5fPE7bPapz
d5uEc7iD+J+CELO7AAdac2AljydAKe2UFom4mPNZ+YOMPleJ0W0iQeeTybnckPqNUb+v2o9j2owH
vYj6B+Y9PRfGqO2jdnodWgecRJzOW1bZ4l7h3vpsZrbG2nyFpTipVaBOo8s4olQZMyjxln1RNkm9
8zw8wX4NYXJfD5l1ckPmDZOmyduhjj3QvDya0oLFbG9bIKWUs8jz3DUEB5MXgVvbbZIeaFQTPnqN
zS1rFyHM9SEmTdFFeFLBpfCXKcmeapkXOzHQTIeJ4e6Krvf21aLqT/UY6h+9NtK2vRpAlY3lcmbH
CbKiGVukuoV7a/IPrggR0NAPRo8yauDkCY9s7QjUxLklp23y8etn4mRPaXTpZYWLc7q0myDvk0EG
GTpKEPsohkF4QICzSbwLlCHMswnEzkcFPSGuR9+PrC5097KW2QkcWr5paxBnDXTUx75muc8VVzab
ZIDpp5vtytqubhn262czzcqN2/NJDzmXgUWcz2R0wbQubQwWuL7qLA2BuUy/mWzRvg1Fyxwuxhgd
wNYbbZ6DDhwExiQmG+CG1GjU0g8VecZ3MbjFr5M7RFtMz+5lExqfNW94TZIyenIMh8S4udSDzrIf
SsvWrrinyCgxs1U4xjm3zE34ELXWngHrZwgkL67R2PulskD8hKBZsUI8zWr2NkhjjI2U7XNTILRR
pn4kxShDiGXU36JQsrVOtWpDYER6UAYrucCAKc+CIhQ3eee026wbM8AVzrmMEDMw4hu2RW9AZTOw
xwDXjtsRtacolvOa/kDgQ/d1SON71hCUUtQXTGPIcDFVfpCCrE+2izD4vPVwzexmLWYaN+jp6iBG
aMQSlGHybGTZvWY47M/GRv8cGzI5VIkrv7WivRuUeCUtE15+AplCk59KoqpBwfXJfsp0efJmnL01
jk9fmoRORvQCizecSEIPOTvreqvAY2zcSJmHdJqLo6nqIwk1K3VdPCTjnF3mXPPQJoBPi7Zj1JD2
cVDr6R6hUn2q+umDtcTdTgBSYrO5Joamy9ee+jPozaH6wNheBQnoNfISCnNmngJvyWYN5OOQL3bT
QMJlq7kvYWQ8CQRpn/TGNq+xMOUgNG2Igz3Xlf1SGIXAzzSwaIuT+qIGAHAxNMY3WYyEJYmvTD2b
GGJtXgcC5/3BrUn16SzgAkmDN0S5TrynYpF3QpujTZyP8CWoHq+NUoaoFapTy5de5e0+gSMZzx0U
BQmhO2WDh/FlAuwuUnE26/RhQsXGVjUesNHjjIZWW+IzjwfyvGgFpXJ4d1AwLB7pl1rTOSTbLI89
AuG12GxEeV3JHpzW6NHlVa/YYyBsY8OONf06HLvrJV8ZRz0ZO/Dc07r4zF4UxHc33Y/dcFOLHrBn
eUW1BrrfWZi09eEUzBjVqQGJlyDMFqAo8ju1sTF+sKqSln1Zpi6IlqIhDBwnkDFLRJeMuZYboy2z
/6bc/J8w3KbJ9P9Xjd/9t7L81nXfvv2t5/v+U3/2fK74wyHM41+a/j8bPk//AwCSiSjaxT+7MuX+
paoADoeeQsfWa7yF/q3G3r86PusPBPWr6dJjloY+8T/q+HAlvOv4XBjcjmC4x/ZBJ3v73URFgrbS
4tEuj5qiwq33igowVUBDxpHEtYI6yxeONMbL3kDHWXSgX0U3kd/JqXpoCith8hLCFqZthRzWWM49
B1S2deiZNlHkEDY8tph6Imd6KibkX5sZ8N6zF5XiaNQ6WcWeTVkfRxaDaPl1KOv+qMwu2ts8IDYE
0jRATLKYtA9gzrPSddo74JUgo6duZ1OVEhaInh1JSPVkgUV+LtEhHQfionZ64uyQ5suNjjoxUGkS
XYs2dA/lnOT3wE4BtfJYAzCGH7V6isXQ7A2lLSeCXddizXCcL7jO6tifCmQiGHqiCB7J3D9kae9e
TgwR74axRcOby1tYkt6VnkIBdQsSQ/O4A1bLU4wEtAG0RcJZG6Z6u28lG7sxsUg2Mefbqq7ksSXw
bOdoJNIunPrXpfROEeJYu5qyGySTHD4hSX9IE9xtjjHPH7LG/tDqJjEEjaUH+mJZl146dcehW7RD
qC20SlmsnZh/10hhG4x0+KpWTkx11TjoHbeNq2EoHdkPwQqztkDV5GWEQmtPcEGxMxrT5r/aLbcI
hLsrmWg8Ugbc5VMxvcx029tuBG8cyqy7XTLO43F2cqAlFSzReoKom6Tyy8DxVZfzZ71IOtKKeOoO
oKP2puGFj8pNql2ahs5XHIzZzHbASK8iG/NrTmRRHExTD3EO2somYaRw4Onc7hqHnmHGbAOKzjZI
PyDpjeg274vbluNrRFO3W9YIFkr1Ahafa2IJZuCXX85p/QDPM33Aqzg/I97TWagttn5FtKC6cLU1
bQGjb+wnHsyimnhgn0QEUq9p+U6h7pTXplAQYkbxEMNx7n0WrA38nCq7napGO8HYUNcGoIcLq0Gl
iaDIwrSV0HHKw6ANybxriSUCXzdYGeDZYRpPlHG7tDTwgC0rlSa2ajcweEiunYcBGmlwqbEXz458
hi06mmaD4BgTEL2xSRsoblQhiT8ZS3GjaWxPbUzN6O+bq9Yxnqs3SkfzRuwApvvRSVp5B4ZwH2qu
0I7dd8hHTsRMBh/FG0vvZbHmBh1VCBpkYd5w0w2GW7ywraXCsKCIlG4/PNiwyW9ad4ipiwhIubfC
jvFpO4htlJfeaaxghPle2BGLXcdOfVdPWpGOQTKr6FBbMmsfDHBV2bTBfYNXlLA9WckTvHm30/A3
Eyl5zUHJ514owiNDJ2V0Am431AmPa8Y+0GstOjeAluRHnTlZ0247exa35eQN4dc0RNFhQzL2OeH8
GDsnm1OKFK5cGyS9B/z+DR+YBZPKGRDpvZd+Ab40awe3VDpJAxUWC5+k9wHx9NDi+1srAetqJAH+
sZhr2B2C5b9f6TM8RxH3uvLLZpxuyl5aXxk29NmeoQFOTLacdMJKSzym6IxZvC1qaV4SRm2Ly3jS
xb2J/btgmpCzr9DHOtlz9vGKCIpXTqPX4Z4kbTiFFZ54ZXUt3dmonJW1GZv9RQYAXyfPTqFIkZOM
tuBxnetJgRWzLeZIOlSr1G9tPmPmBuF8n4+uAcFT61o/q9oGPnfhjehYTOeq9KzmmCUe9/1kh6vd
wepZ1ZpyPwgj3hNh7e6ruM1uSiO/XCKkgX4r7Opyitco97qWu2rsLVBjlitXhyWc6s1QDpg9U8c4
uRKsmFYC6KQ75vzCvbBto8rUdjpS0g8wydKtY3SEPJmjrfmOVpZovIbqzoWxde4dpm12GhoU4KZ3
QeYCGLymBdg7WRFbT9oEf1kGAqMKvFsvzdx84RnVnhmuEkcpV8uqYtyG4rnRP4CWDHfIu90HdL7d
rYVtkodDmROqLLvrqne1Xa7N+kmVeviyGI6NmkFsOol8jaMzPBT8p54yCVyqKzz3kwIVWfl9aNSH
1G6mC7nI5YpNpOtHzYTMcJxTqnmTZg543hnE4o7azkKTpi8p1XMMiSBVprVNqeFv2O2nW9J09x2h
tw8gQvrjTHLiXrQlKWqqAGCFjmQMlg6P8phjQfsf9s6tOW0li8J/Zeq8Q+nSuj2c80DwLY49TpxM
TuWFIrFHCCRA4ibx6+fbkuwRMvGYqGqma+oojyZAN937utba6NDS6chyy7+ObEE1I5kwpJw6RwIu
ze/zQDkDy6QSGTJ26g6eLPOBgD+eqWkQXrgs4Hy5At6HYJqaYBr36k/bThFK2sLzGG99a31jenvz
kfrJ4txZQ8idmSPz0l2l9tdezucx4zYcLhlNfz6NSDSy+Tq+nRm79B8b7uENaX12J/TDD8Bl5gyi
nE8/kIlFFyk6TrcInKHYBJLqMt5vv6FZGn0o0HD+OqI8cztCUJA3WblEAsxrHWx8wP6LxDZuVzlE
hncRN//OmXr5BVok2Ri0BCPfYCDZpLAfgbnkyUAlvnuVkHbBzheg3nS2+L5bhekAATqDgUsL44r5
ll9pa7kkFGThMTkr04MLGwzpLIMlZ/b+RCfXONtNFulNDtvm2u6t0C3C+6fDvGcvUTWZKDqN5vpL
D3k0fwjFnmqh8vKzAC3twWqL7Nm7FOzMO0oIaJ4zBY9+eSIQnoExAz0uQzp3/t4WAd1sux4uQFaM
rZxYPldkWQPPmGIJsmwWgGHcUjvz7mF6+CEuL0yicPJ55RbL6GMZtP7V2PlPjR1FkeG1+P7Lejw5
CO2r/1CH9ig692mYQG40nvovT/0cQNF9wwUPhkZAKZ0C1awBmkaJ0SyB1E9xvScTLQ2bRg/QOPSl
nVM6OSUwpNF0R/8ZiBZNd2knodFiCwag0ShdkElOFoVf3ARzJvvO3vlUjYvzxN3h0BJlX81y5mEw
Ohh955WjKJEXBaUFIpi7Ip1nlxkzICSTpc29QYyK6l7+aVIUzh0UyxUh1CLOoxFaE/bO2KAuCvcK
KdFPPa/I5ykh/RYw+ZfJKIdhe8m0NKCO4W4risrxqPf3IFHIeCyyKXUHAh9z4f/TXnpFtLnc0R7L
t1eht4EXfzVCn34KItVPt/eIChrqvjcnzjhbKrhvZ/AGGffGXiobBRDCTShXTIwNl4bLNbG48yEz
4eisJgoVy10c3Y6SZHKRetaeEcRzd/R5nljIMaDVAL8OoAe6tb3vOwAjn/2pyhgwkUymxHioOeRM
zNiT0p9PFqPNODBRkSfJIPKNkL6mz8sQuGCxpbJKg31P4eD9lJqRwyQ8RGvg7e52xja9trx9Mjdl
TF5+Owln294Vo/B2xXA264XFPUJOm70xNMLZVMTsl47lXVhIrmzggxmLdXppGuHIFDs026az/BOi
+VF2s0RahOxngGApMJ+/yBRvy/hdQKqvWYSviLSQfB4Yher/PBsFbr7DxFgXPgRsU2Er1Dk/6Bj+
ROoOfhKgX5NIIeR/w3oWTBIV+do0KEPUlIC0GXAgYBwD2DmBTNGCrUGJh5MBkwJCuWLkji0Qi4Zl
YCyUSQUp3d1ukodwFVM1+97YjSMYLKHQHpie1ge0TE+W23GyzPkAf+qiUsO86GAcbW+j4N0keXj9
o0o418FnwSsXegmM5cCBbNLCFhVQ/WInVibKeXFhiEwjOtP0mwZAZsmTv62meej/4N76awPqJwNS
92gnOkU0f48pTsPkAUvpeyGMW0bNBN4Fk22NC6Ctm8fIZzpl8mGTITCirg2XcavxKpiOMuwDbDl0
3xajz0W6Pp9akfN+tZ5CEQGvGjE8fJTOiaThHwx8OwOdbW1dyA4oUtkBeqpxkk5m9whChtsMksF8
6y2GfAkYf5FbWJD/Ntb7DEW1L0Ueb67jUUoHAEpfvDsnEGWg17XHGLShk9P68U2ait8gRTKavkdw
MPDXVsbYEDGKquct99fTdTDp3e+QHFfzM3sbjoIeDW4qGPnowoszsvPyF/m/iSPqhQzH6/FZqQXy
cfOYFZ8eV5t4vXq6VfLXu0U0X39e/NqLXn+jv73JDgE5tqgIHkBOyi9VfuPX3iMeM19w8/D4+2+2
30dIRFTdAKXLwxvGzI6u/9wL/D4UedMHI1/iAYPK8DU26Wfb8PoKq/18/TUHK/jBaOu1/A5h1Baq
w369ZQ9a79DYg6DvsD4PxFhr8YRuJpUgkN3/28WPH/Anw4h5wNGPddOtYPEp175l9a23aKwe4RjI
gRaVj+oE8IbNE+C7fV8Z9KEJVKuned9fuwiv/7onn4DWCqorcvXw+28Edm3k1anXwFUwEcFQI+9W
rZEz1dwEkFP9kpgCX1G75eOou54BBXkT8Ua6DdXyCS2ayw8sJIkCE5AH4hjyaLgJ9Q9TYZyfj+Up
plD1RaRFdFqrTcDUNTdBIjMuigOtxS03odr1/74p/PlFgDfV9SbYXp/UAbi1aAk1l++DMYTGAGSe
1pI8ldnVaPmAB/jOnYyhMvsgJem5wdt4+o2bm+BhLMtGXN3y02j1QJ5hgHVaPb89w6tctJhqV9AK
BkwzYMQvwjhgXaszoJsthOzWrtWc6gqIiDCFTMiis3rsCBAMANBFbMmtPK9GR0DYhW8Mhlo25CAc
EPYljKXa3besICBkHCWicKSJ5aPdLqAD0NkfEvhBD3MpjFfnnJt1YAYc1JBhqaLiXv1dP39Im5Ki
QidzYIFEFyFA+ieHy/cJB+jYIGlOtUEe7c4AKbyULTot3w4Ebg9DzK5jwpZDFE1s13EQr6O2K49+
8YBNqNJxF0qTz10wxLA27wDRoEQKYiWVnsung9b5Dtiqr4BJ4vGqmE+O+sEuGG4fJiksOQHncN50
cgfKkyGQnS6BUuT/iBiiFVdZuheXQHEJAhlkUZkbrdZPAa7r+o0+VVCyPue4EfADEkcfhSgEJatH
t1OAFrTV+RQY5IeuRzGEgoM8rVvgeX3EJ+GmeP/eJd3uAjNZO54FHAKRMbC6epESbzdtAZUSkkf6
fEGdPGiXIWERX8yBODU+RmiYQSKWkorQ0bPg9OlpUEt7SqMrD6SVXQj8qoz568UCdsFgbIXjIXl1
bBcCm5qiQcu3do6GdrtgkcR1vRHK7dNWkV5RnQy0EsaAshqdLEJR/ZwDWgldzaJN200sIg2mQ0sQ
iBgaOrQWIgPlo50lYEx1Z99IplyRTRGeKJ92qmhQLbAZ/EPb8umOaOYVaLF2LZgphzsgdcGnXLG1
C27QRzDPRCqpLitqdxagw3f3CjZeAYk/6i/VWWj5RkoTfRGmN+vcXCN3AIC+szuQopGUTZ3Wsj23
T9REWZmBv+VTmRydVl8JPHZLEiiMM5MgcOpqiJRhm4GRR1WVNrwo4ei6CzJAqmN4SEhAbZTKmFdX
RVrOkF1wAT6gyVUFHzodAtxB18Kh8igMughuIBlTPYeHAB9A0UwaLHUmyVXRyxuAJAu6lkvIl31O
AJiz4/kyXRSOBzmEZBLyaBgXoo7V9SoAVaSFwrDw49GxgCIxBqYF9lC/U8Bwl47rR3TDI77ynosC
LbdA1UAEPKiZ1DmUhqeAX6frLoAdQcURdmsd//GGTbcgXWVGzEjxRNO7IMosnStIVBBt4j/4fdUq
W/Gh2EXK1aRRtUKzTn7BYgRGx1MgLVU6hjYjdqosoH0Kgj45lHSbdMUWQDd8IZ59atVE2urEgei3
HLeIHrkU5TNfPXUdtesocUZr8FeHqokNa5VkA0zpc0bYtAgSKHJO2Ke6AV2ZIJ1uhGIfut4IAiG6
J1ROasxdq3pAe406KlZR30jJBrPcfRdEXFC034/aBY/GAg4UeHRlNvXDm5DqvsCBn2oXpJpKEGjB
DamW2UqdsIzkzWDTuDDVC8pt1+lG4Nyq1tev2wWbVqJNE+m51drykR5dFopsvmiilY9+8RIcmq4J
pOwCaFOqytUiX2BxOQoVwL+OJLTLoI6J4J16I2wqSQyjp+ta24W2dZReFOgT4HjVhdDuLGC5Vdcb
Idl0OYXM/0nUWNbTBO9XB9fVB2pkF47pYpx8Fhywx0SG0OeO+gg6bmh8glnTNl6wuRKdgSjMCkXE
XXHkq11oFZYCgCp04wgf6zp8lbLodBaOcChPPguskuoaB6H2lC0fUcJzPXouyG7o5iNtF6GWrvES
8RCVNXKRp/bzYTZNTQHYLnitQFdQVj0Bt1upGeKc51j8a7kFkLkuYRSzh+ry4wkJ1BtuCswfedWP
+HGc/fEvAAAA//8=</cx:binary>
              </cx:geoCache>
            </cx:geography>
          </cx:layoutPr>
          <cx:valueColors>
            <cx:minColor>
              <a:schemeClr val="bg1">
                <a:lumMod val="65000"/>
              </a:schemeClr>
            </cx:minColor>
            <cx:midColor>
              <a:schemeClr val="accent3"/>
            </cx:midColor>
            <cx:maxColor>
              <a:schemeClr val="accent3">
                <a:lumMod val="50000"/>
              </a:schemeClr>
            </cx:maxColor>
          </cx:valueColors>
          <cx:valueColorPositions count="3">
            <cx:minPosition>
              <cx:number val="1"/>
            </cx:minPosition>
            <cx:midPosition>
              <cx:number val="2"/>
            </cx:midPosition>
            <cx:maxPosition>
              <cx:number val="3"/>
            </cx:maxPosition>
          </cx:valueColorPositions>
        </cx:series>
      </cx:plotAreaRegion>
    </cx:plotArea>
  </cx:chart>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Sheet1!$B$2:$B$50</cx:f>
        <cx:lvl ptCount="49" formatCode="General">
          <cx:pt idx="2">25</cx:pt>
          <cx:pt idx="3">25</cx:pt>
          <cx:pt idx="6">25</cx:pt>
          <cx:pt idx="7">25</cx:pt>
          <cx:pt idx="8">25</cx:pt>
          <cx:pt idx="11">25</cx:pt>
          <cx:pt idx="12">25</cx:pt>
          <cx:pt idx="14">25</cx:pt>
          <cx:pt idx="16">25</cx:pt>
          <cx:pt idx="18">25</cx:pt>
          <cx:pt idx="19">25</cx:pt>
          <cx:pt idx="22">25</cx:pt>
          <cx:pt idx="24">25</cx:pt>
          <cx:pt idx="25">25</cx:pt>
          <cx:pt idx="30">25</cx:pt>
          <cx:pt idx="33">25</cx:pt>
          <cx:pt idx="35">25</cx:pt>
          <cx:pt idx="38">25</cx:pt>
          <cx:pt idx="39">25</cx:pt>
          <cx:pt idx="42">25</cx:pt>
          <cx:pt idx="43">25</cx:pt>
          <cx:pt idx="46">25</cx:pt>
          <cx:pt idx="47">25</cx:pt>
          <cx:pt idx="48">25</cx:pt>
        </cx:lvl>
      </cx:numDim>
    </cx:data>
  </cx:chartData>
  <cx:chart>
    <cx:plotArea>
      <cx:plotAreaRegion>
        <cx:series layoutId="regionMap" uniqueId="{9BC8D1EE-4F1C-4FAB-A8EC-19382058F034}">
          <cx:tx>
            <cx:txData>
              <cx:f>Sheet1!$B$1</cx:f>
              <cx:v>color</cx:v>
            </cx:txData>
          </cx:tx>
          <cx:dataId val="0"/>
          <cx:layoutPr>
            <cx:regionLabelLayout val="none"/>
            <cx:geography cultureLanguage="en-US" cultureRegion="US" attribution="Powered by Bing">
              <cx:geoCache provider="{E9337A44-BEBE-4D9F-B70C-5C5E7DAFC167}">
                <cx:binary>7H1pb9vItu1fCfL50V3Fmg9uX+CQkjwkdgY76Zx8IRzH4TzP/PV30ZITm23Hvmi/Bwh46ka7JbLE
XbVqz7u2/utq+NdVcn1ZvRrSJKv/dTX8+TpomuJff/xRXwXX6WV9kIZXVV7nP5qDqzz9I//xI7y6
/uN7ddmHmf+HTSj/4yq4rJrr4fV//xe+zb/O3+ZXl02YZx/a62r8eF23SVP/5tqDl15dfk/DbBXW
TRVeNfTP1/+u4susvqxfv7rOmrAZL8bi+s/X9+56/eqP5Xf97bmvEpDWtN8xlvEDbYwmjApz89Kv
XyV55u8uW8Y+4MxQIYQmNy9x++yzyxTjn0PRDT2X379X13WNKd38vTvyHv248PH1q6u8zZp53Xws
4Z+vP2Vhc/391Xlz2Vxj8mGdu9sb3HyexKfzm1n/cX/l//u/Fh9gHRaf3AFnuWhPXfo7NsllHV/e
rs4/R0byA8o5V8QmW2T4fWSosA9sZbSkfInJk5Q8gshu3BKPN3uJx5uX5hR9wDVXtlFqywn0Ph5G
HzBNKFhpx0nqdi9sOeVpeh5G5XbcApU32PP7ySXfLtMXZBNmHygpuS2J2cLC7sOi5YHmhDGb2Fs2
Mvdh+Xdy+RRBD+Pyc+ACmH+/3U9gqnDKs5cEhh/Yhtm2pny78OCHu5qFUnoA4ISRQt4gB37aarVb
zfIkQY8AczuTJTBf9xIYN8+y66smvGqb2wX658qF0wOhBBWMiQeFmQJXMQ3s7IVueSY1DyNzb/AC
HfdiP9G5TMIfeZWFL8k56sAWXEpDdyINnHGfc8yBpMpWlNMta91ujC3nuM+i6RGI7oxdIvTv/UQo
T/Lq8nt+u0b/nHmYPoDJLATh9oPMQ4k4EFxpJqGL7oo09xmkPALLz5FLUN7tJSir6+Syv6yub9fn
BUAxB4RoJe1b8wt6/i7TKHHApZacUfg782sh2J5D0cPY/Bq5wGa13ktsPgZwql4d18ll9v3l8IHG
kba2jdgtv1k4mgoaiWpNZovg5rXgnedS9TBG90cvcPp4vJc4bSDXwu8vqHdsfSCMENRmC97RCAJo
xbit2U8b+65cewYlD8Pyc+ACkc1+2tBnedUEr1aXcd68ICxcHXAuGdGUbTljgQ4lBKJtNrV31gCu
30XnuVQ9DNH90QuczlZ7yTmH13nlv6jFZh9IDnNZIzxw81r4OpoBQs4UJ7so2kK4PYOgh9H5OXAB
zOF+2moX1/B16vr6Je0CAf8fqBDolpuXfd8uQHyAcQZ7+zZ+gOt3uedZJD0Mzp2hC3guzvaSb45g
s4Xh7fr8c5uNzn4MjDbC5H1QEG8+ELaa7Wt+Axq9fejWw3makIcRuR23gOPoeC/hOP5+GbygW8M5
ApiGKPvWq1xYaJTyAykMU/B77sPxJCEPo7EbtgDjeD91yqfmMrhdlX/OGcwcMJspiKxfweS73sxN
8Exp27YlWOeuvHqKjoeh2I5aIPFpP0Myx0kSZnlY367LP0eDkwMKruBw+bfqfcEZ2iBVoyUTeofW
wgJ7DkUP4/Jr5AKb4/20kI+z7+Hli0aZzQHCZEaZHTIGS3+XUaDeEcWEW2l2gU5+uy22muQZBD2C
zO1MlsDsp2p/m7dh/cLQkAOj4ZxoAWv3LiaGIudMIbz0r8zmXRH2LFoeRuXO0AUub/fTIj7O+5d0
Je0DorgUim/NKrJEhh3MbAKjbHd9oVyeouZhULajFngc7yce53kLF9+9rHIomRdEhrEDQ5jhNgXH
zK8FMpqAZ+A+QvFvVdACmefT9TBGy/ELtM7dvbSQ30CstFfxeCvz/7kpwNTsmDAbseT7Qk0LKBqU
BiBUswVooWieQ8rD0PwauQDlzX/2EpSz6/7VyXVVX78gLLOFxmADCLZjn4WXr+C6KC1QqbUFxyzQ
eR5ND+Nzd+wCobOTvUTo9DLMXjAEwwVCLHOq/zY1s4iOSXNgU5QxQTU9yDpPkvMwLrthC0hO9zMp
89eYoxTQfzlBxm0kMY205SOFf5RA0glUoMEg2KJy++yt4fwMgh6G5efABTB/7ac0O72sxpfNlM3p
5VnHCHNfwyh5oAhFTY3ZsQlMhLtm83MoeRiSXyMXmJyu9lR+1fXlVdDW101T3y7SP9f9YBlUXSCK
r3ZpMLoACClOIlBrpiHg7iPzTHoeg+fe8CVG+2lIn4ZzqP9lE2VzKN9Q1CvvQv0LfAwqag1SmMiU
LfB5Di2PYPNr6BKX/QwEnIZXQehfZrcr9AJsgxJz8IxRemd8/d1yBkMhhDMHcubXwrV5DkWPgXM7
lyU2x/sp18K6nv8tivDl4JkLaG0kYX7GLhdqB8FNVGjaCPrvqp3+Bs+ziHoMoTuDlyCd7y1IeVu9
JEKoLJcKBzD4w87NfEZDKVSb3dbWPIDQUxQ9Ds925BKb/Sw7O82z5kXDz6jNgL4X1CC1/1DYhhJw
D0dJjWQLj/MZpDyCye0clpBc7CW7vEfKvx6T7vJFS2gRD9BGwlyeA9DzC7by3RC0UgeaaT2f5djq
HOikuxbbc6l6GKL7oxc4vd9Pe+3s+lv1sgec5hp01DAzpbb1/2QRszHmAOjNFTU7c07cx+g5FD2M
z6+RC2zO9jM4MEegji7Tog7Clyyp5exAaiGpuT0ksGSi+RABKm4Rd9sy2cKsfjZZj6F0b1ZLqI72
UtydXXeXL1mzORcKCIkoDSzom9fCuKZUwnwTcEl39U/wie4KuqfpeQyc7TyWqHzeU1T6V6fXQ3j1
guU0OFmLbA7DIY2deFtwDyXyAMVPiFrrv2HyHGoew+XX2CU2p3uLzX/yKr7dty/gkCL0yYzN50OB
N68FMjgqAH+HQPLtAm0Le3qWa09R9Dg625FLbP6zl9h8DlFH+6KG25xfQ4yTzMnOB7HRBxJWm+a3
Z28WRsFzKHoYm18jF9h83lOD7aYY/f9CphqlmQxVgD81ziKbo1AMhZIPLeVO7i2559l0PYzTtiD9
17wWaJ25e8lJ74LwBXUP3B+OGlpEQ3dn1RcSDgc64PggXvDIkYGnqHkYme2oBR7v9tNOexcnKK59
0YPq4BvNUB6wK0Qj0Pp3XVIDyQdzgBCFSOjN61bjbRNuz6HoEVx+zmWJzX52dnhXXfv5SwaoUXsD
eYUCzl3pxiICSm2CVChKb9jCUHuakEcA2U1gCcfHvRRd29KhFz/1BPOZzb1NbtlhoWYQ1zmwGUG+
Ry4ia8+l52Fs7o9eIHS+n/nQi+vhRXsGUZw3Y5qDI7Y22lKSwSeFbQ0zbXcaahFce5Kch5HZDVtA
cvFlL5nm83WVIpB7K+JfwKnhKO0UNv5Z6Hq0cpAo8zASrubNa2kxP03Jw3j8nMICkc/7GYj+6xLh
s8xvXlSz4Ogm1IZQeqfTl0LsRrPg6OBtamehYJ5H08Pw3B27QOivf+8lz/x1XTevfrlp2zDWP+cc
1NugfxAwgt9581qAhNJbiTgOAjW/cgl3Q2jPJusRnO7PagnVfgbU/grrqzyrw5e00lDCCQkmGDo9
bV/37WfkqVGXi/Pr5uFD6s8i6RGIfs1mCc/xXnDS1W/b6d1lpHt3/m97CRp4MBB2iJzdhwaZHGTi
GNLXv06z3eWgRXu/x+l5GJ7F8HtT+H/UO/DxvoI/my+uLpvL9U3XxjutBX9/9Wa66CW5GLoL4D8o
+bZrd/z9z9ewm2F3/WwGOX/Hvcj/vWZMy2HXl3Xz52sLTTkUjoRSibI3yeZ2UK9f9ZBX8yWGshFg
TXBKkVNlJJymbA7t/PkadXJEzMfh0W0FROB/Xr+q53MTuDSfCULHL82EUNTGMaCfDTPf58kIt+7n
iuzev8ra9H0eZk2N0RymfrG9b54iHqIYIrnEhi2q4FfbBNevLj9Cj+N2+n+EPcLwycPuCC0t6coO
wmQdTJlxRdN8GWX8TZMucop8atZZOxg3jmTtDMMYn2gaFy5p9IXudHxiJU18OrTJ207z2lGWPLPL
ijkJsTJHRZ1xx5YPjm6zacNZSlalXzAn0KXZFMYKXSNb4ypjfyi8jqxI4GVOxHW8pqUaHJ/imZZP
OjeiGZ5JSrKK4vpLl5iLVoS5Uxa57UoRfZNWQVZJittjOnVu3qnquOiqL1QHhTuJjjnRJKx16qnP
Vk8+Rox+6yo8XoriS5KjTZXfMGfIVegiafeBBrp27AzzkcXQrElVfpE0Mk5TqczpLUwPi2i7Q5qR
VWep46rSx37WNGuvxtJ0xlv7TcqcKYp/2LE1OFJiKXNd1StS4kuTDkvAY/8TpoBlIPo4RenSyqtw
V0dAQ1dwax14du20gZ0fRbwqNnniJytZSlyN+Ydet816HhlxTzuhaSNnsmXm+COWoEhYsxYNnT74
efLBoIJgndR4ZOJP4o3gJcjvmb1uSxDEChmvyOR/imszOJ5q9crk2Y8xK/OjklW2K7wxXvXxaPuO
SfwrL7Eo1sFcIK/ZrFmWFG5NosgN0ggAN1o7Oelst4pMfeFpL35bGum5hZVMm2Ii01GvsXqsxkN7
oY41tS5uNklYjno18rJeFQr7gI7sQ9rp0K2Iueg17Vw7xn9SIj50IYjyo5gfM6syGxq19Sr30+FE
mcZed8W8ixrci6q5s7Cm8arMa3utuiBypScHLBM2VpukhZsKcYb9/GMwMXNw4k47SR9+Y1wB+wnv
Ik8MTketbNU3unZVl2NMilWqaaFXtiqmU1LWxq3q6ssN3qmvM6dLsK2aHvP1A2wZZSpAX5aB00qd
nBDq/wCTY1dL3KsD7E6tsFXymRf8shk/JQHeSh19YxSEgPO00xVxeNZiuVAqeDFOQL4vwSdK9d5J
r9PpNFDgDqPqLyrGF0oFhHWLzaTBjTeLkRVgit7CrUWcfkvz3l57RJUniV2LNfewaZO49k7GzNCP
aR0Vrl30kdNXY+eypig2U2rb6yrOySqtOJaUdKDBD+o3uraGQ1/a9C0rvdAtm8lexwpMOfbsbdhH
mZO1OXZZhotDn8Wn2gajMgJBoLsgWcejn6wJ+IQkXfihC8TZDXuxaJqOCG3t9cATvWpzPTh5G+UO
SQE3D0x84gckOxwIi9cdndkw1rl7g62VYvqWl72VnTeLEGyBrCiNy3qszc0un1Q8bfKiMoe1z+P1
mCZmI1mQrHoL2/lmA8w7HCz+IeRTdshGiDHTgb/5ZKajG5ibtmfgA2yjIbabdRdR77IIhXUkAkx1
svCsrKXWkWcYpJcIv4Uj/qen8Q8/Bn0wxCBXLHBzyhrj2hn1TkjVZm9VSIYzMYhD3UffLD8cHUv1
2VsvtuN1osAR7USsI1+AT/NJ0LejCsxGSWyyLGXZW6s2eHoG8aWiFF1eIRzolDnhwA9NkNQOsQZ8
Ge07l9dMuqohbFVVonZKu66Oe1nrlco6vRrClByRXLC1lfgQij6FcOsBnaVic+i19ocApcSHE83G
w6KBMCl417mixLS9DiT0LQUXqSI/SjUkWKoStpVNthns9Q3TdqHsXMu3LvDdwXtRYUtUgn+wx2g8
lJ6lHdHks9rpsZnKodjUMgR+eUJWQUmyt4Pkw1mr4h+GCyzNCA64WWucZo5XcYqvbClw5ZmM13xo
6pWFzIuTcFE6KrG89zad0pXMy+RQe+WPUuHjtI3WYPrC8UPIE24l4YZW1ZUmllhnFvXdvFSf05zn
69gK3lt9e6byJnJYr/2TMRz8yLGSOqEr2Y5kbcd9TpxssGS7mpLpayyStHNw0orLNc7+1pYzTVX0
zY7yYUWLyAg3JPaF8ONkVeu+iE5Hv25Pwp4AQkY833M8n/J2HZEycoI8bN4HPpee70ia+GpT1UMX
uWPckPUwmqpeTzwoqCvL0jopvPbSavL8e226Kx6SvHV8NsQ/dMmsSUJKTFPtQvz3R01W5RuTxoMp
nMoqmVtEFXg+4p218qGKVjbV3qnp88naJCzr67PYDrQ6zgyv06NmnBrry+jzzg1av0veeoFhjVNV
CZVuOcZleCY6aY9r384862PWwnwIlERM5Kcp9oBlAwtpadfMITYmUcMmNXo73bdrEmPZE8+r9kiF
43hYTcGPMIZyYZm+aKucYVuB63iInf7758JQ//tzOc7L21KT+ZjD/eeakdujaYr2iPY3wg48yML4
e9ZbsTMU8Y/fPw2Rp78/TUkq55YjBGVe95829b7Fwylrj5IRG2S2BEzsWWvfqsl2Xjuze7egW9Px
Ki/GKvSDXbv1n2//+yJP8e9NC/BfH87d2n+9Q6n5ts37b+9C06U5JVMvb5qp+fldIGZH3Wx533vz
Ny/gETt/2zX+kYvPcwK0nnMWP3fe35yAX70Lf3kA2zG3HoA4QIydo/sYV3ADbsz8Ww9AwDlQsOXR
qJQTOXeK3TkAKErC1oV3YBji9+gtj+27cwAQbOEIiQkipUA7ORuFmbcTvIcivJ7d+7sOAErRFlvI
zGUaFB2e0dYRnopcbKE4gk1EJ1MejXIMvjRRkxUrWbC+dYYpzd1BVWmzKcrxfZLbU+8mAYwqooyb
eaTYRF2YweZkE/3ihW0aOFkWSzc0pL8eGmnN2j1ytcdiWJ3N+0xbllO1yVduVWDFNiw2mW/qw5ER
f10NRo4OFjE88mCTnUcNFN4wNNNZEommhykDu1GVtcddL0qrExzBj2ESQLlbKgmcJqhKhxlZvRlK
qEGZssSxBhEd9iDOdlgli2M1hd5xblXNx8z4/KSqw6+RKq0vYZJC/5SZdHg5ZIetsf11MTsoha6L
d9MAIZEO9YdO+9+FFWOSHmZKA/sDeD3eGBMHq1Ewy4lg/R8SP/5RVCzsHWKafJURuE6iCKeNXTbF
ppzw9KCzP0g2ECdUzWmTwxBobRgZVF94XXtKPZM5wZCd9+VE3w5QAk4SZ51j637+T/o2H9O3XBdf
vLSx3Yk2wwnsp68wsI9lmXdOwtiHeIy/lgK2n8rz8yGypv/ECcyjggXBKtZFu2kJjLowzFxswYuB
eWtPRdKJPTmTUDpS4KtNObBDNSnyjsWWtWm6OD/3a5N8zuHMfaYDg000W/6l77GNpDDO4PyUTkDS
H/VUvEejyunI49ZJw8fyMue0uihM0zlB6NnMZUWy7mEGvk96ceTpSTtaNOW7sQuqLzzWF7IO88N8
qMJDWo/+W+nFaj0pQ49MKfW6SvSnZCqs0uGs/+Rzzz/haV4rmCh1+sE2XntlkbLKXFUS9qGxE3aW
hmVAV70dDHBOgnJaJ0F2ziw6rFmVVcHKztnHOmnMptZetmIskK4HznGisAtXQWJ1bpcOpTmsSlbE
x35BKQyEMXciKrTT6E7mZzYd2je+bzXtpq8s8UnxPnzDU0m+ckx8VY8NDL0wssOVwFrmG6orr3LY
MJI3/ViK5jiPiHCEiJrxh5WJyTrUVZ57P0aj+tPErljg+BlM1USFrHKg8N0ijej5jfj6/4J+G+25
F9u6TR7NoRB7Do08LucXIbJfwv5m3E7WS3lgEE9BexBI7xuZfhvtwbHH27IsBG7Q+wD2yk7WI0TE
0Ox4Fx6CDtgJeopTrGirhyNdFEXeBt2q/zeCnt2X8/MTkYU3iMPbCq0ub0JKdwM9CY2qjPaxuNbU
a1qztgsOf9wlRRdOn4Voi/gSYlnUm6wc65GvGnsQweBauUe++VnFM8vN7SFWJyYQY7uKjZWVR71J
k/o0EWlhjU4eD6L4JuImGvKVJWUSMddXitNrNUBkfEyCQSWXWovCu2IpK+WZL8MSYjalYQ1SeAHz
/11ACST/yk9EFRdO3os0fUvVWIJkP03p+MaGhxP9sOoux5g7kD6gDZGnKH4Fw9B3gqCo0aAa2My9
w3Fi6745pWgatoEM9LXX51lUHjUpT/hRwru6UkdT7Tdh705hgYbmCfFC29v8/vGzVr//fBxCQgie
w24FUiDm/vOniOlaEhl+j2jMYgQQcibA9MbYVhltqqH3q2ZVBY3PA8fi1lRk73vORgShKJ9kz04a
GWR17OTQKRU9QyvhEtd+T+R9Axe/poLMNFp1mbm0AOcN1YLGIQgtO6iY9V1aVUfslT8pX5WbRPOG
wdOpGinh5RCvQeD/J7s9jc38XJhRyrYFfodCs+Vzi3bMVW4x/d2Hp15LhMiKpP4ScM/OfKePwjZ8
l3n4UaLGCYIcXd+c3z8ewdi70ODxCiFSxGThSKLxkpqX5U6c1BddaJEhYN9hbSCy4oqeSHEJRrIg
tqdQJWehRXN6yuJybM/jmpApcJAvTbAo/1tKUIouUQWF5k9zw5uFwRaowEuikVTfuezBcpuRyonG
G1H1bc3Xofa4/Fq1WILSqSVOH3zNoesrs+7CnBT9E6jcd0CwG4SN5Ctqe+YTjsicL3YDnCgSjXHm
XXlmykR1mJdF6o1ry0trMx6OuhqwRX4/f7qQZHimIWg4OjMq2i3iJ2MWUJgpEqZorG84zKFS62ho
4AMHTjrkAX72qO0jPnE3TOvRLpzB2AwLIUIStOdpIaPRhQ9fZecmDdIqW5Uir+yPKczY+tvvybzv
gMLWp6it4QRH1/AzEeCWhSxpe09XpJyGb0PVVNgEpI0J8CFDz4TlDBXrrPPCRhQITNP0+fwnLPz2
CXz+tlg4voB+VQzt2zSHL7EkQyOi04y1zL9libAgwyNIr6l3upE0o3jDEOeIL2u/xc9mpZHIIFGr
Iq2oONJWZHWxUyIOeSP5xwCjsnBKujd8iIs8fUKs0CWDoS0TzmjaCH3Yc/5r7g50l8EG1meFySb2
rfZsaaXrqKmLpH1fTk1YZG5fjiWIs1Ta4Vo+lmk+rnQ8jdZ5XxTecW2qJPLddJrI+CYNyqzxnAze
jte4rSBW8lGmxp9SF527B4hE24pGmp2QyST41jj0+rJ8gk0p3MR7EgONQRDDNZKgfAFdP+eU3t0J
YWdmZZd1xVclchEJF965wFb0vNaYyqWTsiDavXErPZOW41p7I04K6mlcGvqGyXKDCOPTPMSXUhzH
KVEjLgxFr/KZdxe7Mx7iOvWCvPhaVOCics3qWPNTmwZsfMPqdsRyGK9Lps9pMIyjQgai6svAhcDv
5Ue/nDzrqEp5NH2urLaWZzqUs4Ew8A5R1MO4FTM8ec0MttDYKdF9LKoonj5PiYz72CFJMiutEKsP
gPLMBPiQISgxfdYpfD7PYSIa8aeeiN/oVSFqVm+kamfs4sEPYWCUN4832rdGOIf5EOErchgPoDy0
stk2aAqRxpdDLbOy2Jiuot05Z8hkva2qGHZ3kqSVnSL26KXDkc+hXP+T6czjnzuCcH+6VtqHndGV
WQ4T5feyYSk1sfoKVapzRhfuP6OLrcG8Eck2UyRfJ5rWle8MNlFF7fR5lCfHrC17CIrfP3EpjdAK
mBOE5WarFLp7+cS6InXQp6z/D5vaeTP2LZ/Fn12rGMpbdqWQX72ITdiEvd02tX96E8yonuDyOaRx
jykYfmrKVtAV6CSFnOPctvguU0wM3qVlZPo55VmKZFuTt8K6zsughDQK4jqj68pTefi+q7UPiVME
IvfXvm7sLnfQPaxPOqex/fJN4ml5PjA4gqNT91R2HxttEeQexDTkb7CJSOBEhHth4XAPARAwe0Cw
D/MugHVx7EVxM3N+h3Nh79AkVhWjw+KKDd3h7xd+Kdc0mpmQucmsffNzJojz3J9xLL0g68tafera
jMCIFVVlw4jtpnnfchhZ/Cig/YBtO8SG4Y/f3Fi2lizmLc1ahL69c2+Q85a2y3BKq6OwsNksIsup
JnRTIpNYh4eTGGNwndens01NR6SEPleKlmCj30/JXkg2DQtIQ21CqgFBlDAuRHXJsnTKo8z+pJuA
gbcaBEtAQGOxdmbdGz7G8aARtHnBMLM4ZOUsUqqihKKxAgozng5i/igvY/woYGIixY/CPpnXoRz7
XJ555YC7woDNUxx9JHU3saUqtil01bEaqaWswHSfmNrCA8DUDMXPNFCwCjLwsPfuo9UMMVVJm4+f
mN/NkqqpSmwtRO7D/KohOrYzZ0TEZvqs7GzWj6mVUwAyyDTxx/WUStr4G8Ostv8EK7XCcvQKaebs
hHUTpEkWWgZbjPdJMUu3FmLzKESWDWKtgUWCB4aNR/AOPhbFUqQ+x1I0jQqsxhVJG4ElAmNHeLdd
n1kUzr+p+DtLe8GjSD2g9hSWttBwO8nfTF3aT1yOsrQuulTlkA5b8xYR/qGLXXiWgZ89JRYW6mh+
JMcZWZtALSEutHS8SJTDai0GdVG3FDukGdGWKDyE7sf68KjguUDeycoHpOITNmLBk87LYLJA6GGV
+mpImvcKaSsv2ngN1xAGYMjuY4XjA9AAqQXGb4YMimoHm1/2GZZySHQGXgEXzXD48TADYUUhxR8z
Rqb7SHKElcJDEcfQTbFsZj/196vNFxFY/CSinJUAhAT6g8MKWno2MAdrVDcM40UQjDLxnKaNGdJY
yPlEZxJZjGpclwHil9oxtm2iAKmUMixPSNKyQTgFrB3rTeWnFj9FXFIxt+zzwb8iYUKOeq/lchWr
LE++8yiZqo9pLlP8KutEk/4d7ygZppWOMiMQxoP9WCNy1QvdnVVl4A05wqgkRVKXVNSssqwy1I2G
pq08Jx90OSEDlXUVH1x/iDswQzdV/Zg4gyUiHm2MTVt+LpNm5L5LBtr27WFh+oB6sN88vzluAgXL
zFVT0k8T3FpsxeJ4iEevdcq6iOSmM8pnK5Faw3TRy9wOP7c88b0V441N3RH+aT460m9qszKh3ceu
LxL/CJU4DdL9pJ/eIJJKyCHtEavdICeiA7Iu4jzln0bR+bH1yeRkGC6GZmDNqVU3mfURGkO130Ul
ZfVpUp2f5Sh+yWlQfzDDlMSHXojoxmbKuU5zx8Q5swNXVVNd6m80jXT2PbCLvBtW2CpjeW3apu+J
Gyd9TaOjxstKgTR2TEQiD73UiuWZocqK48NOFnadBNeBzliDVR4o0xU/nVjeYUtPtKqL4APq+hpJ
1lnGi0Idt8YLg+RtJoa49NdR5zd997YXnh+GGwvZyVB+FE1V5ccy4oGvN9grEnH4opsIzM+k1mFv
HKSPZNmsAq+aovG492srCA975D1l7sam5xCwXRG24ktutVLUx9gcveW5PYPZQs/aAlYX6mFGpgf5
LrGVwp9m+6EVhgmu4QwVx+OmvOblt6ktjd2dRLIqfPuIDpallDtGIm7V4ZBFNE0cgRwj9CIRVojp
+ExAqVwO3oiSRuTPAyP8d2Nf9IV6H3lW1CcbFTPLLo7jdjS6eycjJkLjlMbMMQlVNSKIPyvf86zp
DedJjZWyxhIi+xRSuwzEG4t5lUre0rAMafI+ivpIe+s+giDw13mIjpmVC5E1kzR2VkLsNfGDMSxX
pIgj5DCyBlnh7IuNVCael0aJMZ9aX5elW8H1xsraug2hQVwqg/lLQD9MFqcszWzT86DG7N0ioBmT
myjo5xVjqKTCn7wOGus8S9Us8nnX+Fq5pm9ybIApg71x2JgqxX3FdqpBIyYsXxkpvKBLag9PSwIK
JzOj4QwPLXhgi79oMszrnHETIZZktVYFKKws1gG/Lks4NOWmCkNYWi4KbkZVuqEORGsBQd6W7ecm
ytoww3pZwZQfBu3E6XCqIzWTHALpYjqX2Fl4AsOl8ptnDfMGkxV+J7k7EaOFzxKTzkvTdRS3QsXq
sgcNHYphMcfdfKqKsfIbAm7IK7tiKHJ5HguO1L7Le4MAkFOogGItdrvHm2qDr1SRNU/OQwoaf8oW
u6ZydzauEZOY37FaxKeMhJV1vltqa3v77SJv70OkwI5PlV2kIIBmVtB9i0NZhNVhmLERky7tCT+G
7fg280NyDgfcz40jtkDlU9dgq8Hzbiv/OKNm9IRD46Ab5TuTtjlWqbPTBLfYBWJslYswBwomnJiM
s9Hrp8LGh4nySfnNbFcwL8BBkGvbOQV2CB/NLfJM9vRobPXsnZMttNvtgYRJgvWRPMSItVDJPPkB
KT7sU59W82MCHkh8OOYlUcGnyQp525xgpmxe3u1G+h/2vqw5UlxN+xcRwSK2WyAznU7vLrvLvlHU
dhASAiEhhPj181CuM19Xny+6Z+6no6MdXeVMNi3v+2xs1lucJS5y/5ao0wafg4A1wegyM9tP/eOG
Bpvb8D9jn4wkPwRhOgh+3kBwrurU7iBSeHCdHTGnS97uyIdxeL7dksfT1yhrBwwfk6JixcVrCHay
ewMse//CeNl/kKUt8AMc1j4d5Jbu5z/YrGXuxUIS13ZgEgt8L5uSqE2uhPF5NF+Sj7HScVPO+enX
LS/5onE6a5cIfAl2gBEH56oT2OeXaNqy8AWVGy+WRk3BPHR1aFqKg6ec4TWWzdwrYJs9AANANnhM
zJ7zsd2ns8X+ij8T3ma8OAoUi6u/TkrTr+PVTMZQyrovya7/oAYk0TkqI4vfZ/Nk8ANFY9rfycni
v1464HZp6CJARROw/P5uETMFKOA0x9Ej1o7LazbQFV0A9WBv58aVWMr5cU2mGCtMoVlvi0MvscXK
wxoMtDTntMRWtb6F2cqx3rT9OApx9QtO5nPPND9a1qPf/eaJgfn/SnGG23FKfs6ZaSx63DBDnaDb
a8KK0c0vE/RULruaPy59LVuDW5SodRO4ItE6CMuyLYywys0acoyhiVa1jxrgVfsQ/8BPCyMc7gCE
Xvv1zl0X44fGAMfvTx3Qx6Dq+g24ckliMZQVIAufydtEQZczNJmP9h52Sa3BuPoAWbYo7TU92mHS
ND63dILss9o+oDeKthyo4ZQSAYiSRgKtr5TonYZ67gFMpBcpsn0+zaDvAMK3opixVCYZ9djzjMdK
w4/obPebZ7tkhwpiaFiAxfN+aPFxxJ3iKt8cyjMaXDtqtO7uyoTvICXka1h+ckGTbH4ELyo9PayU
B54dM6fS3jSALmDYq3KAQNk7aSENmCpshiUe/haQDVeVDXLfNmRK9+GmYx1h8H3cST6PQKKTLuyS
5dptKZSuj2KzLnjWKKaBKmzQwGXvWG8xvgKnNtwBDmnAPozUEGDxR3u5o1Q9ZEg7FlBCJajes9Kz
KfpK1j7r77JsUp4eSTyaOfiX6yK+0gN2tKRPK9MD/w7qoo9y/QpE0on5U9hOvG1BpvqErU8uR20z
fS+XbpniNyjTAE2ctLCLLGtIdox43YiNyVhZ7A4rmv0oGlFT5nla2shilEtexvWCPwzypYIoDvVn
8+tKPp7lpDgA4hrmbr9f1s/lpu+Xff0rfbuvJqj+98nbGbn/xvATvac83v8sjcIAv+GhoMUPmgCd
kAd07ju30fVUYSq3qBbp3Tb7SB04Juo+K0u5/82vIYuaEitRCV8m/uoDgt+X06Ct9ep1kldRrMPi
wbK8dWPlwgGAPfEbLeOzm4Z9lrfBtsOBBjwRfhCUZfN52kKMbxKCf7gDbrmfuejANL7/OlCqS2xp
E4ZK8PzRsQ0dh8ax4oOy5FF8LFjiA2ickBuF0RD00w5CGp1pQhrZymmkFZsyGzzbLlW4ZkhYOYZS
F7d7GcfIimPkS7+flv054YJRYB+paGr3Sa7inWZsBrfuYzKnWyy6KmVmkPLAeI/ZCAHfzkkAB94X
PQFLMb6XmCjgFxYn0Db+A/D1l4YeWA7WB4zgGIsbdFJ/hZXZDA4BeHX8zMYxw1nnbbtiNrgRy+wU
kH0G9QuAF1Yt3bSf+z90d7/jXfvhkdsNx/r+Wkgc/y84q7brGDiTA6r6WBo5MGCcBfoAzKS/P9Rf
AHTMphBmAhwLkBX+m+1t/Z8YKleIqaAoJf89RkKxjmM9KUrIPbJF99FdZmx/qLbjeMIj0QSP7Nfi
+Pfn8juEkIZI5MG/e4YF6HCM8/j3c6FLEgO+5e0zYv+wjHVptNfjxsCNcNhGlM7/dJ//84CwngE4
gNQvBri4J6D++eIF02HUy5A+QcCDjaKFwnc+515gqP2a2X9/gdEO2/0/qni/QmC34U8LRoyXffwV
yFx7TqD26dFkfawYjm07aO+zxKfpcSWmWI5c0U0/Wpd43kg77Ot5orE0BGYj2I/+4Yx+H+k4I7RS
+1th4BhJEWf1V1rMl2Hgcp9MT/3HpHKo6zDHVwtVz3TsiqXDI2AEqtS4KRNsDigtArafCFfJZLd6
mdDZH1OZjGlYrVhaPISjasKvY37Q6A7a5TiZavfBZ6mPZfbvL+KvjxEPjoRJiJx7QLIRtHF/eYwZ
m+Z4DZY7ZsS+Mm0/CyFl0sE++qCwBC91+p9DXSkIEGRLhniQ+z973srvx8tXVCN4yY69+7XtrS2D
rjYcsbKOFfRh7f8KWktDQP77K3oxMaAMJf+xHCSOAoleOn73sS2hSN6fRi56zIvBTPuG8fcXuK8v
fxqmGBCgn/ZsU+hRyO4p+v0Cnd/WTm+puMqHQIu0zqXMk/dMY8L80xT8z0Ph0eH9nRneFokm869L
naSx9LbN2quPUmRJgY5gHMWTxI+/v6pfUow/XRiwQhyqhEDmJzGP7InfLywMwcvkHTOQ9sYhM4c4
XXc1gkUKrx2hPxvAodejaYGtlpWkG7rFak7bOZIX7NaQ4EDHLRSQn5uYAHsIHyRN23a88qgN0vGO
rp2IVl/TGJTTm5kmiTZI85gM00H2dovnOhzDzMim0CmgtptkjcYkeyg/+DyRoRlJ7ukgo2m9FS1b
Skhm7JJ1ETARDqnGFRqNvJNNH3CFR/GrQMkDfIxV4qOsQIVeYLPIfi5jH62GcCGWbsdkjKUbreFe
BrglDlDQjvCu9HdDbPELKLEym98lpt+LueCjtlEgRzHbQ1VEW1cJM8toqwajy6FrMpX33Fb/hjwm
bJus+lXI/KygwKw53N9tKvZNPJ+WZDqjtxAZRP/FiENCLr5XCiHYiq6t+1Uit/gEPL/n/UuCsrdM
7jI/l0SdeRYGOxhgFg2c1X/0YaXzJpkaJqwE7AoEJgfLUHE2FyOtAzu2LpTVhETSNH4op1Ll7tBO
mNzTp9SXyzZ+At+wM1qoASHNvhtnAxLhU6eANrcNREiQExyZnqKI1zJC0fkvj9bTFNdptrr4PUpX
Pxd3RDqqHoey5CI+8MEEITphLBzrXMO3By79MIwez7Zxa7xpv/sogPbVKM0gAqw98dTdiNLMZqtA
R7sO3XRZaPCiHQvNiYT97L5moRSeNZSg4B4qmQ9Sfx6AvAS2Knb9MMCyjxJ8Ah/eZjeFxLrNjwPr
s9iiiv5ZZwH43utEP8z7pvMxNPqf1eCQ9wItmy6hiFHVosNMRljJ2jHHacRCxJUTwVJ+wiI+Fs9q
KIP+KLu0TSvWtu459V3KG985eurIklx1YbKdpV6XKyAZ41OuMxjeypTd5d3ch8CMF/2JYlBfkTYd
YSwhMfvKteo/t2EH8asNw6GiTJMjml1ASvGQXgoVvo8C03FwKrvJXKeanDCGpxsG+sjzlRz42Nn7
jfewMaAqnw+FDyHnFSaT35iyz3FE1EWToL3IxUBdawBBQ/vSXi2jLRtWuuIxV2wCr6+6752ZaNMz
1VaeDEOT0nK6LrZYHj0dwAIPKiX46sIPNeFDfnT4ynOBfuyrXkd7ij2j36dS9CexRv1W+ZKnR8bD
8VkRYPOQNcP8VQXJ2L64dSu+9NBtopW3En61uDuE8Rxe48W5rKvGIEhuCGC6o54Ngv15Th8BHnbQ
K81J+T0C1YN+JlLR0xJz1h2VH4JDZOT8ZBYCwAFLARSkq71OjPaiSqUrapqXlBWfuyUu/RkKBPvN
xIRHh9GqGW1OJ5mvFoRY/SjmNJdNQAN9LUvIERoSzfxxXRKBPkmOl9TM0VTTgo1fQm7UzYq05ovJ
on2E0nTnUNvFXa8oZ2/DXCxnoN/BdScSFjcFVr/vkXPJACtLEUGJDV3hm1OT+zEFwVrHXbR9MYaP
MRQFCvJB2EwwclmvINCO4NBo1ObEep3ZdmqrMFLdnY9yLMRoqerFJX1yjfSHXl3rddLHWNn4Ag/N
WgHpfU2d/xZaSu9IhOmzGDs3gBbDrmpXueRN6sfkQPJ5uFOM6DevVtRkIejtFpY6AQ2EqPOuhdMn
sAn5AmZ6rJK4HyA7hqsrDuX8uEaDeDTMz6IW89y+TMxPn/WqZFxNq11rGmnIsznOD4xrAcwNE29l
W03Wwj2UsWF9PWwL/8Kl2nYLq3zFezenSqkleixBIpxVrIva6pBek24gX0yRrTcceP8C2oFYHJTO
FbXBhI7UQgVdBGNX9ZEov+gARU1ToD7jVcrN9JC5TByx0GdZXXZbfjVHI3uATgfaDsf0SzwO6rTY
NTpxtWRfdEJfHPrkl22SW3GaFPEVn2T7w+OGnNicW3tAGeifYYFLaaXJBMZWtHMVsmU5Z6VQpwl1
KDTQuSlfymEuvyarSj5xTcevy7ZsPywGeLPABHhLICw4hdgpmmmd5mfUl0GVumG5CbQR71s4Qkfe
RxTKLMDJd8yHBHvZihUp5F0BPCgV2RVeGwb/qBn4SaRWv0DbleD8l/g6CofkyLPEvAGXmx7Kgemr
yPfls5R6u7SGT4c1x5KLNlh2dwMJ52ttiXuAKU5/0kVBviViweIQT365I15i8gDTuo+S2V5Wnbtz
59ZkBG5TDCeaSQLbWQaFJWCP8rwFmt5QLG+PW1ywlwLr9tu0FfMnbPjtFSZbfrtFwQwNU9Yd+5Km
8EL2UVLPsuybYvNDgvGuh+PWBuODAAT/0K6jmmooQ8Kjdnx6U7MlLZrrbbvRJbEXCJUE0AE5fmqT
rZRYsyX067koriJwfnAMb+S+WNoEyLwOvgc0hgbtxqdk6+DAlitq3Sa3gLSLG5EmSw7zIXJD+7nq
S0VvXKDaB6As/V1A/PDaz/oLPtMC6O2iVyNRwXCb87u15JBfpirqrstRxe82oHb3hbjwFlIf+9LF
yzKdGDT3pC5ZlF8IHXVxLEM5lNeSFaoBj0u2agHf3RTlJnO4sudyqWRCh7sxAN9/8cGU415noZs1
vMMLiJ5o1ZE7D2SS98lKgsd8KOEEzFbNxgMrlX7ibbdIOANGzy6yE2PXBHpIIUKkNApO+WLM9uSL
QVt22kuPsIG/YexHgbs2ulZcC/Tkuq+jHJVLnUpLl1ugJdzUiY3aTy7fRl+PYZ/dQK5H4SSIUCJe
ZjTi82vaofvTWEe0mtMMhVM7QFZ0tcxZfp3GazjwT1viabxUfp3C0l7HWOzCc0HACJwmuBZ1wxaT
2ucyaAUct3HblxrWO9r2og5IuT53CVQzVcxI/zj6KNhOLkNXWcO9G4c3ruTrUMcaOP5t3mM5bSCQ
25oRyNY1j2E6yKJcXM+BXw2/732QlVuC2z+Eq2yA00ixq7RUnMr7eSa8mBuf8ayPAbCbEfOhAL1Z
28jH8kAi27Mb2IthFpEDYN56m9dpqBLpQfzklouroSPpeGhBFN6KDjBpw9duvUpaeOYaWOZYDkiM
6+gsWq1AR8LQ7KvYgf3O5ni+C9JyzWvJKQzyOREJoDhgdq+RCvT3pURpkmjl4xNcEVFyaBcWW3jT
s5UFYw1uHlI0V+Use/IBGXMUZrbwXV9jJZ3xC2MYdEgwxiI0FdmBqV5VaTtFa3kQMo9ydlDxOqbp
bRQsmX0BmSvpFZ8K8qVdlvdtY+1Ly9R7W6qUV2gT5LODtuMAe7s+hdg8QiwSmQb9lW+X3sf9HUxA
9gg/S1mrSW2qyiHTVJWUqXzWQ581WsPwZIuOYH1dZvltbul2zMcezFW7Uni0sa/U0Wrc1GzYbMhD
aVjynENApJtuAdaD8YABU0EP575HoxKPahpMcTB53t6YcRif7WTm9mDXdoE3aJBtXgVyLc9y5FMT
D1N/FBNNnwcRRodyZuNF0DS4jcVKLrECaTm2BuR1ibaoiWOKFxDY3J62NY77CklavWzCcpnMQUXw
vkA/6Oaz0o5WpXHhWk+i5TXJzKKqMpIU7gEIIu3ZZLi4gwfI/bxR3X1HvEE/nTj4tUZjUrpq80Lf
YZfH5t9lsMF2HPUFToE+YdfpjhYOu9oOir3yro3egbytR4h2ytMYlvKYq5w/BDzUMOtk7HM4yJee
QwnWonE75jHlbzC9z2OVJuP4Bj+tvrZxAgsZ1Ssv6g7g6DVVMS66DYFwd+tSo9lN7jnakuvFRd03
wZL8XcCD+1lEibuB6RwCBTWN5wSQ8SvA91jsa9qqqgQW3duM0gR1KxbHfRCSb0TszbAf5L5rr7H5
Oi5F0B36rAMRCjB5zM5DOnRjbXS3zuCathFgYe54VCc91pEqCzqe3vbKxF8ZY7Oo4h7nUPE+Z0Ut
8L014C+MCeZVepaZjfNmZhByatRaor2Wapz/UOjaWC1UkoTv2HidrsoA3rKrYBZZMyseXHVTGr/s
uoFjtC3CVp0P1H2arvyrXQqF7QGd53G0FGqokabJDag7fVEeopJKtyhpblZj1Vc44teuNoAZl6pb
+vXbPHvMFUxK9GlWAcX8voC1Wiowcsth4EtyDZAaFmfXrRuKechGf+BVVQs9ypzNF+LRv1UBypG5
6ekEN3YwSWh+w21JX2fT92+5WlZ4+xPTIHdkCu+sy6NnsGtFCVUQargqmx3rTw5F1TVWv8Ed1okx
jlKuROkJFUcw3iXMRUFt6a7E80iaUAetFjgMoEjBIKoJk4wTsRzbJQOVIkXNBYo0fdjb2KWmfupi
1NRIOtg+D8YO4j4eI2cadBVUYElD1sqmah3ZtvenIIz5QO4zm8C8K6KpS770kI0GQ70ExcrpEYSZ
WMNbwcYMJnh02ytRld2YNLbOseGmvmHgr4q+slBzE98Mi6dSXHwBi11YG+RGRHDYLUCHkGsCmXdp
j9qqqfvctoKMbeMwVUCjwI2TDLpa1mnM5mOLWm04W2YDGPkmOMrTA4P+SQ6HdALX9kzDGNzLSUEo
NQ+N9iQI+QO3SuA5kAByKcSQWAsOYIHMHZf/QwZlHuI+Gj74plRsTT+nYJnY8wdYG6idcJj7codG
44iu6oL4qp26h15g50EwD7f8O1x+4ZqdoKveMN+mCBkHb1Y5FsCQWQDoCtDZUu4ybBFYjudXywAo
FDczCsr1LuRl6Elt4aafxGkDu4WnhS2Pj4jYQCzNIpu0n60fLonF5W1VN0JlYZAMYxJJn5MZFs7s
gKAA1iXXobWTH6FD6mbUOOgd2umoVMGxHsNg38Dj397GEHOhdFclVkxfdiiiCnLq5lx6r4DCLkBS
uxqSKts7cmiHlSB4RzkobkpgB8NY3Gwo/YoDDfqMggVbaKlsFZGpJIfcbwk5gfeTr6qw/UsAdc1c
xSMywStiMXcOUJvI7+EgUGVB/c60OIyZKVmzaOhU9vCTCeTjhoCCnyr767JrlweApcsVcODuZgxp
Uos4s7c88l4eVCIh1lpKEMEq6J85IgLy84QSLq+SQXlSrYMTw0nPIVSMa6Ec4k/CRXxH0gsVWFqJ
pFWGfdQ2c7L5J9MFbkWBEPQHVKDoEClXaXrSGZllQ2Wxfg02unpVRa2boqdCdCJtHN4i900jzUVX
hi9oDYYtWNCNaB6xA8oJba4sS8XyvQ3WHXFBRR0P9SZYe4RPa6HBUdqogDgnnsqhpiEZxwPxobmK
zJi/9UtPImS70LgdawCKXYoONffmThZZaJs4TO38GdIHyCYqraCyq6HpmBYUSFEMXRHArbsWnbes
yIQ6/HYF4bZWLoFlNRdZfx20ZoSU3aYwV0BbpySkG7FHhEkxpCUoqWBmJ/gW8GDytQ2qBNq6q0n1
E68tALOvGwQLGBu0fLRBOOI6NwW7rVofPB52Q0palAcObcWPAOIlgIdctTcBlmHzjubSsUdkgOi9
6kri7goVTHatSY4oEiyRiT8lC+FPo0voLWSS7fdWR7jzhdtWyNWoBTKybd1aqS50L8Wa2gen4QC/
U7CxgR3O5YjVNIcbehVp+RQBPsybko/uHAG06BoHbcwfLiHwEabCkKuBICNocjp9nmg7Hud4CD9n
2kRVmUOHyHS/QaFvNl/BcuTv4KmEVTa2BpkrVT9AIF92S7mc20xDnWYGGLOrljrESrkSDnCn0Q3X
ash9fARDBJ4VvvrONO2SLFh6A/gdumpWOeSFSWsQxdMO3twmVtmbNo6QdhKmrcqPEEKoT27NZ6iO
5wFXCTVA/k40K9pKogC/n4K94jVIdx0q1NS+qzJBS8hRkGzBGmzoHMorwCUPmwQCUG2ZUtlBLBDY
NUkou8M2rfhMm0JOB9mIVM2SqH85w4ZDTM1auzn1bzlWi+WyIohDNf20FE8m1bPF4dJ0QkPQAQWS
8Xib9DS+FKwXOWRC1MtKwzx+CQIWf/V9J67XQJkHaPV4DQ1Y/AWuGDuAZ8hLX3ep4brOHel8Y53n
yKPSxUwPlnVFj/VXJ/2FR7FPj3Pm0teAMrXeAblCSBKEHNJXvZLRW1dC8VBJCDHuRihMwkPuUo+m
oIzhaphomMqDjDj7JNJVuxr7Jqo61OcNS/RU7Pctu3eJAwydxCO9K3qZfJ6gsmirxfZviZHjZ43E
kgqxo8AeoaiEUKpdMOR7/dYiwatFbbUGdYDK41Zb2HsMcJf3obXBWXNM6kZ3Ir+f7Txez+kEr4fO
xQ1wgfwqoGHxCsS4yzEM2uyrircEKUOheVq0j88C792Ma74Ubq/WQgnpzACIJzemuDIJG7JmKwMU
TrIr19OQxkv/BLds12iAW43GUCf1lKT2gPIlugx+ZNAGuugzo379XNI5qpSxIayTyKyRRU//BVlx
2JCUzC8Fyv1TRGj0dYQC/TOi0HyKIAPcOEj+P8NzU9yuIPlPapkx6wr7BQLl+UHZ0NOqmMcwwjzY
Hso2EKhoIiJP2A/0gDbDJE2RQ5yCT9+4KdZ/cIAdTbGiUZmQHrdVK4vG16DoyTNnCZE1Aap/VmqI
QIVBaSmS5Ju3QP/1QSjgQforNighlwYcOFxMn9HRjlI9aWJGkt7PnE1Y5Q3eIAZtkp7gf4ZIYPVc
TuAaQDiO98RDSuNPLoZXI26SMVxndg7tHiF2hpDbzy+0W136LR3IKK74WMgZ0Q9Eh/OeK5ESp7F4
CahZwGlBH8HLqMuQADVP0YaysQg9csNEpsP1bP0KFLPK4jU9EjK44j0bEFUwV5MS/dpjHUtZmDao
86BTaAKftS0ELQQaK8iR96Sd4+rhhcakgYydpJCCMjX+CKfA56YBoQmh3sEo5wUDY9m1Amoh1dJd
RI4xOIEGaXm7hdPjkhQzWpguWTOtX8fC0YU3IGIL9H2wDHUrv+N8NHZsjEPYenQIVWLN9NWKbYl8
hW9Rna/dSFCSVZtiWBkQsICuuKyBWO9XQrI2LPsTa9cln/6wQbvFadXRQuDvoIXPs/USzAYN84V7
Q/usXhEqky/Hf6DnfjeIgPyDgbqEVxYkJ2R6ED78Ts4NIXoOvqryW8jhIvnFeseZSEE/6US2UHu6
YhlkHUqi47zKdQ8jUtWDRzH1nAxr/sJ/El1/f16/s8s4rRw8PeyqiEAFeQiu6PfT6lIPa1Lb5d/F
qHaiRX4IP6QoewzEYARd9g9E5e+c/H5E2LhxN3bvMCjfn+mLf9JkADQs5hB+iR/y44jLh6omSQcN
at7kjFiI4JZwDWD56DjIyo9H8X9pDv+Q3YnwnN2W9N9agP/I7fn/Zg7vORC/Pvnv9J4cIZ0QBsAy
F6UxTCr40l/pPQViwVNY0eHR+hn18Kf4HoR0AsvBky/Q0O0imPi/Ux3weh68QhkvdkEKA9gwzJP/
TaoD3iaHMfsnHny30EFUQCAmi+B3+A9jX+vhJRp4y85G5vYyoqJErmOszAU2GdL0ZAYrV/JNPiUg
AL1sAd0ABEODHLkriAACAFjUIjgMcvJnBJIFIK/68rUrZqwiO7gEDKscL+OawomaSfAgq2Dp2dAt
10fLLd3qNCAuq8oihf6PQEzZLCWyIlMFV+VEyfVQgPeutG81dM1F+xINpqTVkmqK1E/+uXTuNTI9
RfYONf5lmxewJ673x24JwgZwpH2ESi66Rup4hw1vMO4woylaEK5HpydYyLobfCRSjQ73nnQMHjuq
uGkYrAlXOpnG2835Ac1vEv6xab1ceBL6T1T55Oi1YQ9xCUSqKoHTI9hyEBASyKxrIGrs4TdNFyTx
OC+fWwZRTwyGowb23TV5OEUX7DcvoxjTCu7E5bYg/lgs/VwDeBhRc44LgPOOzM8C2r8HOkbJIyVJ
iABDaO2iI/IwcMU9Qtea0tKywiJMDjFoIbD9U9/gnEWTGGx4aAhlhX47x+6Z/AHWSl1FHbvJCVDQ
yLL7toDWvIlBmvQN4i3jmqSOVANCPsnNHEBLXZkhm6si29CNyvmqdMP8QuA7QKprt0WHYImhv+M+
QfFohhTPI7U3WxFfzTx8Q1ZN2lhcy0HQ+ZUOPrwunX7xAq106cPhHSSFv46YyivpC9akAqlu0Zw2
8GK3T4YMybBTQD0cAnK66wcmcat7mJQqBR/SfQu89gH+DdoELF/eKLS6j3Bn8EPaggbzm/oxQ13v
q8Fv2YFOXfuwOW6u1xIwEyifOimi9QaOYgpKLKONHQL6COLmM9otBBvNuTizTNP24mbkSj5CgTdO
X3TbmvfQTfZfHQcJl0mVXng7Jc8iI7yBmcPepMZMGVZliVvm4Ia/tXH47lZi7wIVB4fYhT9gXn3P
nRsNVLjDdF44sZDMJuG97/MIaI/2xVvRMvtpg3QBdSTtD9lEewtu31p5FRKYcI80G4cemnbn3lm7
IVUzQkOnDiYA5oIuTkfVhqcM7f4sD8gnWMLHZdzgWYWR9QbYE5xea+Tp46LiB5dGb7BAvCE8stII
jThocF7qqkRYYlmTnE36tIAzQzhVnP2R0uJTS9UPMKEUrB8Yg4MGxXqV9stS3LMeGNNQImOSsyy+
arHmPOEb2ipPDLszU3eBydidwYxKg8G893ZAVVx8a0qztYhRXHULRlO9yS5Q9knPcI/DfXzkgaUP
UNJCVzUJBaooQSLSkq2IoipPniTsLFDmTI8xuDR5ZWkEQXBhPb+IBMmgh86oAdYyhFHemhR5VXky
sjOTNDpManZVlgdBE6ms+INoiYp53i5DmCMiczbsJIoeJFoWB0fE2AJuDL07ohXdaeJefF4hFEa4
4eQuRZcjKXKWlaI+ghzDEFEJzdNHvOdIHBCRi+RGSG/qAtm7NdjS6ZqLBDyLtaBWiUEmL1j8W7ek
DncA2aWfpj5Mz+lc6NsVVeuraxtm+4sNRdvAHQoCvGvHAur8REIreMnQHMTwPjQjdDHndaPbAYJw
denTcLyNegBGVUqCVVfTCNanSW2a5GeRLQVWKj09QkibfCrSgtUZvIINSyOgzl5t0LgH/8XemS1H
rWRr+InUoXm4PFWlGjyUjW0M5kZhbNA8pqRU6unPl8A+Dd7dEH2uO6J3R4BNlZRKrVzDPyQt7KGq
LJ/WIpo27hJIFIAtlCqH+VNV0rnK5ilbNoiBMWLXqlfLOp+rNVVf6TYg2TUHwT7zUpASQd5NhyUR
L7CqSeXRHS03md9Yu9Y2p1NSK8YtbTJc0Uv/xMHi7+VYzcdm7RkMVElLZ22kzeVv6zofX+yG0yZG
z1Zc0SSK9nNq3aeBHx5hN5uXOaT47dCExaEKDGad63AUXQhPgAM2bgLGcfBy5qM9NObJhO+B8meZ
nXzpLjEqE+Yl3V5ENfTsUXSmfTUFVnS5NEEeU/PcJf6qtoFIg4PsIhHSpsq/TrmaWho/oUtJS+yV
FiUkELT+1DPCWNF3K2F+Lc7tYLUIIy222nq8oteAS/Iziq104KuOU3Yto50H7uFCjX2yl1N/udTM
4U0aFq/ojcCXrDsZF1XVXY2Ok27Wyc1Owxp9DqOxPqXe8NpH6RRPpfxc14h9mpay4mniuLGG7ISA
dHqcZOXs6iQ8z1ZyB57EOdMQQEp4mr131PT1fjDEOVXF3QRq/J3MituFdb1IFs/mbazOaVCv+8Uv
kZpbmPibG38W/t5bxbCDFpE2MJkmQE/uot67pVIbObGud3QHU/9iLeA1XSthpm1sc3IOGztfnG4z
mgxBso0rW4RP/SZcTdSro269r3MzMj7CrV3ULseacN3RfbC39AibgLqztKqKriZIf3XsrfS+LNug
2IEhIJURZeXCfbEYzLaeBSqjoELSU/P6i2qhkCOrsvb02G0j26FSun5wumn5UFNMXgRjYV1OTMQO
vTLkyEQIeuLWUiUgNVQoCP0VauTLnI1gTUyapjURMywN/1kVYbEDIlhczAxr0Qq1g/ouXKf8Ajos
MsaOF6MdL/fKRhGwtyfjIEbp3QoV9nsZ9tbeGeDJMSAlvCLwwgKhx7fsMzNNH8GIgXcqagRRuxL5
16h2oIAPqzvvzNWb0ICYLLnhdIOA0rqdczl06CrGoz10WktXTShBc3KZe09wtm1ClYXFVgRTvlnL
KrtQwmrS3RqKeTqZmZouq6w0Tkbf+yR+CRo0NMXc6AaejY/wxrj2+b70+oghb7QyhIbmtSsZTT8J
2E7WbinM4l3I2OWuiApJIulTVLdW5B1Eniz7ITT942plNPr7EvjlxlRDwJBjUOMHmJDRLhGRdQUt
tvY2FQ//4+rk7t4X3gEGxURff6Xjvgkb0DY9Gixb0TrzMaU9PMN4gYDpQG8Ck+EXwDOMoK+2tW+H
Jzd3zQ+gLopt2plJtk0nJyyBS7loJIpyNLf5MI4fCd5r7LBIl20EcyUoGXEjgF/DSJ0S+C1Q7ZZN
BA42luNUKOhGHt3r0Wc649I9v2kYGyGcW2ZTPHrZdedJNERkPV7JKfBOaIR14FXgHrwT1TCVMQjl
6oDK8BCDcHQuQsr2eVc1rnpdQFV9isi539vKDy4Tl+7RNgcpcSVMUrMds8Q0umbS5NATDj6OtSM+
qITujZ967r4y1nRL38I8DbZah60oCv/J6dxZbkXYoQRBI5azxI6u0YRSX2wgA9sRLusz8TRHN9iw
YtW7/kfo2UJty6EOkr1BnzLcjeZqozVRD3tQhM7dBHw19nx6960Kyrh08+gQLfUUg6udL6FCy7MS
qbyjTh/A0sgFOi5gQjC02TPD8KVnANEC88vb0d90VjfEvT2P27pd8o2TjH1s+Jm/txG2f7Ube7lC
MGI9wyHv7juJgtKWeF58bUdLPESNCXzQMqsUAFcRXbQqTS4Q2DIvTBA+EH69/tLsU/+ds45yK82u
Pdl0V2JDI9qtwO1i1QQWub/px56XTNs2GDPwW1Xd7KXfeYcCkN5pMcnFu6iSD+1QOXvDHOIRLNVN
ng4IhxT1fIayY18SJOYdLyAvSzADwJuJfOiE5NvM6DtwA4UfK9dCJ7WcVb9poUWTMbjFZZeTo0BI
6EmgxuolK30P9VLmwHHeT/7XeWzlq18vDG27KlquZ9tenL2ks/rf+v+79OIf6n/LRBf3N+X//1TP
n5//aU6pC//v/+RH3R+6/0AOFwEQHxqCRQ+PFtZfdT8CvDhv4Esd2gBnwPP/n5Sjg9YvyAcsO4ii
PmBd+kGcE9q3w8FsD2E/7HfoJmDy8h/6dryp+vkUzT+xENHRCPi3nazC6mxXOK5xjAzDLTgQ1Hqc
Ilc8/LQmt9/bCD+rA79tLuivQYKYJgbNK1Tv3jTMVguoKWA+4whhxXpAOYERxmSGN7VEhesPrTLd
E/y5kcF3oUaFyB8SXJAHtAnbzwwengUs3dlJjspqoxvTH+ZrOouAP1dzue38mur/9zfnWH+/PTyp
fMsz0XnBn0r7if78lUspvN4KhuSYK8rETdK34xWA1BS4HxA7j2GDjB5N2DT23kTJHKRHRZQ9+GBI
mkPvpdPWm2dXYs/Q0JAv8uEYtYuRAxIezM8NxAugayI6MOuKDnJFyrb2lY1w8tJcMOSo31UlYlkV
esTvrdFvLpCo6vYo5+XnBKXYs5siyLZz0iY7qJ4RRJ4KhEBGUb+z4YF+AeC9PmalOzwGXXptTiqP
ZVA12wnw4HG1nfIaB2g/3GaFM72zxVR/Raa5vVkdWby3zRynADOp9mj1NwyH6nk7tY1E6z9BWWvt
7UM4m7pSUzLmfO821eiIy8Aa2zMjTKixjAOeidDGsfI1PGkw5LGn9k2pLaLEpx1tty8iRLrTX+sF
qOuaTRuzl8zQhtDdm8IenvLSiGS5WzJyBoagSqZSPEWe7SlxlTVdsQ+agFmtTNjnWzNDvJDcpW4+
T0PQPRWoLHwootK+i+h4ZxwDInotkGsuNtCL8WepbdWWMB9y0pQ5ZFIEoSv7XGZViMR+41Y3tARC
8IN0+a8CpEkuFYiFx1DpAjvJBwBPGnhcrKnYuEBubiD63mVLbm6TpVB3GSzaWFjm8IREzrxvKe/o
/viGh3uMX78OdZ0dsiZ7UUPR7VLShMs0CsHjW6uX1bFgcbImqa77ql4/IHVovHOQ1rsyV+iwG7FY
JWit2TR2ZV4k5sZo4X36uXdKEM6hc96I2FF5eWUW6fSaCn/8XFqqqOI1Xf0mNsY8umAJaIEl/ks/
VpQxcjg3lQkcI6heTWehXC7dy8QYaTPgPxMJ5kl90lUHowuZYIARY5AmG8j3rrlFZsTfBN14WRiD
C4pkTKGFmWHxDAMt4ZeDT04yOTsgKgqkrd/fJbKyr/xM3HqLlNYmDAOXrc3bQ+0xc3i6UCus+ctS
B9TjgzFeI6q0fh6RiN3yZL3PHbjsGwaL0M7WcbzrkQDZwnO4g2Kcx5O3fjSmwTnba2bHpETibATr
GsvIl/dNE03b1IrmPb3Pd42sPwRO0trHHGza7G5G8ILqpfFz8hZUrhmz+BOklWqjws5GxRxgAclv
XXoxTAtVblXV++tVSDNyOVWRie7oNiM3NjeJwWDlsRQSWQIITpOQ1HBG2+8mNYviwUU8IB2rDcTo
cJYPgRqzOLJEoPMZsBhbI4FetvF6k67pGDbNQc5wgT4uhotMC5xFG+RWKFHwzytDUbwWIu9dmqcj
nP1SrundXHpa0KXL5/Ts9wBaSTyGRt6mIL9CVMv9XmSXUWLMgMWh63tPdgceGF4bfgvkuyit248F
pHBvD/LJC16DBdATNAQUR5ASR4RyuC9ruEsMIiNRPhleV95Hc50fBlM3Yds68I6zOVaPQaIMzZK2
KXSoEJ0LkkXsLuQ6Ix/vGVl08ChwL6AE9VfWsnhHuzbMgIpPMXWu18h6sLMWwwzR678OEj+5V2qS
Lz7OEOGmwe1pDwbUObUVDJrN5AIfKqfKPXXCbC4YDkbxWE9rs637BKQJILb2sndd0KrBHFh7bKPa
XTXk4JYQHt82wkSiHGYHc+AkiT6BHK63/Wg096tAamnjNcbEMH6W9bvFcbsvLpOkKy4kT/clhHTw
bVG97tCcqLJ4QKLsBOo/uqm83H+ualJqlFtmBM9EUL8zZBmQcaJn0WzRceNnnjHWX0FjV4+OOS63
FT5aKxDwGkX1OoNfIUgj6Lq0JT4h6Lvuvh11/50C/SEL9HDL+ykp+NsQaPuMVDMguhwa5z8Vvb//
qx+JIFOVf1gOAxZT69t6occH/kgELdv9h2t6phYso+eJeNf/JYLawM2CYRhC8kSd+VuO+FciiBC4
wwfSgcInIvgPDdzeqIx+Y7AiVsc0GK8RcidX5zg/TRhHJKK6fpqWM1U0Gr8SnMamdRDk2ZaBnN9x
JKmLYpmbMjbNcnwaW3d+X7qCek1ETf/hp9X7F/mi9eu889vVuMhW60mryfzXf5NR8YJ2ZZRNM+5v
jXVOy7VJNlPQAjddKHmizSzd6SmYO5KkoQ7HfgvlnlIX+Z7AJd0KmtdoHM0bPiMDdlVV1nuKutA6
KN9LvlioBy3f6yN8RP61/4X9hrX6jQGM/hq0cSIdOe4bBrCbA5xF3mI8o4+Vpjsfla/3swumYT8G
iuHOrBaroGtFPFoD2h8bVZrOoQYlYgFYbsfXbBHC2tLr9nYQJfBfGOuMozYYvBLhnLbIbssJ3gPw
O8HcyIweRdZfogjmLfS0Df86H7K5Pvz+Ofz9MTDpNvHLw6bOIj3VN/3TpgiUAbyuq8QZGdzosU1D
y2Y0Z7M1Olz8buUyRPddYlUff/+1b/Jp2M1MIaHwo6lMgUOF9OvXAsVO3U6kzZnen3VG72g6Qy9F
QSrJHn//Tbrw+KlY+PZNkWkzWg+Zvgbhm33W0VhZe5gfZ8iE7jOCd0N1SMZQ2Rv6EbHZI8WzZc6H
GRg0MVn/adO8Jf/r0s+0Peo5qjyiw5uvh26dM9QnUQ/60kM4efKey0pfAyJcIgaeRhfZ5NEfZNVL
qGI0NL+Ab0U/DX8gPKtAqGJEVsA9KeB/vneGziaDCmngdMbc7UwDUszWgyA2HHFzXac/VD5vCx9N
QweYYFuQwm3I4a6Wkvhpf5j+5DW0Roxra0rqZ/plIt1YRjk27sZRaNNeyCwvPyO5BBNw7ZGmAXKS
bwHJBV9Hsq12q7I0YDRZzF/ywQleZ6/LgovfP2IUC94+ZMbtbCKfTiGjbS94UxH6Q5ibA+TI68JF
xSKiZRVl60Gr9UX7kfwNOZWemRjjngnN9ywAVt0cqCy6AyMsdIKrvr7r8CZYsPqS6QdZ1O1JCWA/
ndd372FxhbsEvRUqn4JZEFhegHtJIZqz7AwBzA9EWEo2yZRkJRna2nNWH2H7VHd2kd6msLeWTTUF
/XlM+oeRzMbZ+TP+iFaubGKDO63rxpRhcVVlXvhE79W9yPzQuloB50QULBkYK/Z8fjLCAeieVPTF
LekZu7VYXjoBU25C7AVcYz0GpBX9dELr3n7AxUSiQxgYFi3frEw+R8gzArBveuPTVMPy7DqmR6gZ
dSerj6rXfO583nunLu/zKFmCzQyy6QLjkWmrWAewZnZ0A5tliUFU9XvLWiyMIr0Ao7NZImW3ne0s
iWvhDGD2o5ssgca4Q5RnPHLU2HKLJBfmYWNQfVxqM7u0h6i798BLH6aoMGzkXur1OfTbIRbmgjnk
XIbp3gDy9QzxQ36FoN95OPaN5oSbpj2n+2UsWl4OKWOVzlO4H9ok21F+1seGX6UF7Q4k7jP8zk1B
N9QAtSvJHVtvWTfuWCVbh5SuBk5cxqmL2MU76VjuLhdMPejroaG2d0aJ6dDiBMuVD7y1SpDo6Me6
3sAVgor1miWZba9PQhqLhrZGA6G8fbFVXYzOANKecZ95HssRxjvQ6X49QO4fE1jSOYlcYVftPZNH
58RM3Zm2E88ggS5k4hgJcD9EMzBJOA+poGUfM4dIze1QjVZyk1EQwHstVSDxE1qqaLzyxeiwoyTw
ASHx/POMvW9kRXIz8+r46bYPOypqyylFvW+qfIg2QMIABMcL3Bmy3IhW/UYlKAwhhZCgP5ZF6NLv
ZRVUVKEJWcHea9J63YarR8Rs7BLOaQ0qpIJMq1JxC1Yb5Z42zcOvxjTjSrgzW3uEGh5O4dmj2Zxc
NE4wBl6xbRbRr+ooTKIbVKo0CxBfEvPa7yOABfleVX6tjqYQmCV6NvDUbbB4qjoMSC8aQEFc+4PR
1avFeMUv8eQra9O4gbxjwNUdm+ZDgelmfXIG2qlxmY3+HQ6YDtRPgN7WZSYzQdEfZHY2HnBQ7Zp7
DmPnAtydXe6njiuI2xFQRAxkYGWwXKhOXtdMT5LY4FUZ0A2wpovB8bxqh51ROmkDRB5nHgjykwZn
jvULPY/Ih90zwnwCXZP1J8vMXQYWgLxxJmXSs8vbPNmtU1KC2ZRDF6FSKQt36yAttDJTLFbjkq4L
bfIugd/K8DToYgtp/faU5ZZM4zJyM0Sv+T3aGNTAbJ8UyZVF5npwuuTGpwE0qUIPjffIPmPqmCPl
EM6u4TyoStrT2e8iBfEe1OW1NzUcSSkde/4BcyZWC8lQq3mCp9NkFz0yisteSG/NL1EtHh9c0B7P
3pIA1w+xXnWQT0OFIRb+mnPx6A6gVuEg17wFuBjnSGY+VRT4NmPRYr4HVCg/d0PmwNuRaRKHeIDA
IMT7y9l7VYtoajPM1hlmlOO+E6NnPVgj/JeN9NFl3Y5ITS7xbNdFfhwgmEH0xMnJvsmNIHpszF5v
zqLoxSGoBJ2FRbljuKWfxLPJZMOFtaAbrEtOsOgR6Ce7uyZKDrvQipb2NII4sm8L5jTlnR3iUnha
3EJO1+My6uQzU8utx9xviVtZ89VtuzLzXux6XA9mGeib15cuiU9cF7Dns+s13MXUo6+2ycq2XLdR
OfPqdFVa5u8aFEWh9E1kBSk/I6baY5Pd9JarQOI6XWbyuKnCp+sag1Cxyc2ph8SGupMTq5l5Ik+d
l2nLHRFAoPDoPHls6kdIPdEFOj45ZlmQHdgXcCOfZQNDZbMMtKWccTHFZUqaW1y2Heoy9yGnxUE0
pnVmpNw/uWhj4NDlZrl90YZpNF1iAgCiWg1BD/UO+aBDZ7OsmliqXsqq9G6XSUA66PEQKT9Iv07F
ETJf/RXRQR1D8r7COgsnBCfO0UoQezq10QfDTOp9LbuUvp5LmFODzO6YDIlLGFOFx3B8sFFDqzyX
4yizo8ehMOY0ruyG1wRglxOd3Ka1+i81AVlhNc2WiuFhs0cKD/oPU9t1jjlkZH9pDZONVVdUjTMn
rcMUEjBE8WmIELkwFGn6xRqNg/XKkFwJrIasYIbTjf1vvNSWpupLNGtOHY9Fbg3gxIj7zvN4vagA
qstMZzIMxNGtgdweV6klOGBLivXQVTh4XTf+4l4ZI3SSOOuber5MUafNtqEn6uyBTES8mqiroMMR
5GLelJnQQ1Q5hz2ngOrvK+in+UerXZ1w3gBBK9X7bnSMiA+Dnh5naAOnF0bSyc9ZauJAVgVYJp+w
17PeLcJI1sMAwzOPc0bTMJbssXBul7JavXPtd5pGig2yf+1aGfoYiuxGxBLWK4IxYZNrvltQEzuE
qGJrcZZhN1c0KA4rQzku1V3SYKcSKDLbpAMi9wFgv/VQZAN7jZMuemSv1+K2iRq8Zya7i9BErDPo
t8v0lKrBM2ykuq3qzoNnKncS5R0XIYAqnO96psLw5VJ2dMyYjKdJ4aCWq9wZS3qxQ5c5t3CmK/+E
AjVsqHxZjPS6HIxO7moB+WxDNjaN11VFq3wzoDK5F1mIB59kpndi2sl7rxjO5CAKs+D6W1b6307K
HzoplqmNC/49nJZ5GjL9P3dRvv+Lv7oodoQzmk0lTXmIRp0eWH3vokDiwc8SrGxEPUURDh72Z2M0
8K3Ic0H3cTxLO6j8aKJ42jPNBGLOoUWrAWDuf4Ki1Y6eP5WT+nIohgA8Eae4TyC1v9ZDgC9VXSMd
9SUz1674Slc+ccydlNhuQcIdC1s9FmjMjnuhnAqWiUDj7WVJqg4l5NYDjbXvDAbugD0Q6ChBzyUA
EzZhVWbL+8GsMZsBStP5qw8WHzK2sZ0dsnBctasJLh8U54mzjuK6g96Wmp0h32fjRABAkinF/sSF
QAgNcp1MLzw4IoWeC2qn0IqWlVyMMNk3M6ot+VaJLMGG5acH+a+aOr9Wu9iFoCynW0z85+mK7M3q
tOjAELpX7wuivTPYS3jkUI6gATkMmaIUagzSQlbe1F97f8jVA9YC2uHGpufM/TTkNcv731/St67M
P+t/Lgl8jeUF1Iwe+OroLcEgKOwFXf4hfbVA2JXXnQvr4mJ1dTQ8ZPhpo5JRow4Gwg2tgnACTYn3
LgUDYIHyGfkJ7TwRTJ5RXDAWEWYWr0m6aofmhUcRj+OaMVsb8J8GSraWONWta2nxazUzVq9H30HA
Q/9DVf5rJ8rldNd7MGJ27FmRz7vw6yZMspL8DpvOL6aEgnIPDdxo72owc+vt71dPV/c/LR5fBELJ
haLhcSwz5dbP+6fqX9GtjlZ/SV51/Y2MQlclpYuWsckbzhlbuDdStNp3jq5bhdNEh3jjfMfMAgOL
31/Jrw0jfcuOp1kiqGPpOv+tZJwFuJe6qPBfZxEO/tnrVEF5PlBKB84Fk63V+5ONm96rv947wYSe
LMNzzHP/5rVg501VYtBuvy5WCjz7C4VIkGWnpJvYC+CD9W1Xyp8wavn9rb7pueh7jfBepFFM24go
Z75Z9QIXgRKltvoV9GMWmMdElcHXCnWOHm1kJOrT7maJ1sTE3zUfGgSqvTnDMakQQYdFRV0RORIU
cZI6egcGKIB4nM2NXV2VczqECkCg69bD8fcX/bctSXcpJPA6AVwG9syba8bs3AC9HTgv1dQPeAH0
iv4UPg/hquXl/9PvYuP7+n926HFS6G7QT7sSWXyU6IpSvEBJmkLAloFOFhLbyNkSv/+qv20CD21S
vARR97FM+qNvApoVUTthudS8NGocWFzE6UucnugvY3TQ1n7rwEOmt/sn4xzr7+up3ZaZuqNH69pY
s/16j4mB30ZHbvSZSt6yqRrg4U7wjsMuoyNoORU9EUDbbhk8I5CFGNCuHwYaKlssMOz5IUcfnQoC
I5Z1xJPTKqK90/i2uvRq5f7ZyfwNtwR4iQXF4duDj9AYBx/z6+V6qeyGGrf0z1mIJLePzpUa11uB
5g7PZ1VMROdDJMgOz9go5OwP0UCvY1rrK0WwjEo3VS88y7r46mOIyCfkiatF12eL3uHX7wEYHTyi
i7cgHflRpBHsSI3ULHnosCkET0dbSnIMN44180SAfOsQbQhcHtXOpk8SvqMRNS5Pq9IpBGIOa8Ja
ABTVEg7mmmtVdNvtPXZsnyEtAZjELeovvpys3NqARBTrLRs68j42ecMbN+BtxDVaXRE1UO7heH+E
DtoVTTz5C45o6+gE88M8aGMgUfA3KOkjXsGSZJnf8szsbEHHAjkjmqiKBnSnJR2Z7GsfsdYsCjjp
ChAgQnFCFja/6Vu5VvPL0USu/YM3L9n4boRczWGmetybR+RA3AJ/oSKN+Oq/1MAdqb/NSFXnnx20
UfqnPswh8Sfu3OfXlduEsCstsTSXGVTF6WJCRIa9tCBYw9Jha4y/UjgL7TqEXac+MxEQtgkiXQjM
xEaxpOnQOP9xA7gSf7MADGD8FTvTTLSfhWc2bD+xpDpg/hCbp3TxUaXMg46O2VZoo4y/PqPvemOI
nRxJOYokGwX5ZeNkq8caTE6ufX2WLiMQK4ZauMN+X1W3LCUr54UAYYejlID5LhpAl1jHWBmit3Xs
GAFZm+oSLVrZqaDn9ghderu00cip5dAOZdMUiV/Ud83otcDZCwfAEFBFrwBAvpkRfWTXpGjn88yc
xeQDIRFaSbCnNVKGzoVBC1y99BSCrGG7zAXf7xHvreQ+rNCWBbEcTGElTwnYDS0bvzY6dyuorfiZ
8skWuYki6ny8I3B7aDAYQT+MKw7smSgQD6sDqipu7UTv38HpXf7EPL935osIOj2f0qqWBuZuwieW
PxnpGBCNkdgYuSTF3fOXcir0tbgRHF5/6yMFpF7AJaMFvXNWyJHHGawXl1fUeajztmQ2y/wsNGny
Yz65/GEbOUqzdQs30mvcIxRVfJ0Wqb291jDQe64iBXSPxbjgloNciK+3qE6t54cubPj/3gorXuCg
GIkNpI4rWYYrc95zCvJVBw/dNXkuekc7ZGX4+PChA7NUnoQnyBth1neWMz8EYDVYhawNOqGOM92N
or7WYg18YD8IGpVbEDqT3tVOzhxjx/hxxb1yCSsY57vCfMCtOI/mHRS6QEemrMpoQvsm0BNg7h1T
PrzTXYhm2UojI53Nbr31FEJZ9jYUDDjdOKoBgOBD8M2UzPdw7h42GeCH3tz6CNvlN7gD5Qn0+WLS
T7jJsda0oPMGYjZOuTCrXNGc6eHhbZdKCEOisiQCrjExBM+md8O89Z4bcNvcTAPvOW3vIwANLlpo
oo0gFfh0GWUVE4gJN/HopAVE+LSb2ijaTOTtwK+xzByzY+IwiUrTTVgSZv2XlWEC0uwEW8U9oxFW
riARhmzJsvSqbLPJCs7jAkKNzZOjz8pOHKXCzw0LJr0vTewW2UMJ3csyvWzXduVnoHqngT6eh3vG
o+gbVmlXlzwPiASmYU39Ge6yTcgtmn7iKTXMFzgL8KyXfFYEOY5Fmlh8dq6ZY6Ux700YIfwmJUzP
z8Yh0XGpNGcNHBsLnRFCk00JT527+KzfmBlEh5lV5F2gtybYUHM/OKo98fS1kWBIX8w9hpVYufBs
MSa+2rUQowVfB4yHs151Aac8rPCONy90K33IjuOkzfIW38tbxgpMZYgP0NoM92YB2Y5IICHKc48d
zThuKWyHdkCh2tbZCtrbpXqpw55q5EcdQtTXi4MMt9PiiQluDpx9mhXSMU6aHYReHACBdNcnskli
Fx3L/v67qVvecvireFYy4IqDQhqsUgttjhe7mCBJe8cQWiYr+GNb17nUP1MuFGYbh+pFJ84YBupw
L6D0r4+Wwa50YicYokFCI0C3lPfTAGw/bt0wYdyzwZkr6M52TtjdiQgSu7EJVkvhE9HIarg366V6
+MWAzG+6uWQ2OE/dy99dyOiq5/0nAGz+uv93BmSIKFTAhYxqBF7DoLaDwfJHM7KKYxXVtXG2mH8M
IDd/a0bmBgp0/KYbDDU+gdSY3L8syQo6RYtmfdoqweXr3zuTRZiPmMM+sVfwRd/9yfyxvJYmYqX7
nz3K0gI4EwefPwYXAiBTuPkXTmXMKwIt3BfAu/ydXxleE1YzbhisraDNE8czbr97l0EtGIr2YHaB
6vr47xZmruGK9XFs2NUbb/D/aWRWIUfIcBQZl3RdNuYcdP4u+v+4mhWew/R1Cro22NiO8Ebz8B94
m7UQgu12Z3nYLiGp5NDwTM+wG0Df3/7Ivk0FIdi6k2ndQl+WLdOOfNvVDmTN91J5XefuukQOCCO1
ppmSo0CnwOKP5qDkhcFlQ+eaCJ6DnDsMeHrqYyUikPBy96FOHwcOcF6HDH06QkMN+IdQkhsqsZJ9
wSAFmjQ31snwcu1TbWDpZf3M0QN6s+CUGRsvtdeDCgI+cz95iL6sGwbKunIICmvlapU7ayvcqa9z
/6PXCNytDqgYBmV0wPuHXkPH+IAw6QlBZq9pR519cG2Yrx+lSe7GSIxWMrGsCIGJSNCaElP6HWIu
nhkj+eavzhE7HDxsjw0IcWJKPdUmN0pewnRLy/oOOiDCDeGMlqDJSU2kikYWCI0cfXLiu7VwpQOj
Or57CtagXe9n19NGy6i5LHyYNmYkzAhYa1y/wDOMiFK6gXZNtgsr4ooa2sPW8BwNqKrnh++mwfY4
Df5niZtJu/dtMA5XAGFmjsWx63Qu1XSBTlky6G6sEdRuf7S+ToZQEOdQSEX8ZcN5SN8A4GmysLaR
OXgsPzFcC56339o9Pg7GnFI/TjDXalnHEoFOIhoEVX31lpNoy+sudYuoPagc3cOv1WSwsISZQl/B
hOEd2+evlVh7XAA3U0dTmv5Qk/GJLbBLiPSl1SgtswbznCXLTfKAO5AFifexQq6mRMxcP0YOTMt6
pPybxoewTxbu2CkarOaOiBgFiOQ0aTnLTNOYzSR6mksGp+URSaa0lieXdHR+WJEj4K6stdPNp2GY
5jw7dSbUa4uDEsy3RB5U6Zo4REnR/1jTr7OWbS4Rchvh7tn4haZIsHNczm3H6PpodqmYw9t1zOw2
v/ITmMHDUa0w68ERg0ThVmdml/NDJVz9isBr1Q2vpuj5hWRGfOW5sCpK47wH8MwAK8HSzj70doDU
6g43FX26ZvOccmhOLUBbf+s4MJQeGATrfHP09X7Es74gszZZgeIr6gENf+Dv9W+TlSBZIysGLeHO
yrguxDCyQKeGwCFTncw7nb7a769HOYIjfqgm2fJQB4EbT436vjOnn5DrSQHhe6idBrzVPXuhgmpF
TlDs3cHVe7dq7Ki5rqWVwppPcUFk6ssHoEm8q+At8mwnY675rmZFtvDB7GZQ9oUASVPsorml5EuD
KB+e5wHrpxq+2dSNBBclXcS9pTWWyJ17NvusNm1dBBadR8VmohXLAxEubEiEmieeM3p9K1bb0qZ+
gkiicIVdbKarz3NmLSxK8j3zEak5k2uINhy423xh2qHiHxVxuDYRicGSpibVV5P2Dn9KqVmYrhhI
b78489SvtwyOTOBGWZdRjiBHipvQMfQ7Z3rw18rB2s+QFusPWlcX3UDldBY2LJYu8uED60Q+7WDm
PSQiSXlqY01Dt90taBdEcO1mD5QuUtAtiGiSEGLAavXUvKc+6BopdP3AdvJBCPFBQ7LqUNkRk/1j
F3hI/sDkXdj6RwvtcEoVbNPUy/dXr5mxMENi/X/ZO5PluJEsi/5L71GGwTEtetExR5AUZ1LiBiaK
JGbAMTmGr+8DMrNLDKpJy173piplmQpEAA4f3rv3XC33iQIADEB+46pVqpkHBvB4viatwteeKsq+
vjjXxTAUNAfDaT5x277WciNxl82vOL6HUJ45CN/ZvI59Em7JZR66S2dwJ4DvHXT3nYd4CL1a52qC
yFJrgLrnbhwafXyML9qauSqpinknioWNWXzZv50ah5S2b7SvAAowSbHh7xzYiz2z8xpc1XwKfDtY
ZME0f+mSILIR8UaFnBDXrDdx4hVgwxjoHJLwRiz7qCh4pDGAB746bXhWwvUQdUHbrrWhECSISYoj
/IfTyIgiqXCesFoeo4bSkiC7+JUU2kx0BiKLCFyrHOYT+vg2c/h0l7mHuZHOo/Lz2tpxSZeaEeYn
gjlmGahtHJcMvWHGGvlZ/zgE7XzOVJGG/mkFUbrKyPjran7vF5c8rqrNl+R4KuZynkkypfm+TDWS
o+CRjNo+2kSoMcO/DQ3YGnOt8vNf9/FSs/TP9JH8IerFE/X+UmYUyklRnXgE2jvPT/APLMWmkMma
uevza71WA3+vVeNjp/Bq4S5GzPOxK9XQZ85m7tbjYOUdBxnQWCYj0W5FxGtIJ3aObZtgUqY/u0LY
tKo7cFNetpStybmbKsTc2fA58s5zz9vM/Ffvo4BkOG+RXLthTcC10fOnz7/+h1tlUe1Gt2cgSzYw
qs3//rd67lBDGwkha/2EHk4Y+5oFaj4WsrhyhPr8Uh/GnEW9G8AMKl7qqt5x6ZhtVEwatyN/+pFn
dSOldS+BKjO58yviBGH/5ZA7bqHgFjPQ1iIIpz5OPPzROKirxvJCegU/CVWd5yikOVQRu5iZ/So0
AY2Qw+6TTMxmYuTPz5np6vU5s11u7z//7ce3ma6pbc/VedqktkHq1vvbDM1lUL0fWg/UJDg3jxHZ
iL88nFPMgJ9f6fgum7al82vRFXM1imNHxeuUjSFp8InxAMPDTc9amc1H8zgRGNgRccy7xs8v+F7F
TIOGdCbKzjR5CWVnVjkaQW3iTUwmY43miT4RpgsrmKc5JsWR5xrUFXmnoAHDMfKXuIIjVsbPv8Ar
nuv3N5CtlmX6OoGmkJz46ccziwijzJBu8VBFJLMWa3pZE17vqoj8BIjsvG1RdTRvjR0h5vn7r6K4
ZrdzySt3iA+N9v3bzcmx83GPKP2PvMUlMCdOC9NbAjkBmKUHDxTtIu662EjJUFq7vT0vlliOS1Xi
CtF58RcWsxN7kdbtKB4ZqIj6mO0bJbo1MXdIQPYxrWWUpCUpL1ymwZDEZKFBWeMUM8t1eGY4Utjb
EMA3L/FS1lBdQWG8FugbtvbMmuTEzJsmWPCvOz7TmDfLQQLEkKoNNnDuvxcmNZVJU5EKT5GlSCnL
fn77Pww4Fz+D7th4JEzwW8dDu+NkEWn6NP4oo8pizxoS0s6Bw5/aeQfwV8n680vOb8u7B85UC1qY
Hg26cnCIR2OcnhPIjsbrf/ghxmBr3cW+k57Z0ORS7Zve6HNMvMj8jkPUYJDhSRE2y+dv8/nXOP7l
SByFzsw5O2J5545NCYVTFT3PMvqRArbID3Fet/mtmfaQtc2m/SI38HgGwd6LtppKkYMrBaPL0SAH
YBfGyNCaBzUnZ97ZiTsPiySR887q899lHr3SfDrCc1hCjkvnDb74UUcpRKKTZYUyb4um1ZFfU75s
w01IGZWTbowmj+0RDe+c/3Mp2DAuB9vy7zis2bW3kJR1KcFw5Jn795JsGPahxiTmjXocckKJ4BSN
vyKU93NZa9DmMoDXOiUvofKcuUyMr43/WmmGxY/TABKi3wy1uVNkqHyerzkQpEO1h6Eaj9mmKPVQ
vEmI/lfLydH95h4QUWjpvKdALz82gm2kUD5k9uG2y4n8BpBc0qrAvdaX1Ok+v98zne738Tw/UyYv
B8EFDiHm0aPx3JfoyKUhghtPlK/X6mxKp6mq5q1+x1TPFPTWe88Q6XAXiqGYq6R//alW3Vwh0HqC
ir7bwp3rmZwFJTOdiRSLioKWEiU5nTa8quRexDJP++0ItJJ3J0XozKGRWESOJX81/ugWzU0kLUtM
3p3J0+G9bVQJecVaTHbCVWBGsR1GjThfWBlUQEkpn/GctB/fYqtdxcRfrto6ngvLf7XQeCMZuwk9
D9a9AN4EHzgaeU8J5PNb6r1/fLOzCdWATuYjiZ4kFepHQ7jiFygPEsUvsOru94SIEXDDtEd3TupJ
QY0/gqAuBh8IO4GxKymCYpebaXanyAkHGQ1snKZpaAHdH3H7OlFb3QacX5uLbGhUtIw8hWPVTy7z
wtV/KSkauSA+PYJW5IbOubKD8iTS4+aMFSmaOK1HKl1pTWLdT/SR1SGAyWYvoEroYkXVML3TJq3l
cJBh8lyivLsQrErpRmSadeaOtYL4P1ZreuLZXdRk4pBlJl2CRLa2xyLS08JrjewBHYB9MkKnjuHP
VzoqbVm7Nybr808ZlYYNP8mJKGGETbMFal/c9K7V3cWWBRLV0zVRgFW15Q+sUM1Tpsn62hFNw7Yo
6HbJ0BFvRpNCYvOluYza2Y+1RSdydSCMeo1aX1GwiZLkvvMcvAxe0KWrtq/Lmwns9Yrt54yAB4Sw
1B39UrSj/kj6aPNguJO4jTq7W0aDk5+kLlJJcMfxyecj4sOAYPs1q9PYqdAP+iAe6+zGL7Hh509V
MUs9rUzC+sktAz3Y5xd61SX8e3Vi6HGeMk2EGLMhxvKPz1YoklMTfHL0ZPQlQ8kymUUXJeeAGBd9
5l4VZh5cxU2g4ZQn712uLCXjbAt01FkNeAySBRo257x2av9QkLBzyzLUsH3osvYuz1nT0SnncmG2
hrjUVVK85KB1TguqlpfKHM17P+H4tjBKQ5ekYofnVo5Pb6G5uUNRI6VFZfQ+9abaH5+SMmxBpHX1
xght/SdsXwuXh2/9oy3C6x15vfts0+bQyWMpU0npzQXEUDzxrgwXvhngc3Sysk14ZXTn9vP7/34y
fbuYi0hx3mKxfz7eDQaTYFtd+8WTo7s5+qxBv8GhbCIqztMzJayOs3dY5pe0Z7Fffn7to7xZLj5v
A9gGMQAs1ujjLYGhuc0gwBM8iW4eZVFsRVurTLLdMA0/odGDy9b8YdWZIWnZVa05O8yY8CM+/xr2
PLu9G4LuLNbE/2gCWWMZP1pQjDTIaR9EpDF0E9lEWVGnUKghoqwauiTtSqGU3rl5OxAagp3jigJ+
viupW51hQwLYDyJCO5+MUOyIAqBwVmPEhgRXgMZPtbN4LNzTESo9knbrhhpodl5qjM6FQ2NsXE7t
QNsFQnKwdKXvXrFtVOUG3NnL6CTxN8uV8TalUrwDqyfPc7vN2lUZNN3jmEXdrW6b6aVWgIFYOIPR
byyzxaVu1XF402c+OCkMOPyAaCCiU7UhLQA3qZJo6bImXgtsqKdxNIp7Y87oXtB0sIcv3u/53h3f
W0yzHPcdTrPusWuzoyTMc3fJGyRC6ZtWWckd+ugRz3tV6N+Mfvbef/44j9zDjCrYerPqFj2ShQTv
OB6W8Keszlk6nxOZiANlM7AuQTdqJxQqkw2NiJaZ3g7rJ2np2V0cDu1pjPz8kgRJa/PFd/nD0GIn
iqYXSZbpfqgcWWaPyHLo02e8ztAAYK8kj+gIRgT5RfHMrt19mppuDjLSHkeVQKoaHSW/wtD86ZaQ
qs7GDJO2Lzh98pR+q1ugxWnyZnKz5wBaS7dySP+7wIIZZSANCUfRJ3wFVV10m9HBPCSx1P2IPBxH
u6iZjJsv7skfhoQnINMgjTMRxh1rQqe861UJg/w5dHXnunKM5srMIF3OTuQTlpjuW5dV7UGKIt9n
g2WctYXLmuBm7XAxO5uRvBa9Oo0JOHxBm13ZC6+K0+vPv+VrSvL7gcshgcnX9HhujnEs46z73G68
kIcUDrSGqLiUwUNZT0Q6VTOLsyJshdpUXgbZAuNPNK4gi9rcrzBeUeHy/SWt6jxa1aXjfidWVM1F
e5ofhdZEZ6kTN7vKsoZvTheFwBHdUCxKrM/9ohkNkxQHqedATw28vvAWbLnVGNCbJG21M9g/iv+g
dzWcdDzGcejZiCTkWW7Cnn0XKDswKjkNes4CVg7MI6syIi8VVNs1uRjZna0oKrCLbK5bcyjgjWY4
AGs3dwEmDjT6lg712gvLjwua5Ug8wfsOdARbJ8tCcHauPOuhS8JJjaWDItojDWePrAh0ve6E5j0Z
rPF3uDPti4hNEqAalcCx+PzpGB+WLay+yOd5xdFMc6g8GtAqJxjCr0T3TNW7Cm9Z3WywtSaBj12j
49R3VEpPqZmItfVqu3yJJiI+F1Ngyn5ruWVzZ/tZeKq7fXpr4mqlQ8IqsKmTOuNlCBN8wFWu/fWt
/99ncTPK5//8j59PeVxgOuWQ8qt955pgL2n+9oA/ICs2+Mjjp/dOi7e/8ze5TP8XH4GGHKkxDbFX
b/zf5DIXLLnpzNvH+fxiudQd4J++4skMyGWGPxPEdc6myIf/x2sB5QLyObPD63pvOr79T7wW70cj
+naH+i5bcg5P/COD8v30OlcAJk+W3c4kA7FdZqmPLZXUYP9UdJYPPNKui1Paftw+n4PWV/uXd0us
beuUhykpzjpsijsf6raki02ERQ/ttu9MtXbH3FkbsZmtRqK4d789lou36e8TdtrbpShKA4QTc8Xj
6LWrLbpBBnuQLao2grBNqJ4AlOWa1kL1f/hV3EqfMjghszQL3t/TyRhS8JeiJW57iDE2T9UKBGa6
bAe3++L4+77w/XYDmUtwydCXQLx/9KugeHQp0rp268dQy9Vo4naEZ0g7bxUiXltSUNAIfgnSJWCG
8otNMGPwtw3S3xdHuj+PYqzLR7+zHSJ0abJtiWoQzoxXonloiOr0nz44ZJtMlrSTHHZFx1vcBsll
o6qg29a+YNIWr6cse6hctU5kDgjg88u9L4nNP8qmlcTiadG8AiUz/+jf9ht2pUwrMtpuG45w2qO0
fnYt88XjILEwsvwEjaH8YkX4eBvnlgV+K8GRlfriUQUDo0mCHoRw6wQZA5JDn46R7pfrz3/X+63L
2+/iUIafBUUwOL+5xvnb7xIQvElESruthSJyYWnaaQhVgSWbAHEdIOznV/vTXfz9akdDg3Iq6dF2
1m0hbhmU1GB7Kxi7MknB4fg+nec0ffz8kuZ719jbL6Qt4NiobSnpHU9lI1BPr+957YzIEeeiFNkd
nXg2qOXk7UisT1dddeWq0VtWmWieHCqeB2lbuy6sS6KYfbXuBrYxde/KX8OAgmd0hL8wKV5dz+Hy
GFPCpZFW0xcT05EL4fV7z90ittlz4frDiPOa0EEyzGsU9x2EczHTqhbQudSaiHJ9ETdEgUu02SuL
u7c2s0E86CSTXRCgJr+5EIcQn4YwhBEvfvEu2H8YmjRV6a7xhuPsOj4CJX4GkcHOWigfEXFYNI7B
45Al6jktbZewuR1iC/Fc7xCgTLm0OAxFUlN9zKmB5fTrF4qMTPBGZDoS27Sw8NmvArrDC/r140nY
mTX7nUnbT/RbVpVq2xUdSom7uvbvOkz2dy25qgig42pZC83dUASgPkKfZN2Vw6FNa9RoGhj/NrD9
xZDZJ5FIb7vea76lYqTiSHtoU1sdyWdae1767rSrYhDXoyA8Cr9gcAqTWb/X6kptkyLVloE9vqSj
ddUSDEQIWpjuWgqC53xysfl8tH58QTye/Ly5m51fH5rkQxPCi+/nhw7FX0upVcSevjfi4aabArnu
utz4x68kV6Qo7Ni67c7zzfsJwK8HBVQ6bbd1EOwN4m4yI/zlF+K0tuBR4LT+/vkvnCeUf59C5mE9
1xnQ5LPL9dn6HE1reEcU/bWu3SLgo4gFmHMfEmxH064eV59f6uMwhaNvOiYNGrqDVMne/7Swszl/
YhDa+p6yT0qtMvYlXOgvbuAfr4I5lW3K7Ng71jXkWCzytucGahSzoP67vraDB+FdfP5jjk68bzcO
ByzCBmS+dF2PHlQKW8IAGwESZTDKFaiRZOMMOSyshrAGUllcthQMfLrCcGO8e6z721Kk8VfTkvWH
58cWZi6k2rT7jqubVVUSU67cZiuGzF33cFM2wDPajejb2FtaYhJ7oyCsudbL56zs3au0Tfot1UV1
lk8T7MG0/Kriav7xO4FzwiWJfY9u/9GDFuiogshqtmTKFXtKS2tf7wAlFG31LWgklWW3kz8y6BHL
DI/NeTcHdHEmNElFK0oYItlzZgzqW+oNq2nqH7qEoKcqbuX1WIBsl21s7yin9YdiJHVdb7/aXPz5
B7xyddnS8/7Pa9hvq3BgIMscgUluRTRehfA1N+iSwtuIWWwpKzD7ARTTZY5kmRWrzg+0Z34Sg3HT
1I6/72QQYBeq1RpkhX9ZIhClkTQ9T3ZQHCwv8jcgHsZVnyYaa0WbbWC5yC+WhKPC59vo5MACGfjt
FxyNTuIj+MLl2GxHLQkPweQXh9YeOMbP8UBxzSTfEaOdJPreKke1bCQxnJ+/INYfRwHlTppM1D1p
YL6/iR4qRVTHXTPHVLcE8MKQfWRbdeGKpljQaHkqMzXcu6YR/UI+1nYqXCalGa1SkgIXKmw2pg6J
EjGkS7Sx0ec4fjrUr1xwO9gkYuLtMp7HwjCYKt1r10rXNsLblaP596TK1jtD2fqpZqNQm8ryp6v0
a2fkQiFp7EsJy8j+4p5/3LrNAVWGwBBvO9gCjm457kyXJF0mhCrJ7otg66okW2kTOdolvo8v9ol/
mLapbHEwfLXkUup6f3ObjLDhmklnK8PixYcVx6qtEjjC01cW3PmTjhaI2VxKuVOIuYR49DKDYe5I
/7QZSXV4Q3x3eJ9kEzUpzJMOEs4UYobuaIRkOMZXhdY/rL4OaV/IlGA06my83//IFss+4eN6g8p6
/AGo7mJwqytdBC+Z2z5y5HVWnw/Z173nh99KrwKdGgduPMfvL+grrRliXGVbjuHFVWex7xkDazUW
EdQBNT0DaLkp42xYhaNkc4MJaamasF7p7FY+/yp/HEy2I1hZXlENR8ty3LXKjhTvb++V7QrXArlX
ELZIeChDZPVfWcr/sGg6IKZ4zAZn7w8KDgcLcZijw96OYz1sQ2kEy6nzoi/OiH+8v0jzBCOJ24ts
4v39TRojLA0hmy1n5JpAoIFw5SKhkhl42r5HWbMMAQLR9KyydR+EORlQRgaWSzuZJuerOfLjoRy1
CqdCDuX04D/IlPoRKnLUpHwZ1ZK5EroQUeqJiCVUpiEqwaVs8mIbue2c19DpX7zAR8721xmaeZGm
Fz5xB3nD0VgDqwyYqNDr7WiI6BGGBRjsvg7b8yY2bMB2Tumgd+r4AOi7Ph1k5VSZvdITCYg5r5Dn
LiEe9Gcqsgh/N7FhGUs7tJunzwfiHyYazwe+z3kUTCWF6vePLNI8RCZIa7agD8iuExCERIMli718
/MUt+cOlaKkIl54EZbgPgsQ4MRpZgVTatlOQvwj8lJcT4Wf1QnP0/8PPmhVqs1CKd/nDrCYLObXS
E9WWxKH60rcNh3A5NzjBp0IV8X+ILn+oaP1hEuNKlEXYItI4Oq5UmDAykrLjSgSdhaugLeR1HlZQ
uPUGA9yQiwUik/GL6eOPt5LzNUEMjoF05uipoW0vWjyc1RYalsKpA7w8TnJzVes0Xj//fcSAMgSO
Zs1ZceXT3nU9ixnr/RDxUjJvQ+TrW0fgi9hgY2/Bl0ain1agvghrc+rGXNHrhqpeWarXNpwcu2E9
Da6VX+aezcsVW9QY92QZZnfk+WEqrYvUw+6TZQ7x00EV/SzxZZ6lQOGbDfrCGX9dEOmHz50a0dJ1
ShiBvrJ7Y9NbuoW5f+Zok1DgThhf6ogmfhoZN05nwsrLxID8JDHywVlbvoxM8vug+T87CcWScCE5
wUQnEPatYI5CrqPbJiuNcZ/RMLa3IOdysdZ0aRzyCcjStulS1Xyz86LzzkTbkS3nNKDiNvxZ6+F5
1U06oMvw02JVpEqEZ55b2O6qs2lE44Kqsmul+U5wqAut3Bk1AqAFsY9mvfCj+C4ngJyo+A7n/94N
EeOT7laW6QbPxRiucwl58TRRHCdj7Duyz7ZN0/vEAyh7HEjVhmJ4kms4vKg75NJcydyeN1exR661
CyxrBB/eDssJoVN9LW3AcVugNcl40Qeuui5iUbe4IkjNu9JLYijXoNrDjl5MNGwqb/Bjgt9CtCVC
htO0bJrE3xY1S9Q6C2aRha6Z5JxVje3dEmyMKi3LS2vZiIjAxgQs5S73ukvqvJtO2fI+kGb2PdM8
/aotHJiieTLstJnQb1X+eUdHk3ChzRC5xVUARUaJCPAfJL+tKdJ+lfppvgk7dbDwfy5N2fxMUkcs
7M4k4TAhJQaQ35OwtH6tAJrxHWp36zS9TvBQ7GyFP5ULdswI+Ao/PGmEHB7dFgKXIEoPvbf6OVX0
3pQ1ICwdxoUdZ3cArteO5lQXtp/XawPGO6GM/bTs9Ng48fIsOrN6ngenBXDycXA3TJa9BWBxGaMb
XEDPC/aBL0gGTdKOTUXjLjNWiVXTuNMl+cr7qhXohMEz8D/peUp1iT5cfUiHwVxNelqtB6wViyQK
FMzqND/prWimE3gXgSeuQOQN6Eq8aINjdlqOWtutAsQoW/Tr+lUQZvIBD7J+WkSut0K8idJFb+sX
R6tAr7fAdD0K1lu3LO09/g0cLcRv7C09NvcNQW9rihQHE6o0ubwGSVjj91zvKkAQwc61xXXcjd8B
IhaI130KdV3wPQexD6Mpzb296txio7QK4KOt3aS+FxwavNIrJyy9tZ4IjedQwSRNfKLtOTdcxbWm
Lqqw9q6abmBdtJrTdgzcRTbAcBy14rmpehLIrDbe0YOGd5p76kU05L6PMUj9dJWquJ1GTFZVAfZ7
wU6zhrRYxn6L8c1DDGYyeO5z7IDDyq04R7CYMkkQE9H/IOwz/VahIaA8EmCzTY09mSYj9MsWj54x
eSf8Q7keeCHWOJhsQji8t0gOMgvcplqMZiCI65jwyPxAPrkhfQL2qAYtUG7dOe4DIw3hpFaamd0q
92pXLUhoc71TjagxOEz4qemvjsrWDpRn9YYibQXsseZOLbBNkXnq5eoGZNNwYSIPvAnyIo33fUKk
lg1lFf2D6W1wgvYkxlUU4yK89Y+OHrCfpL4r1+6kZyeSRfYXhvDQWWcY6ZdJb8fW6TA0zrVQafDi
U9wntaUgToaQR6Uj2PaGW/pM+UstawdJQd4YD2AvCQDppH1OCoX8AYezX4GdHLctO5YbbxTJD9Xw
OaOWwYxszeowlZynY5w5e1OQ30UVjjZI0kTTDCpmJESWX32PoOn+qqRIN/iOq+9uZca7pA7abI/V
KN3Eo97cAxODBeyWfb9yAjuH9TA1vByZqdmAB0W6Ch3HXiZsuPb4R9OVSwl5zamU3MaUc1O+yyUc
6kUbh+oOY/kMPLVjw1v4YR8Q3aaLyl/mtAb3EhTCPAa1/hD6SYS9O8roq9cdyF5up3YHJpOf6M48
9xPMrnxV8i/vlDl0/VkYBOF57FUoBAEmnJWt552KSPCphFJshR4716o17WnOEqsOjoyi86Rv5AOl
O3NN4cw+D2te1XVRkkI4oTHdgDIhqx69SnhOLKJyl9KO7HNeooqXiqdLEb46pOC3ztG/ycca6NGl
mGrjpom53zEa9y16onHrRdxUgkrGE42heSntWj7a8wkTKM0kyffAK7LlzsY7e8j5WA0culGL6iCh
6ZxOqpGP7Sjr78iAzPXkutUvNGb1zF6LuK0gHoNDSDUCuHHbPPl9Y58LTKMQbUo/PB9ipAXsd/N8
fIIYK4ibkGaP83Zh9UYwnhosy3KFriVcapFXVQuyfZKCGaqDH1GVunEjjZGoGbsMbqUTEe5hd+WD
EzrIHcnhjEjBmwJjgfyUHMnOMtdh61VECenBKgTPe1Ln/Hjkq8OtpyXMi2EQ7yzJ35a6Fp53PnEm
wINsduCF7tGxsKpsX6PoChatTxFnFad9cIjylv8gUOQMhmGPgiqZZNktJt5zylhFcz+OFK1B5jVP
SDHsZRCM2d6o23mUd5Hs6LmY9nWMLPVOlG3nklfPlyTDNL3y2lr+tBB/XGt4MjNg9H10Pjp5YWCN
LOrvWTUNF57TdHe6HNKreH7cZh14p3ZCymUlFBdKtXEDHW5my2pldC5wSd14CeIOPdTGF30q4602
wGdF2OUFVwBlxb7So+LUsXo+sZzSK7bswy3q2OZp6gHnHqaakvgaAcr44pJ9UiyDLgIIQL2lgV4H
cKJYOloJXZg0oFyD9O8EV7h+GN2ya6pxnyuF9DnqGEmTVtVMvY5gpDFnRefkfJTGMjem8kKzEoq4
Cmc7pdTGi9TesYjrXvpN+1LiVSNqQEdsW+V99aKViXEnQoCXqm+MZ0cl+O159apLZovppTQTWS8J
SSGkpk7s7tn0YEPzzFzGvpTcFoeVvNnqPcGZi9lkcDMhG7ryW53ZzHUI35FedYlnn8J/ZcpvrRrl
jyEJqkuj9cJzkl3jbQuFCwWDB8i6iWZgJ0KlfQFz5r7CXqhf1prXMMeXKZYmuDTcPARmZ5yJg42E
XcgkhsqLumlrdTSELe9harz2W5DLcKsyImEFtup9xbJ5atUiJS7GDeML9KizPV00t7UkuhoN0UuL
lm8jGynlKlDSerQhDm6EhAgsBaRj0xrIelaWszW4Xws6mpi1kV1grLTy8Qrv9XDBJqRfEPgb3JlZ
KJaZVl63vjhTLlMizNCYs0xdr3qA5d8q6j96F6lDksuay6bOud5D/I1gpW4J5aS9rsfaGRwSeY6+
Mrh2ArPc+0PchUy6ZMQaeHIXlUFgox23BzWOGVyBTp3pYV+fFqFbHMKoGBds9dkCziomSqg/ffAC
eyAZw1VaKusJwM2hinWDKY3si8lqqnXhGDBuWnEyDIm4Z7+tkzAwlI9+P/eZynYTUVneV+T80i2L
2JAq7Ej3HsbRK72I+o07yJ1TZtXK7zXYr3FV7rx++kn9L/+R5lj/WXO4SSSLhUz0nHCW7jiKaJmk
abNPNd1aqEAjmCMXctNANj7Jg25YiczML/kHl6J8oN10leYw1fnhVddwkc4O3IsOAC6YKGskfjMQ
P30MNXdO02a7OHbvyBfNt5RLI/aBbOUWeTySvRb30VkMVwl5lrkPrMl4jPSg3yhPgzNhGuTmxARO
9YqXscFVvOhTSoXhODonbC7EfSLsbWEP5YbXiQm4TDidhk7lb30ySV8U8In7QeIC9nMoiKswFzeS
sHhISL7YAIOaf1qT3Rm2616OiqdkK9JSNi77wkXd1mR6DIN8nmg1mZAFyGmrEoYBXMEwXuDNJdRZ
ypEU3DwB+EMkLRh2GPJTa+IrdtjQE+v2MxmH9BD2xa5Nq4zkIaGddtNgQQv3sEtqpEETdAkalxBZ
emxsyNzuWy7s4BYvMtsMoSCquDoJ7l4bX3l6Pa3S3PJOmjFm9sIUEdnwOVOrts8hZpTlMup9wsSL
bNqPY6nI1dNYdnJPS3nhCJ6T4ZCAWreicgGnfGZX47hLMF4nvEb00NQZVLbk++w+3cKunNPrBrgc
1SQpaXSxhvI6sKrTkWI2pzpXoWQjbiolKz7Wr6B4HurEHXYBcaDKa9LZIF2eNAXU/kaUpG/R4Fng
FG9PqfuOYDSSnTFo/nefninnnJ817C6g9Pa0rJAQz4kZkbdQqjW+gwGv9+BUHo3JeQZqVj2wY80e
soaghwTU0q2bQczHBR+u8cvll6PDjiUjeo+mt99Oy3CAHMd2aNjBZVTxQbPKXqyUqzfuzoVpxBoj
nPJc6xG7L4rRLc8p35BvZXoJGYFdljEJ4X1IHvI8KS7NyssvnZg6MpwgJlDMPe1T1phEATZJ9FQF
sGWXpsYHVqgADjYQl+tRmF7/vWbHw3OLOeSAUM5YJTTH2mfSY0XxB/mD1ZLa2ZQZ0KdDCpL7MojN
G/bHnEzTPBKHMCVZOk9Jo2mAJ3AwHYn7S8UsGG6mNngAm2WQfTezm0sB7byphuDBTGsO4SKINX8p
YeY9kfOF/NdE4Oqup9QurjNYejwkcHblxg1btNbC76lodEPE8IgAH6F3LMg7iAhSI5ohRPeJUYK/
48shq0Gh+Km9EgWcp0VhjW26Ug3fEoY3cimAfoidOcQQ8rtIYlE0J/Fkt5wb9UIZJPrJnuQtNq98
8qThK98LIEfkmgt/1LbaOG8BWjqkBAwNuX+aRDraTqfO2bQCj+EpaRNL3TIbuuBB1QqjQoibb1gA
3ieJq+u4aldZpPj0WC0e3m6mrbQQSTjtyXhJKBjKNNeYhnLBeaLcWr4NFKAC87KkFsStR6xfXNvo
x4ptFiMWnZUFMQfMdEh3MFMn/9ys7AHoiT3hnanb8truUVTwCOm3kmtYzclirk09pJZ6mpw0qBjU
Np+JpGe+atWLIl6dV8mEnXDmaEZ0k47K3BYdaQi54buXqetXwVKSiX7T4+AbdwNl+OBcdPzonal0
viO7cr51XAQ8PPLlC43+X2kDGtMxFS6o/aPGpS7DXVQatkomCbN5ijm9kDXfsyMeG9U8xwRtZFu/
w/bMxjePE7D4sTksMyjH7Hd5nNOuoP536EHV6AvGITs6OxIy2ZPjSRGlprdCbHcV2/hHCsiY/F2A
VMMyR/QOLxlPFPkqEyyi80hZOqlQbCEztzAxDKANvDUS3VxXWakf6EnDAMSXcpmH3nCKlim+m6ao
v+1NeMqv9cD/16B+pUFFrvVb5fSDBPW/6hjJ/XsJ6utf+Rv2rfv/QiBoWxw1eAfQfv0N+9Zo6/8L
0RmYV7JrPZ9MtX8rUF0UqPwtj23i67/hOzTlW3YutG8TiRwfhzaAxs4/EaCiPHlf5dURZfK90LMi
8+PrHcsl6Tg0zZA6/akRS5hwWER7OETzUsu0QW6C8kz6NRVKp26bmjkpzvctti8DR6PMmxszF+1U
L5A/MSgzdNCyR/eoikp61zFMNAI5l11SAO+gOTuIYiOsnuFNOOW4S7S+B9GBZ5AFZ193mIdVs5ja
rmjlWZGNLMuKyhchAZ4sTu0gGQ5I45W+T2JnPBtFENyANZW4t5zvWlOqbV8qN1zqg7/yWXxPk5nB
xLan4/0jnvsmcmIiCOOo6+cEkDkug26+v+4xvPZEI04sY07mDFdTquyfujTnl7Ft1FmsR1BkCFPp
kdarOV3At0I92xaDyrbwtDJvRTxVvHdoALjfqL8oSJ+jToyophF+5cix3bZ1qjqsnlRGolwwJeJM
3CQTdWy8vQUfPO/ImQJUoM5NFAU/2n40roAjF4rSbdKuoqZBkh/KkakGVOIEbSeH6Yhi8nvLCf8u
mEom+Dqs5LAHOzJgpa1tfqgga8n8DnCoOu1pmm8bkxqSMFK1dkJZcdY06tMeHLNc4Y7p13QTmcU4
+xLrjtjl7r/ZO6/dyLE0W7/KeQEm6A0wOMCQ4SMUkkI+bzZkMunNpief/nxUZfbJrJk2dV9AX3R3
lUwogtusf631eZzOTmSDmH9TbgAvKGoWdlDPR32lGAtRSMIW0j8pQ8YCHLI/2UN90jp45xYikfVJ
J8KpC6lI7UzSmPCKdnIBGdH+DtNIH8AbDQvoKA91mEeT3sI/YjuGhbSUfnznZqK+zpbGBmHxNG4W
JO1ahXr2ysLv6SB1cgBL5VjdaUUdHVOoVM9Uy9q+UMnMBhXXtF3WA41Y6bVzjR4BvGnBOIFMczD3
0WrAh0YbIT2Rc5IbtPAR2kTtXY8WSCi5wKG6BRMVEW9x4AkCj7Izw6pY1TsQskB39q1I9H2bA5wi
wS++8jRAoSroBHvDjQebamraPt2GrUTKy+JuP9S5s9Ez8ou+V4jmzjX7d5VJyAqD5LwSnwwsnoB4
T2rCyIPpk5IVLsCs3OY+lC4QrQXFvKWx1ha+RdpGW1kLcKv5ZG81Qt5bFDmeJanit6zNkctlOD12
hJJ34pPgpSgqNK9qAXv1C+JrKsfiLHFgADT+ZIBRxCoCawGDaUgAD3YouV0oXrEvvDh8asH1juTJ
RXZJTQBjtEtW277NKTBz+RxyveEWa6bqLbc5xMF2hFNWstsRXrUoljuyUSdcitrqmoOYt2lsNfsG
PWPaQ4kugzGSySLJe34h2veEzs+VMQ1DYLkwhhKuLlRG6K80Bz1ZWY1tNw2J+3m97tTpSpLRCjPA
QVz9OvtmgA0S8mNTy+6m+o8p2d+74r/ZFampXzzM/xiY/o9t8fytf/09mPHjS35ui+x9DOg5TZLM
IMD7C1JeW8yKP5IYJuhQ1TEIfALzhEajsX393AcXvDweJBV1DlMgo9y/shES8fvTRohpYPkxJFrJ
Yuj/wysRtSZg0LoiB76se3SYWfvJ0JTat+ZMXQHKlXI1VuUBLz7LJjyefk3iB4qM7WbbTm8kO9Sy
1FoRs4XSyViJ5NjTTK9XcrRW3bJIG73Jcr0s3ICjkR8/V3Ovd1nZq2WRHz/X+25Z+jujKV+KZTuY
a9YdIOLLLpF+7hgsScMmXrYRp07yoPvcW5xlm7G5IVHfGVFvGyDNmlRyTMZ4Y06TY2+ikUo4ehI1
CheJ0alvlPQ2WKunNP2QjiKv45DF2h+GfLwWogSDKEPBa8+rfEr9ZIxTB3GrNlGptW6stlCm+KdU
Xlb6oXPD6UYymp72oVJYyYpldlQOLr9geTQFGG2/lDTL3erkXW49TF6XOUn7a7k8qDSN4D2GBxcG
YtnHk6F2drmXFTJIzHIOd/HYjjc1wyuS82Y9cjwwUv2hrSoAjGjIQi1buRMa/fHbXOih4WxdizVh
49SxOqurMYEIrQZp4Y7kYmck1qCdKCQ2G63saNINZWQHCcaWgsR07LJJj09NhU3dgC5dUCrNeYek
vRWLfjynsl+gcjAIIMxVZVjnm8pdyHPdHxg6JtQw6ajtVTb9H6g6q2kNVmYJM649NarS060siROX
O7VBCocSGNGNIM2mXz442KTnMbHmjTIuBTNpbg9Zf8AHsoD2tB/cvZrTwDDnPi0oaKLP4R+QvvEP
ZF87fAL8rD9wfn9fA4o2bqd/s+BhAcAt+s/Xu/+uU2qpX5vf4mufX/MzieZ9sU2msJikSdIsZ/p/
3AM884utAfxgjXMsC6gy/qmfSTT7C9d/yuNMAK98fpaQ2s/1z4CqjK3Lc8muLef3v3QRwLH9+/qH
04P/0OHhaFh7+U3/ZOKSmPLYxztzb2WuG4CD6c910fbbWUTjATYXxC+U+ClgGjd9WGXjnKzUlJyh
NW24lGWn+l1TKa/QFNWrFIcjpZnCuLehiYYcge1iFTamc46yvrlMSR/f092abVMaPfc59UJfy0q4
IH6c5IC7at1OjXyjrSnZQfSp4ZEmdJhSmFfN72qFvzgWoU3r1ZjqdxROIa4VWXEUjsFKbDQ+E8Ti
qsQCFHhgsVZKkkcHrW/g1cU5MkaOoLTSldA55LJDohTZeF1WrOJV5i6X/BDHpWOP+i1tnt6Z1nX1
Spti9WoyJoVQRWnIDdHfbEvJavi8kAnPwMputNHuroTOdEFFiddswZlemp7iq9SvfCe5vsBLJztw
NUglQU2L0Y2HR4zklkMVtWmNjV9zNNxamVqBReGHGDVDaxmDLSy6Mn2QZgKubszMZFvlY7JjVsKq
aQ45PsWJFQ1B7Kl0Y3HNeGy4bct4fqfcdXomk2bchilYFGNK6rNtJOMtccA4oJUn3khhdUd1tOUb
YtGIby90Njh1+q2jpbwM9F1gyUW264tPdq/ZfSie4ce1BRjAq456EUJiJZ/cxZRXp2pZrBpLXOVp
lYNyVfYZJgZWu3J+MoFEbKXsre+MWEu/Sdr42NrmsLVVT+z1PMpvKKmbOc4rqKW0mglljejbHSsa
2x/DKfZeHGnnay5/1UFU9nBX9YO894QZX80YkK+GRqX8vauN+Em0ZnNKOjW7I4hUbXNykJ4/MFRk
0Jk5zN8zw7idyTlehehPG6qLsbsqlUtrSFxpnNxbtNG4MfqTjWp749V8VujwsEWQzGb23iF6n4Vt
Z7tp7Iyj3VbZNq/s+KVznfhZVpFGt21l4YHK5t2IJ+TMom8c9cEqdzVZqOvWLJv7ZDa8YMybbJ8r
HSNoMQguA5YLLrzSXwpa4K5kaEK4o2NolyQZVu48bTIqHhgGZ9Vw1KPB5OMo6x1m+TWB8PaV/j2V
4cKYamu9Es6rNIZvlhzzPc7WHm/vMp6iTX9DOQ4GETSlR8NM36fBqJjChqb+4rjFPVMX2uybiimy
ymyrjGy8AMQNlYOlUKLI7ddVz5h9LA2roi1fMRwlN8R1GGJCwfLeY+FG26Lni8I5zh4AF+dBb8C6
UOlmOyYhb+JgGNyXuwyCqJnluLyb9o3cQV/jftDu6UDec2S3D+Ugt/RZ0oprO3nhx1mS3pKWyC6W
yHb2NLQHW8zF3kzzckUAAXmQxRKsuxfvHTxqmyk25IoOAITOYkwuVQPVbMYwERgpXRZztBxrKit9
dlRlfHDodrmt9LwMeEPJtNdRqq9oGahulHrcDJktj7KmmTTwvI3VJvlWYDS6oowTN1B22wvRPytL
JVtqG9ptoobGrgAD0QTZQLC8UPv63WgnfhMAC4M64sjSBiifmdYp3DYN97l1wA34lTpnsT84U0nr
7hRez02ZMsRtF1fMZIF17kcbZCsFWX4opnVXzCTq57JjPul5/UM4Y8jwCRJXKBqhZJmjigQycz6T
zBnl1VQIda1pynOC4r0Mtbn+xZlH5M2G4eDBWkKMjJ9Sd1D3mdqoay7S0teTtHzL7Gg+ijLybq3c
tfdNg2nAn0OlvY1bBfOFw+gRwefVZr6xpCndG7Wxc4hZuaGee7dUA1fkM13ibmav6Rj2Hj12jfNs
RtFT7ZrxKZ/7r8yG7B07IuampOnPTWjGfJSG5NQkdsGpTfFOeWfWNy1DoauEhvNHRcTZGTGkWuOb
DzeaV4arGbr72mqk8URnk76ziemtGZ2XHIET/dvshN3VYHnVK0P/ZXPpZvOZNoP4gYFan/l2nMIS
Srxw24HmgNYQAsPURHSjLc7EAfWPHIMc79SOP33BLGaFNbJaN6PuHl3Y3Qn9QoydgYcNfNBQIDyF
ukje2Y6W9NDotgXn2YXOUD1kndjGwHXWUCbmm5Trwrrqe7Xyp1adE+qXgZBb4bixZdmftT7UDx4t
P18HqaerAbQSPAu225hH/NjQUbAjEo1Cn8rae0ltO17lxaA+Z6IWO1YmyF6tvprIxN/MZG/eK2KR
h6p1lQ0Ek+YaaF22Z/omNrYZNrfZNLgP4QBPT1Olehf1scqPc4QSTJNibwwUknM9SeY58/Suzh3L
P4VIM+yP0QwJSQ3aaqZmxdcb5WgVqk7fTVHHI90XWD5zkL4FljpWtFi9XeQS9v4kCe8xTsYURXcy
m4LC8NpbGcpsV0Y80v5YOSldDE1N24kjXPndq6t0j6tUJyAxKKdYzxnMF/lND8t511rdi1VbIT7c
RtK71Q3dW9raL9B2XlXRfQcl8OKW46XQ5jxQ5oHCLUPm+7pwpnUt43tdhtUBkrtz32N0eiQmXLxz
cxyfqG1+cXu8EHzUYzyxKSNDXkV3qGQje3Ln9ihn+4qjFiZKH+SyaoGDLVtzvXTvnUaCZ6tuGDv3
RrZygvNki+9dPBkuItXAG6dMkQ6aA6hrIEp1202cerZ5VJVXMcSg8qViAeXstXBcRpFuJMyW/MD4
sl4t9W8rDnnpUYPIfujq2Hmx4Jp/pUcnTG4EvVhHJ7K0+n4x0IhtNsNHLYKxGWYmmGFrJR843hgV
WtS1W2st6jHHlUqclvRXx8aqUNRpS/U2Tj+7eWowrlKNHWYrFbHTb0PzaVT0YWfHlRNMedud+TfH
jZc5HCez6BDX5qnzdG5KqlJafhqyyyhOr+w4izwUc5StI+7lB3YQ5S5iLn8anUwLIHtNZ8Q7ea55
Nw9zizwVxcOrmXrTofZshbmp0m0Jw00+NdEct4xZ73zszvUxjveUc1DEPa36UrQwULiOp3Chtg05
TSBB5m1OVmCVSCXcz2bY7jshcOziHDq0aniytSwLcLVXp0jY7WoKHfm1M2xgAcC6t7Hs4w1QH28N
BB41Mc5K0g14TP2S4DrjuKoJLN7mXYeWTOWcnm8tVajfCYNzjK4g740x0rahfdhuYbtPjdrRV/Pe
mY5MrQchzaU1jI7SOM/+Vq2+/SeXOILU3Lr++SUuKOkTef0of73E/fE1P1UrFT3K5CDCx8cmCuZy
J/xRJ4JR/gtylAlHEjwUzzCppp8iFnUi6E3Y9bH0oXTpv1zi7C9L/4hHixOBBcxW3l8RsT5Tob9Y
9unxcF3Hw7Hv8uNM2qN+t+xjW6ywnsBVR5eVAPGQx92pe657D0fZAX+Jw+KKy4j+wC3HIju2ToaX
5cM6xF1mOa1vlROm7wMCh5saV4WCqEeeUGkRz2lecDPcYdsuTdpRbFPwanF8govXs7zO/L/UFwpw
yZ75oFoczWfGFR3powgrQ25Nc+oProMvjrNLoPR85vMDGSkm1PircUEsRRm9+qIXmECD0sYdN90l
El2b0LIZDs4tS1MXeddx3DIt8MAn+7lLIWwA2Z3Koqyj7x3f+6RQtxHiHHV/NEX8rfX+O+lDZxT5
rx6b7beyDuPfR6B/fM1P7UP94lKUR8WrqvN08AD947FxrS/c7zBno71+Nrb8/8dmEZh/ah0qhGOa
4GgZdR0y0fpfeUoYlf4udTCJhTnKN1MJ0ZhUK/CDfs0Be3pZuKJ0sx295S9DGo1+2+DEsB31mVni
Xc2eVCzOdzfXnpk6aJvOmTYN5vh2ccnja9T3Bnf5fbN46AuNWZm3+OrrSWWKtnjt296rv0+CHpgy
wolPmzWR1cWdzwqiXpRPx/7i3TcykgWVG8cb2CzcoUPngjTi3gxzvErdNj/SfDzw3UDAGIOU60bR
OcAN5AWw9S8wiWvKv5moLZmChHBBvaQMrEZYq9IZnECbhu5ejz0eiCWXEC0JBZOowrBkFpo2fLLN
PPaZv5EJWJIN7ZJxSJa0g7rkHjS7wW6+ZCGYUq9NwhEdm2y3pCWmJTeRE6AoO4o0e9I/q3pJV8RL
ziJdEhfGkr2oMolJasljABxxtsOS0RhMfOLcvz/ahPyGuSQ54iXTga3rVe9JeRBUOOCVyTd5zFw2
WbIgcwsgkHcVLBc5kZzASPtZhadciyVJ0ily3FUGqYTRKbWLtyRO2p7sCc0Em9wbbmetzS8p03Zq
69y6g93JSRJra3aF4B8Oa93t8VkUMn3u8MzeElU290ZDbbJhgJtAIO7rO2ko4k43NetophOuHiW3
aOGGxonvoorPdZkNz3QWYoS2bO9xzA3oJ8hiWNdLfP9R7+XrZkhxeZKYvnUGpN0iM5hBZ3pv7VrD
rV6cOGGEmzh99likhXW0MrJOqp5pZ7P49DxpGRGhUK3qE3Z5d0UfosYfz9MZcEcdDupGr4pD3QiR
cCNUi4NUZnx6kgJ8yd05ZRqslXl8Vsk2HCcOHoxeneSro+OwWo2CSnckM/GY6JiYXEMA2cjj8g4Z
SDsb9oiMv3hgEISSrxWIB84umoNpJ05nbZMnSEAtUYubyerjc9emYeF3oTmum5gh/DzQWG60A2u2
RQHOqpau+SpVI3ucMPq/1Z1j7BXD6JIgpCVsRyUM/07UjyCwQLIwB1xm7oS073HLU3PS8i1JjVNI
CEFnutFDPppWB0N4ZzU9L15O4XRBh+R3zEsVH6nd4bErLTsNjIn3Aa2Pb6hRoSTxLMTFeurzaTW2
efUS8fxtY4qqlxIY7tRijBvbd6I2e6y0Ij5PyPQfMbvcVuuM6htcxfFGdBRsfv5mCf1E7qbvNL59
RrflbThHiJUcXMEAici9NcclHKC0OVh1rGqFVXT3TWIObHgTudB4eeGfVl1SrO2DM+b8i9kyW7b6
Pyrxy2mtes0yIjGTr5+ftMRq+WkzhR/wWSccmzGVwWyZXnlN3R5OL+xppDywmD+a3qA/DcWS5Gpz
07nldmTuy1SMFw1X26qu8WXqYQfNsup5U7vOLA4K+Hfu7GKgB3vI24/WiWLUjNK+djV7Okqh6Reh
Ju5lkAubkk8kVzTPEl89naQAN70Ig70Y+Ua9y090JuqWszBS7gAoIi7b+P644nnbMmu99ee7lQ95
eQfIoHGDJhUFME16aIIy4S83AUE/abIxhc/UjUpFO+TbMy8LAwdauT8zOfFJwb24TNsCXZZx0CTz
uSmicy+nG6Ba973E5tFb5dciRv6g1TLw3Cu97XA2hzcR/E8/Ax4J2Oy7NXhHsATkR/AEFrpzGRtj
Y/TRtrXnx7Bu7JWlju7JJuJEfMZap43i69VE86JelJeWfazzdYNmKci69gX/10MDMOJs96zhqeaG
K5vZfqA59L/E+XSmFnY1jNAGRXkwCkfcaK0yXmujnmzcMiSvNrh2tLXLNPERysz1VKXYyknW7vo+
g9fopjJaKbX2UYRj0Ev9myyAscgoro7JvDCc9Jy6Rd16r7V2V7jWLdtkFuBKMXDmheJFCfXnRnHf
ASwg6xRNvqF7skUzLKhCyg16KhtKbn291vugsu3yjnmXCdEmmT/y3sKwRgJxSV5vqna8K5KuOnhO
uqUJIwK/NvMGx7a2GWUn/GSYUlrttAd7wraIbW+fjlO+VznU7gYW4ZXqdtV6LFK4Bh7X6nDmOlyW
LxL7iD/SQn+aUtU51HzwyW/ZKsYH8aJquQxou/Q7bUJtry5V7DrfYp0UgDlI9atDbGGlpel9S6XL
KxIGwLsEuxEKoRtw8yKCRdRnOfmaIMDmmfXA6LNdiEqLfQgeRzDjr/fEncybj2hqBQ4UdzoTJx2o
sQsJo1HYrSO+wsrq1nOvF6dSs88Za/4tHyvET1toN/T8mutBBxqC209JdkwXq5XZMFZoNL361tDK
uwaiuZ/yMvWNqnrtshIR0m08qub7ZxViVKCW7PYebkqqcLp3XGQvMjK26iTFw6BVtIsZae9bJDzw
SJCtrU0ukxPjT5vHEG9pET6DGmuCojFWLYHt0+BiCeaQ4H4wnuovDi7Th3SSyxmC4mcylfZ0GIBN
oHrpwh3J8icPiYPYajZm/q0RTvKNxEB2wIbj+EXYiFXZK5iy0fY3acPXhrmxnuZWPTsiKW+ZclG0
EElOVsaSja9q91z11fC1AHT4ddA142yjjwcWJyy/xrK1yniKWMnbmPxMVFgyECQOvaVzNDz1hMW0
Q6MLbfTpnLXPuie7jRvKXOWRCB9be1Suba12uWUQGeFNRIcUdaise8r6T7RNmHxiChEynmaO7Zvz
wDY4duW5dDXnYKIir4W08rVopHj0aKu54LCPk/UM+AQwr1co5zZ0rT0nhXSrqaVcxyM2qAyt31xH
9fi9yHX9WgOn8DDU8bBDUZJPtmwJprIWrjDG4u51hobBdsVIxpn3ac4pjByNclBLFrBK0+WupKkj
qOo2Ie02CZJ/msuvlREEN7M3p8lcv6nFcJ3ainpVi6LeZEZZb6VOwUU3pCLgzHA1kkumwmcb6iEi
rzu/JHVdVqsEshgZVFkHs5Zqfkzv/SY3Ve5gdWpu4dxejVQ9b2tCfb7eCWNjZU1/M6ec8dIejm9p
9+71NJB3lkkz7OApKy9Gy0wMLfjbsFw4pT21G6+yw02XiYpyWaaGdR3HeCJmHnFqxZYU14UdtLyG
f0Zoyusmv8EP9WhU43YcxnDVGPPdZBvOeYx1zSdil2zpiNkynkFg1+p12ZfhN2qxt0bLlteDR1v3
cdKtR3UcD3GvNbgQG7EfpDjFobyYwrJWaIjJHuzmeBQJ/T2Eu+AfakA454uXsrpqR6dT7HhpOlzI
N9s0h5R2C+dEor12zRASahxMvBueooRsCQz1GYF5ajhhlYaTjBGP8+98sjiqpEES5qm1npqkhxZX
6QQdYGskmc++TW9/juis+4wewb5FqO+96duGKPUdu+ETbuJb3Fr9Ji+8xfTeDXfCmee1Ns3NOUys
cpP0lnmFtfpZzka8niv7EnulwrSqbS8Ruc1Vhix9LZ3KemvGEg67XsxvWqO1V0PuKJtY67/V4UQc
0dL7K7fvIXe6RBWQVYfFvNzcYHXXT4Njy0vIUWUNqoD+FMX5StnnAknsktcBSwt5sNoE+4yIliux
7YcJsL1UNkWAkXMMBA5rtkqmZYR34q3qevdg6UafQfJxNjhoY4z+cPSh902ZM6nU6FQvzfco0xtS
SbF3mMLZLtaJthz6Q0zkbypxiQ9wR8lpGIqGc3xDlzqyxr5OvDu17zzVl5xlFNLCbbqfZ4GbdJ7N
6WSSP76tsnx+yvAzXjVR/s4FFLBcqTMT9od2cakXolzFRfSOcYVdX5H5h9Pby5oFem5D83y/qYFA
vnB8sdc62atLKxhccAa6GHFiXRsJ/iBf0zPjoJoeg6hp5kmj4fjRRow+MhYuTnPWu1TuTW12nRbS
scjsG9EbkXg19EUSw07QIrYC1avJ3HE1LDkHZJ774YYqC0cfWtol7kL3qaXN6mU28uJtjoihElAy
TIUl3/GKoFOH4r5YAs3WEm0WS8gZ8Wdcu9q8j5cAdLVEoRkYp+c4JB6tLUFp+zMzbRURUFRMgSVz
m5KPUMihJPnMVxdL1JrYwhK7bn+ksDk9L6FsAI9LRJupHkZO2fTfoyXC7Sxh7nqJdY/ku9Ml6N0s
kW9yRae07nLuWcTB7Vztb8KIiDgjGLI8S2x8XgLkVkiUHEZ8vEqWeDm/2AMXP7FyvKjcMON399ln
Hv1vw8t/opVi4F3Ks/+5WHq32NH/z+qVAMNv0s+PL/wh/Xj2Fwp/Nco1PQNbCWzCf0g/mooFEFMV
3gaUIaZOaLM/FVPrC4FqZFHEfuSiX1wvGAJNl/p31CIG4KrGF/3f//qNNtT86X//WkuMXPm7FKTS
TEPBLdYXtFldtbSl5uWXSjhPbYpWCKkcTVPrb13LBCJo1tY+Zzaydsi0rui41y9GZvdbl06+tdZP
3t7VXDxcaTncTykwFQPTbaDJ1t0xB+rJniZJERSlhhPeLqJ12oaXsDJ2ZkonpzDrLDDN4nHo0hty
GoSWhtANlJT2diLRLJINvadeXkD9xT6LbYxc4V1boLFWle4EsxHmZ3Pom3vGYySanNZcTV2ND1mh
GsE1HhJ4q0YF5MYR3e3kTe0lKW1rKwfLJAecdPkl5j5wwPAij5MTMZYbZZ5umfnzYGXFeJoG28GT
M2K1YP84mFApNm3TGcQfyyUjyJ/zXNuKPvqDOYlVjxmCi8goQUlMoHl34MHVtVqZhHEsaZ3UmsFW
pl8qVXN8DgYa5hDtyFk0XyWj1/mh2+preGkIwJJhY6tWSLqeWa7dgryuDOljjwcJYoUaKd6s/Di3
lAY4loJ9J0lgw5aC8JJJmd+oh2OxGwtDs/Atj/SIZPOdtAq26yl6xGyjP1DOb+/p5e9fCq3UOTFK
j+mVUYpzVU+6umZui60vkEqkqcceA9N8V+DCSbt1PJBLfic8C0jHLwEnz5uOdB6Rv6JsEMw47vW+
YraYpJmjTRdq9N2zF3qqsh5caYx+PfVy2OZ6U+9wn45bDA0cIGOKk67HvGgvitNCoZ8IPJLidGfM
J4zUEOidtFaDBGZuulbSmW55xEUmQglttWcFg0OlrJR8HMN5C+F4rusrOCixQn8BLRiuY/l8o8Yh
1NaPBRWxDhdqu34pdWFd6plUGU2rUC+x3JDnLOtkIFSd5ttCli7tA5gl+37YeCJaZtfmzAn04mH7
nOyHgem3eqf0k01/jOIlWe6hHSD365sl1oIVEV5xyQ35aoiLqZIb2Qiii4yrNVxK1Xg7MCUFZJsU
ckFGadj/UyUcV7RkeSJQGK2DfMWk+RilVpyu9NnhOgB9erxKNSzBfuHJD2sOJXA/2uQuRRYpVcBK
goWCWFn0KDCA5mcloSkpoE9HvZ77we43meIMAjt/VELEbgvSm4kW7cjtKet4ptMz4DY03dUickJq
muvxKcUdkfqWtA24hyYHqTAPr2U0yWty4e6aUpUqsCOtGLb8AipOpMZakwNRub9i/oHhUt0goxaP
3ig52TpS49yMoanJfIZF9V5PEoRZ1xZ7t3KoTsArCm8gbHEMawr7sK9qhcNbPnPZhzTfTj4UB30d
EWe74CctbphzhFtHmn5EMeK1l/QhCYNqPFZZhTLMYHN++XtD/E82RM343KH++Ya4ex1e4/jX2eGP
L/k5PLSIe6mOasCsWhBZS9zr5/DQVr+QFwawornM2T6bSX9shbr+hTJ0uDT099Gvh3P0H1MRzf3i
AV5b2tIZQvNPtL+yF1rsxL/0fUExomQLd4qt27S0sWn/aSqC6SabEyvU77B+Lc0Vc445vNf4PYOZ
p/tUmdSMRHFWv+PDIE0VpcqF2zZ8IlMBV5bFrhVkzYjtSwWGt1JsPImegg9n7KuXRlX5PpzPMEIr
fRnfJPVYwfmrLAK8EZ0nHSb/9WfviK5Ar+LSMqw+m0xKfUrxihvzzsOlwsdc6b4Vs0LojCoy81rh
dnrNs8Z6EzXt8OqF1fTqGNEUIzLwZwuisEcHrtN63iAJy4M1KdUb+Z/kFSLvdKOkpF7JME8vE6tn
4OHlcFCJ5/ZbX4cagl5m4kVTtdswsimEUOKY1b/RH5YxSLr65QD1v3TKGb97cD/fgqWSj3dVJZgH
5Pv300g+A05VBP08c214e8vorHWljzWlPuXIym/ocolV6bl3Qy5IP2HJ5KVVtltaAS5V5NQIVovj
WJQwzF1/NQsrOmPpLT9AuyhPhbSaSzSh1FtxklyhMFPt6S7SNhqzuw2jmkLcxiivXbd+aEk47axq
OOHy0O/1SN86kfeRSIyi//pFe7836fGiTRIevBNkGlXykX8eWlc0BoZCrcBKlbl40ZZ3PySQ9qzp
5nijgArewxCr9+BW27UZIaf4udLOm4br1dXYjepblWrLNMIaxusQHPhhKA3rTkz8N0kF+De9KrVj
iDPlOups7WRg3bqxXPHIdEKH3MDsAH56H9hppu7iYqAbUqmVLV4sezXBC1nPas5n2mjV/qjOxkdh
d6eh1rVd2wlrN7k1QWGTNtF4nNL1aA06Zx8vIqv9klUeLHOzHN7jqDTQlY3hveICs3emrN7VLUZT
EaHQVH23aeNhvPBQpmccMTxMDZXSqfGhki+mtASeYLNKE+6kjMJz3M/u2K3imCKqklj5Vp1rhPuY
cYVTUJsxFrxLPrTd5CqPlioCN9OfJhoKv7kZ92rqBRCviUR6El6ao0FFb5odwZH4CA9XvRIYVm84
fPVXFlf3Fg2bZOZaRnOym2jc8wKcMvpFidvxumk1/qD6MgWa3Xk3WMuzySnlNqeq5cnkePXmURdw
Mk0OVSqjo39Da/3TmgV6A+OujaPJ0AyP99JbQj2/HN912jZF2DvKJcIvd0tLS7FVyAw+TuPgrmqn
8wKqdvns1OX8TmUWZXYtvtaABuPoI6nK8VzZujjIVpVP7KF4JqNM3bKlPo90uK1kZ+cPeMQ9ZPLa
4szVG6Tbee9PpaDHQm1plGqw562Ra/XLqCKYYUDgpU6dMl1R7BoHLFfTpqcmdFlQyxTRumq1tdUq
+hrLGI7ZZCRTUnOyvv382FYJnVTxkm+tpaWdtKoU38vMVZ9dJW+ePLo0nwpllmemanXi51R8RSuk
x/itUNOtLGv8EB2natDIXUcBHq4LZ526kXvtqpLZ0b9+dD9b5H/1m8BhZ9+hppjswjKa/9PtaZBa
wwGjplqormwFOdnR/KmWyl0ye7wCLdGRnWWj3CdTDHzKGiuvuhrrIhq3LtROtGqeQaYkmRQHN+2r
17S3KS/00AhChM9avDDH4cUsQ9C9jDtl89dfgLlsr0DW2JcpIvv981PMaVNrdMReMntu10CsxrOs
wnAjbUHzBNeNeSPkwHqh2ywxeD2VNcaVCgOhah21Aecez57BwjyVr8boaPjFKTPBv9eJjcxccZ85
kjqBqAiRaP/17/65H//pj2+SyaV5Q4fw9Rks//Wzz0g1rmdzsC5lZ1HxNDSN+M6nWbi7/8femS3H
jaRZ+oUGbY7VgVsAsQeDm0iKvIGRIoUdcOzL088XyuyZTE11lXXPbV1kWloapQgiEI5/Oec7LZQ0
Et/T9Sabu/m2wI+96yGcsOuvKodKMx2PcB/TYGJJdyjsCXCIbLRvlNeAYSarZ+TTDNXt6nbpmXnc
fDfhxkLD1k3dz5HHBB9Ran100TQcxLq6oAqvsKoBJF61k6NsA4WByZ+vG8AenteLAclujx3APXbY
TDYROTPbojPjrSqS+RXU3LprpzFiGJW0m7WSlRv0hjF/6XHHeYXHXLuyzA19s5oKaW6df+gslLvE
rBrfzJU6FBYroEryVacmwO92/epFnhZ/tpGWYHXO+Z8DC6XjOrfGA/NEdsdlZo4Be5TkU6hu3Wa4
vF+588YvFOnXE+R6aTIZHUlfWm8sccVZWDiUWSzBWV+IH/0mlIHIyWqc9Lsssx9mDWqliZP5gC2r
C9rrpkyjez/DDOlCmw3lhZQ0niX//EagSPxb5cYpCC6cmgEzkP2rHPytbOCsLocuH5sHxtQ92ksg
R7P/62wu6LJ2C5zVQKLfT31kn/GWUky9O9AQ0UVwJiH+6g4JCahhUmQFrCV2VqD/RJoHI9CbEpF4
te0bVjlAPqT4WEhCfOL47z8Mpt9fQyotLfQcu5RwAV2QY0REFjdj1dMISbFwH1iViQbdLKJiW+ho
WiEAlcPeZZQYLquSNOTlEwtoHeArYMEi0Ix05zWOds9qYIE2OIjhE74fR2ReXZPx4DXN+grGn2/t
XhZwBnxx/VxpZ/sXaAZ7W8tRGcxGum48c3nRlapC+GLkaAuMnHhP+EJ4scXNmhmdFTC1kj/QopVh
O475kcGN2K9esWjM4Ndmt7JHqW+MObJoo4c8eeY5kD53WoZphBbadKE0ldlLx86dtX/eOPE+oW7B
zW9yGoCMUQmmGak/aON0LXDgBR2FO/Oo6konbJmU0msmQ79BkFAKfl0CSfyivsJ1uqnlv6N+4GuA
LHiNAtfpLCssVr36Fsd9d4jgIFr+qmfmR2JGBC7EuqPyk0bkFeWPt9xDZaq1DZ2y+CiLmnO1b0q8
H5zsItCqVT/H9pQfF24E9uGQAE6atSSs38gg+K7XK2kTC83/PQRVHE26zGbmBsO4x/Hv4Tbv1vWn
QdjzAeiatsFnkEOQYNOJyLddp401jpgVOidNoAUz6p1ajbswbagy/RnCeu+RFuHbKhIhhKfip5TT
A7PkIg1sytbIJ4ynYpdGJy9lmdwZpZywLZEy4Hfest7/+iL9W+D37V/E7PEQ4cH3X3e2h8/35G+i
WIZS1z/xn42tjsDVYm9L/4oelDb2/za2uqR9ZeBmXUPXr3PcP9taC7Us55YQhsOp9cdc+E+xn6Wj
iUUsS1t7Pc/ohv87ba1r/b2/sHE0YmvkbdHgcnTiTfr7Mz7Xo2YAyuBcgPBohxgnUHNC5M+2S3Mh
TDLouWZJm+iKhOcUj2uqbO+DSLSvhICHR0vmJhyKGiujozMOklp6Qsk7A+PByBKBbXTckgON3GuA
GCvjVlhocYPqZpqaJ1E1keZXY1qYZG57qGcRa2TZRZLxhzqGEmELb7E6EEvJ4YftISgXPQ6rsrDC
q/lzC5aavjjzhvtceX3rY3mJzgXKgHM3GP1uccbmaHjt9LmSS26VPUt8rxOvxVTLnVCpemvLXASs
sZ2DY3bvZpvx1YRri55E4js+rUsy74WqrS0flHapaD9hNspxm5BM1UZB61Fjt5BPB70ct3ZXsNEx
0im71ZLEeBmBg5BUqEKik1TQpYl4WMjJeeiHBnZLL14KO/WeZnteaNFnc6cM72WeXWcziiWIzLG8
p99t9tbQGpe2LOn00J0FIkNXXI71dLCdJL3xtOLd6xvUNODdNzYIzxMDa29X1Nr40eUyOiyRbW7z
Si++rq7szZq5+te1cG04etp67xnp10Da1QYE2/zd1l38I3GaMVrHth00ZeG+GcZAzojMEq5N/VKm
5Qsj4PSmahQTuGQaianQ7A2Fdr0h7EcGtrr60eRUoSApkL/ovpl6+NjWmfQMoHPqcL0jn5qxc7bA
+7ANITbErm8MDQ9hKXGJwKrBUMGqdSdoNZcQ+g4GfyfX4wcr1/O7ZenW22hKRJCsVnNOTKxcfipm
m1cxa9SQ0tqRykq5XGpm+jg5XXG2mXSeE/bkN4aHbohM3uluapt2W3Xd/KPHa8fUU5ggeXJN/fQg
ezN/nyx9V+JVOrONT/ezXXXnPnJRb87OFH8msDKDQgFRJJevin3cKPKk0+HWftpLcUHTSfxr62Hs
aitDVEHjjB5D/W54NueFeCCwYgY43rxhLShkGhpxMm6ZYYLw1Uot8+vS8E5jiaPV7xV53gHL+3br
TfM5bXhTeD7VEYtR9xSzAi39kUXJzxqZ5sZ1C2+PO9c5t7b26aw26TdJkmU+vA/Ii62GYXVeaZdN
QLxbmQnvBe1h7o+tPKkIfWuJDh4tmi0+Rpwe1yG08yNvopUisRx5YI2Js+OBZfsopqbvXm2ZTIsi
id2WPcWAyzAGPDItp3pi7h+4SIqPrpNPKiwpOjcLTPo7abPIWBuWsI5DTA8UFFDbOO8eCticO7eY
hmfQvjXw8IqwAPJuNfRQcXrSlAmOvPTcMnA9fiWnZtFOn+QRVisnCLztuGz0dczYpOMCTCd3fRqZ
MPvo7vVtYgvQcB7Z55Boo5vErdo7x2lCHbDMNyZBzoNnDvu2MtfbieVwUM/yaA98rRERG/MhjUp0
HJNT35EtoG30Se8gvSh3ecR+qm6gNDEQMprsLRWkd2oOOq1haqeDu6RJdKggVz3OWWMEHuoQc2Yo
jsQAtVQ93cdW054X4rUDDk9x6QY+bhSdMKDKFAyNYBsTm5M4rI3+qU+2c1FWUx0w5RmHshsctiVd
GYCVNJgcRvGuJRQvjFL1TZNqAa9vmP0jeprlqxRM5VdNLvslQzuBsbJkBIifiV7ZSAI9tfOdBGER
phEHuTDW/gQWan6qCmFtG1XFlISjcyNmkozrmoPII5YqjHBOvJq1SPYLSP5Amwvytyw8iUjjbOeV
h+C6tzxP+9IxFPnzlJgBIYbDzyzS6otlp/VDh50UUmsJYacR7/FaxpsGj1Fo1CPrxbHT6Jwo1l9p
K/pzWxYPHQJYuENYH822xW1dxP3dWiH4mGZ3vRN66t12SUugNMOodWPFTovZGdEQYgQ3BN0zhoNM
rK/4KuKb5PwDHxbNGmcmrvd8SoIW+uU50ZC81cqeXhTs/8DS1fpAmKOHErV2XsmL4bthOgqyuwtz
OM3nmyoZNA4s/F+TnVpveTECDJNNetGjqsI1XOvvUxlbSGrXJ5QiUWBMi7G3R4dNodAi+zFN9RkQ
8+oeaCwfVqEfqB7oC1pTdza5WPiAK8P2QpmO95PK4xdttsGQDWVHznmV3GWAS4ipbuLpWcROc/TM
Rh5jN1EuJ2jk7Tk34aH24txJzXxY1+FuiFNQtAVYdODVOfvBYWAqYZRX/rrPV4K2xdMhI69xcvBc
7SFHKIwsqq1dBHVRHJCI4MIhcYYtC8ti05lDGQg3OrNsyne10w1U4hlrqRWC7qSg+fKFSrbkfKdg
n4bMN+YCtj8OWOrtluN7iqb3JBUkdI/COa3s6H7ouNA/WiAKF7tr7zuztB9JcHgSi0WiohcB8JpM
eWh7bd25gxw2jS3Hp65MhqPtlO/ZmvWHJCPupsnTa6QmcuhhLaTjz1rcHVMkO2j4Y+uhi6v6br3y
0mHM2yNpYffQgo1X2M7TGXYpgxpUvOOLnqbavlhH+1yqNDsaqb2tzayh/gZ961jPs4b9XBCJsEkr
M/JlPBbfPDdWu6F3m1torDrOQgUbv4m+XPTgAWLdZIeUEXkNIrN9R2blObGs6YQFO/4+eh28yG6s
Q7WC5sVotf60m+Jbwp40MPJMPsL9sre9niPLByDuO5l5M3KqbvDbv7E11xB7W7DVVX0uiNABS8wu
O9Ktp6LJ0cKDIN9YWjvu0pastnTOo7d2WOadNaftG4IU1Ere4CEkM8aDnLJhWzjd26Rzrnii1MlI
H/38KhAqhuRdG2wE6ospfOlm69HzMB7lcXGa+5OsSWPEc1qOF6sg1ClxBchZIYunTHOqR4qq/FQ1
Lo96W6chSqfczW7rutd3nozVBSTztnRMtXMZJ96ASyddZLa1XZJZ5VYkRnyWdGKb1siGfYxACFEm
qQB3aBfnQ2IVKGzdoQ2XLLMxWkxvHd7iAJA9SfAoudZbheA/yO1WP9ZrW21td5rfBzdyERs0INWj
HGMkdIS4qXwHqXto1+v8o8oT9eYQJycoc9/L2ItC3sjPciibbYYkrQ6WSmsPSyfcoMxybc9IMHcC
bIxl5uvQI27UbCC9zy1nM40lwwjAyp9gpg1wqOvEI82BhGl7V6V+nt1S9wZ9KgAdwBDdikjxBJ0i
/bhyDiBppdpMWCXsI1MTPzHE2X6/FHAfehTs2MbiDZEvrU/p0W6IU7u3CWIwERMuqPyi7uryMABx
8lG/Xe3ie7r6aCOrQeF/XTrms93QBcjTu7CZCuTGjYzk9yYRLWa6gW16uop7CSLC8BGdZxd96vUf
s5LFLZkxHAijUSD0z41tVK3kyjy6czRkpK6OblL/SIdyxOiCtMMrv8k5yXPrGEE0y0/97Hr1t2kZ
uWpwa2cNJ5tXUSn7WUschYlLRJdjUEEXDcl/yCU8qhgWEti5Hi/6Mn8pcgU+J493SI1gf+fP1G8a
MQfQ9EZ1QDMKPkUfCV4UnZseh9FtbhrFT9edU7+afPPMfGm3vCJhPB5atQE14C6VNjSpWM0VczSh
39Tp7B4coNN8g2nmLnJwvq0kEPgNBodPq1Bd5IPwUCcCYacNou/2oS0b08+cssVIoMp7MSVJCOp9
QW+bTMPeKnr3ehpg0G0QOtcWJYwxddeZU5rvnbawNrKwjZOoOsDJgk1YagsMgYwNQ9tZSiY6Gq8n
clWThjtaLx2EXGZfYO5g9eqa4TeiyAPBlXtgUMOarOiX18mObuOMxF5fFN78iF8iDscsBnfXDyuc
FxUbAcbeLmxNkJh+Z7vOACpXMUXnKXwF0zXDIesYnvmdwsY4I0T5FrtF/9pTetIzQS5YqjV+LO21
27rXix2VWC41r6f7smGdXLQIrze84JnhJGCnA4qA5jGKStGHac2PDngoDgynq4c+9shYafTmuU1a
tmLodr5XdfwcMVw7WwYzL9T6QtubxnVrW3mI/4ZRnKRXqkeCG7oqjCJVyRuMmNZ9lTTvcm3R8at1
jsmdS8QawHrgsZ+usQUyHlzwbV4sxUsmcCy42RTt2MFASFwG3djRCvVPaPWmz5HYk0AB8IbUG6uQ
d1RtM/Qjdch8f0W43dvItxvQ9/0VLRQSXzx9rFR9VPyaDeumngGGSTdPwsor0oc2BhUvmpWRMYB/
Y9O5GgwTSXoUpqn0kKxrdiY6D1qQ6ckLKGsaWHBpoSO0j8Kt16ckRtTrO7rDL4f+v94IO19eco4K
gzt/EsGayfVWW2oE5WR57npjLB6qa51krtxXjNJ7X28EqZpGjuqaypc9jFfvqyzSkT4RcUf/eS1k
dbs92ybFdVqJK9B5xZq2NBMox44wruZ73U9ueavnWWeSu+LQjDU6TwFILYxHgyFxUDaDRnTWTw1Z
/nSnA7zZOwmui7QateWlr2Y1f1snDY8P1lsa3v5uEB3ri80wSEMqACztPJ24JK1LCswvepn5B8rs
f5UWREgL58hljeddpMnmWwGo8fkv459/sKi+KgH/ohWgfRBMnUFVoQJGrGBfpXt/3T2oZp6ywtSn
CzHmdqh5V/GaMfKJXKk/uKbiN6M0d2NmHM3c3sJs29qJvnFldKMGdmZ1v+FX3XlrRgZJuvvnb+6q
U/jrXuTXe2Ofo5NrCW3r99jsUh+bSkTGdFGqvUhFrRjt0/FfbR7/wYtgHiVhEOmukL9fABsLNE3v
OF1Sg5Bw/nG0YlvJ+o8F1b9Hkv9yJOles0//yUiyKNKK+Ky/yW3ogflDf04lXfkfOJiMPyDJGH7/
ojz1dKhqoCMx8v9h1Wdg+Z9zSeMXcA2mpO5I/r7rNPHPuaSJV9+ROOzxDiO2ueKaf5Oa/jPpqfO7
WR9VrCHBpDMFxVcDwu235WnqpIxv9C45zg1GSowwQDFQDjon1UhGPcsMYtca0LGrvGFRfE1mZDY2
ujb2mY4Gct/qJZHEbl04x3WVVrQpxnoFjyHEfI85q7R2sMUW7T73svalgd5vB2SGxBngi4J0t9Ho
Rirl0m38AgiY4Q+lWPHh1oNz9jLwhNftw3pgR9RbsGxrb0M3YbabkVSqJDCnmoivLlKI9V2NPX+2
yB+/PHm965ELsQpM+Ykq+i5YEPQiZ2PQZJw9o0/CziudmwlZiF+Ow0NHntNWdkTQ+hRywuTBrqeP
KsuW+zkR/aWNjfLhajCtNnKuAUZn7hzbfmWLmG4vUw+FrbBjxlPDRKRe9vHkeEdDtemJY3eHX6QF
OlCn9dausGEaXUImQT8ZuR7ONskSVi+NFzR+BlawtnjUDdIDvcR6i4mBuYWH4IXki5l3g5G1hxE8
Qpjoxl3irGz0KkdukGDSYSmtuDOlVlzManqwBTWtXRRkJKlZJj9IRVE7S5KRxwQLNktZEoPizM3D
2HKo+0OSxjeUndZlSq6LMmqQ4SymTWPU9SVSbfkzGx1vO+YWJnSbfQyDsO7BcLwfNpROhjqEgzha
0vhOx7/AEb14mLz9lglloAr7OE41fhRyux6ztjMfzNmbT6aS013aieZe5clHZpjJu107U8hD48Ro
agltMit8tskWT3KwWGM9l49Fm0PuzovuYph5woaWPI/Iy+/bIusv2pwPQco39glhf4Q3zJgvC8lt
oZptY6PbvFONAJZQjFH8bXUlQNDCbchwyKqaTrvKMixySuknM2nEkZXTZ8HP38aDVdyzvyZoAQu7
9yDJprt3wdszAosyxu8kFF4sjZFmpnii5MTA7FZtqB6EwR0tnaE/G7llnRbW16o1rS2le3dTz+b6
yhyQrFMWZcnRyhI9VFZesE6G0Ro2eT7tKNzjrdYMJ6To3VEkzs04dg3REw7abPSxWeBmM3VXVYws
+bgHw1ksSJEjfOOoCZ41nghY0h5IWhXbSJ6skcAFXGMY34bsLjHbWw3plY5eJPQK64Hao9hUrvrR
KYn+Oqufl2tiNrvqt1K2xZaQgX4JytQ42RbTJ1yep2L51GIcVbVOEPc6iBdr8PB+Ll60V9Oo3UyA
TDbRoOIwE9Yrh2F3a4AO3GpMxYMijyHc4qV9toh1Iq9QdgwuWW1r+LGcTEMqnCBlT41XoE/NZpBl
u0PNYFD4Htc+Pfdln/gNCtUFWzQMa7bjjufj/ylDZrkg3iaVbvMJRbtFKfTgRmZxr1w7PpCfTYAe
XdnBA6d0X87Fuqt6WGukGrW7NZ+dG6sdiVUxp0ML5R3Sld5N98gSnvF2anutWewLQ+uk4gtWd9Yk
sJuyZ/fCRqcvvluiySxhmtuXsnU/WBbbG8dZPVjxi9paBjzXBEriHcCl9BZr03tlKaY1DdbRNdXf
HTXavZ+0on/rgDTurkyVsFWFcYqLihbcsLmlRVwEY2kV1HdJcbdw7PrJfIWQ1C0BM7Ja3tYBYBXi
pCjA3tWf02Ve3rxlhoVZpqJ5bFo8sgKVVgwG5bbGC070pUddehdDxz6Yip6IbQmqdr+wR7ada1Yf
VA5QliKxL8JaVd5Dn8mfqmZ+GxsEa0yJWzBUcHUcd5pDWwVzs6yjwEoRZdM4DzbDfpU62lZfieJz
jb7cLgnZJxzujDPn4Tkplk639gur+2NZiWTg2aI1P3KN9CTElvAUN3NCU36bt24NRKGeMTwMDEDO
s9U69zMP7EezjfiK5BO3HpOq0f7e6Wl7TNZy6XwobPZHz92fBjo0cuawWiQtf3KUfGhICKVJwE51
rA3hHpsl0ra9l1UxTJn+gM49vk2KoXgkzM2UfjsSaZrkETeut07Jq3KtbjMaVrnX0zh5d6n6PfAw
GJdAX/TWOTZbKOzSUozD1mmIDqOi053McRx9hJxYwTjaf1a5RWlOaPl0049dd4cGpBEh+CiaZxbu
CsOfje7TJ459eBGR2bw3rUhfeSZDO5jK4QaXYnkbjbb3U8zJQNJlEZls/fPxRcOLcCmFPCBFYk1V
ms6nXXk2u3AUegMg9BFHG6GlB7seDyWnbdBRPywhSsHrejHiKjKoS9znYVzsM6Op4lPLRIbPbjDI
/nVUinK/sZxnniPeRrH32A6sODWGP1JFAc7OJD6AX5t/5HQ1FodRjJ01r8a7WdL0YPNOtLs0czqF
3q9sX8nFzC9mgRaKu7i3ZGB45QrmpMk/8TjkSC2qx8FeXbZT3JZHFlYl7uqEL6uCxXy7NiZhLMiF
3MU3OhYKm8XwxA1yn+nVnpbpC0Rk84YKeSTZif2lH3nMlXCiLNoR2dh4R5QuUxyza7Ufllig0xPC
FKHId7v9IMkk3COWV28ehg/0CWsEP1NHXhlmadYwOkGN8wLmy7J8tzYxwFhs38ijMhusxao48J0j
tmUwBFLAxaLD5517G1O24jXy+sjaVKnI51AfNXIFCit9iDyFLNBcZFCxsgAw4QJh5Xhm4GvrIxum
3JD4ZvrmqCe9EzoKxuMyYh4qDG44Wag1mEESbBqBe5ncw35DXq8H+7VT9/rQ9TBTbe9caCMmOIk/
L5xlpg6dtNrKJ4yjfc3b7Kr8jYdOR9/X1d/zBdbHpif+B7AgmKQvwonNm0iwfTIN58OKE+9JIpZ9
r+OuBtaHlx8MtsQqs4w5zlDShDkRWcyKQyqFvPFWS76NdltgUFbgFIzYXgkANRfzQ07siftIN589
vLWp75bmzGCsZfVZ1Ua9J3qG/8whQLl7YrOWBzePmjGYEX29jzD5A1XZ6o3uvL+3PQzTQTYb4nVY
KSA3sZgG7iXRDT6UEv3Ta9grbaLSibUjdsPoOx7D6gk1ttNtTVRNp6EbFvpKTSMlre1YlxPsesji
/A4CIejVSl7iZYS6U47Ea12tNwPLpaX37q3eE5cBi2cYe2CwGKMp45Z4Kc139Vju0HBdAx3a0frw
gNA6THBV/EzGhGQtV04Ml3XN1JdA71JBdlocX7reWDcTkhw8HOByV8vuw1WZxXYQYjjrbACdoS2/
kswYiM0eHPnlZIye/REaBYzQvn2KUSV8OMhctmMNtM/n01yvLm9ruEmMOUd2buZgCSKbkU7axplF
1K6VfSqcwJVP84lvE58PR4s53dSsjV6KaC6+MSBLdiK1NfqDaDi37HSYwuaOe8pbPDqxoEYsp/jo
riRIbyuEfns39bCXVUacf+9cieuKvTFbgCS1wRwoBY+Zreh6yjVdHSfkH2d+w+JsWGn6I1rTHlBP
3+9L1Yzb2DOrQ1PE8JXz9UUhw8XyY+jte8yC5s5sGpZjIm0Pv1q/f3fJ/6pLvmrn/1mXfPOeVl9/
a5H/+BN/tsgOHS2uFssB+0E3/As8/qcjRer/wZBH4gfRUcf+TblDX43UF9mvJwwXfy9CoD87ZAsk
uY29AJOL7gkkP/K/0yH/NsexkBN7JhKhqy0CkffvQPIF0SN+J20FfrBZvI293LAp+cvV+AdzrP/3
Ja7WVGoikHnM7fTfmOfoVwscKd66xy7NCeb6TOSQr3FJ/89k4n/wKtd38ReROv7JebYTXkVWb532
Vs9fvR38/73Eb/M4mdZWVY+8BEo9Ke4xvzTrv/BpoAO5/i1/maxZrsvuxZLSANdmoTv+7XJ1haay
eIQ4Y2tV+4O8IbrUVOB4kBMvbUd58WAKQoEFWNuj2YlhCzJn3uBq1XfLPE67VLXts5GAVGHc3GVh
28t7CurRDoE9sXwE97Gt6UFCs59HWrWILEkaucSXEAbw2rqzL0HEnzqHUGS3Vm+lC8DCdTuMm/q4
H2hIcTUk9DCYh8NcIzsO6cri581ADhN0pZPTDtkhEYU8CXd1XrVSks6W2EtyIxrNORUx3NlVaN0m
0ezx1MfUzn4+U3HzeBvAl5brE4ddEaLpZEdAIrKDJvEYpSBOmIKMYSfXcmcZ3dnKjf5prhbrfooG
facNstjUyK8OVnllDA26tWU/j0t3VvqNK3LctqY1I0WbxwdTkqNjAYA7yxVDT726Bk4sivObCEfq
vgZNHMT1kNxH2Tj98PpyuR9Xk8WVQ0AR6VsZr5euX1PlRN/JwGlJ48Db9eRMBEeH06p/te1MEJXd
Wf1PrbGY5gCi6J/RSSGImaGv3MMg5i+6XmDbYu+z2ITPlfCxAmexnbBUUU8NGpkk2V9XongtpQp4
f3ng2QiQhyLTLllsffWdRn2/9MNnts5P1mp8eRS9r7NBDJ81aClZKDPbuKXhkrRJo++qCUA3PlTP
T6Zm3WeNAFlTKD4EO6KlHgR/XznzPrJZ5sfSs7vnlPRDgg0beSp52N+ocoo2JhvOHYSO5B5sRXaI
K5MI4pYM24kFxK42DGCUNuCmwGMztnGpgjI8bm6MOcwy9gQS8gLG6gRNk/U7JmT5PrOz8RGXxvDY
q4gfZsfDjeGm9n0RE9PK2iQ/Mm+04OvVw2YkBOLW9bicyJ9gtJWtMkLs5/JCklaWHTLDITWkYDFC
yZsyvxnaSH+whii+X+JUPGYVbBCf1Y59i/Mh2yVxLHa61UYfEaNE6mRDiy7G5NHe5ajJBt+Cpox8
KLJuUdCDCIwJGqAHsI6Uys250RAf6+C1Dw4YlrtIM7UdYbHmnYRLc54sm2VSg30G9TWDAPrN/ZA0
Dgm6bV/4wzAXc5Aj7fnoZ8poT001cY/aoO3qJXF/Wlnu/mQM0Qed1k2nlgyfjwTb/SYeGksHcOuK
jdb1HoNF73o9IpE7IUGSnwWOYILSxhnwb6zEXu/0ZQ/YxzhTXlnfxJyvm4jMXzo0zdZ3rqzanc1S
+7trRONbhbftXpSN2I+pAUfeGmZ2WOhFTL/EZflDz7v+2LCjvtCxTe8t2r2baoi9W5Tj5rfC61GC
dSyZNkxf7dNkxMudOebrNlate0ehVr0vbKzu2wUz1Jwl/WVGvHPWZ7ncYBq3Tzn0jp3e2Ni3lt55
VIwTQtAX676ZNAwRtsC26DdkMiDlNih9Wwh+lU+ybw4kyXHsMHXNmoSYCSBw6vSln+A9Zy4wZtia
nW5P89FtUMh1O24Nm2Qgz96qRXXkawFUCjuVdswvE2szCKs5FZOzEkJaN8m31SihGSHG4O+0o8SB
liER4MhqPfJu428Gou7jAuDpRL7vEhR2lBKz41Qs5uwyg21AxbAlAMwJKZa9g42wdduD/9sw9dB2
QPFxBFQOi9HAxYG3pUroN2Jp24PWioJfo3GXbYTZYAN/4Bqbx4o1oIXkOsyICXCgEORaFW3zMTV9
zzE25vdAXlwUDmhCe06BNxrUFR2GlHtGjOOXFNW6NWLXPhmVXhHyB8PRv2a6vwPt1D96WeFMKLw0
+tl5A8aNjrGhp4v8+OvHjcqxH5mvoE+YY7yDqy2n22nN5lt6034zujm2KO7hlavbu6Glx/Sdv14y
RXAAhacjSnOgeyVWpOjFR5733Qvy3y4c7YQftVoT6/jVsMV8IGO8HBsPVjVHr5mV1M9jWpKIdrWl
wUCLsJjrws808hCmRuCIm4f86NTDO/CM/uBKx8X6PbDjd6Nc7En/AZm7tOOFqHIu3y/3UUveyI2T
z+ONrrEZ9he9nve15i0GCj3dPLSGCZBIuGN5ZEGN+wA9CqBRK1vXPQ5A3jBZH1hpkU0+6nMnvvfd
uN6nVsdHp66WIFu52CKmq91pVQMvSxZgdJxXwDl6O4zMEzAKMUaaJhpqPnqXSOpzzV7gMBRm8unp
/HReZM5jibbsFOm1t4sdVukw5mgpUEO7O6rRlhGXlj9PXuoR8NA4j1e7x8a+2gTdvq92MVrpAKvk
uu88vfO1TOJBcti+mjqGgtrrTHoUZ74zGRC+Q35jcqq4wZ0I0+fKHR1IYfUbMFbVF9yl4WB0ovtG
fvn6zI0U3zmJRghHNnhMDukUHavzkAWpaue2pvO9pyDtiXI2UFpPACaDDpHLzoiIdsZVgWtGE+MX
cAjtqbzOVmAsZXroas6fn1MOHfnnInizs2VOW2Ep/WKnhfYtjnIOGYQWR2SWw0az5/S1Gjr33qtH
hrJisF/MYbFexvYa3G2r5cKTitiuJtHCBTFWqCkr2UuG/jfELvxv9s5kOW4ky6K/0tZ7pMHhGBe9
iRGM4EyKFLWBUaSEeZ7x9X1AZVWJwWiGKde9ybRKlegE4HC4v3fvudUtp9xsrVVZChhCEkw13/UG
4OIqr237Cu78Rs2ynA9fHe3RnAmK1hg7Mk7ey5yJuBkMEj6tMsjWmYN2LB0buS7KFNlWpdJr8CwI
6602JlceR+QzkQZQrN7m8mSL6YZQA5t9hQ26yQ6HS6vO5lAs8jeF3nTlAktafKWWUXpG+cz86gB3
3jaYVYyFHfIxpNPE45/K6SKuQYyJsuZo2jtkHapjHLAECnELBP57FZOewqIwnpFnkl1Z1TQhkDAI
mB/rYnyg3G/QCpp6gGztWG8IraGO4qBub2MruqJNQcav1OKd3qbGPupxqQmrV9Yex2JwWDWfbqok
DQCFXJGohVPSajiuelQ5BCUhvk3dGekvdNU8vS4u+gZRzxJ/Wn5P3mS2aVlw2AOBbd8LXWugI8Hn
q1qCuf0gmS7GngNz6Zn9Rmr4QBfo0JT7X054pHfsmHXCipKOZUP1Z6MbvX4YlnVIgoTdoZspi9m4
J7LkQW2ZTinB1DvphOK76uv4S+HgrvS+x5Hl2LgohzCXEEhqbxfUvJiANDSUzP10U5GPvjN7fVzb
zVgh00UShESiK8pF6pgd9OMuZ6UDCDjdqCaQbVoACZAwj/9xryOyBDfoBd152ygRuJVYv46koIwO
wdNzYVrq2xDo/llke+ilaefPV3RlBYO2RMQSXGJExA3XhukdRQ1IbXaUQSgLlG1j5DgapDFq38Zs
JA5Sy8o72c3SijhU9r7XXbfFSOKmjmSsj5QfdtlYG3Kmv+JIFouEGuU5lxGvEjVn5TT8utpgXe/X
eeJrW88LCfJhX0L8nEGEZ1Kq1podYrArJrSkTQA4tgihjtRm+mJlyks9GVeDBuNTG/p03reVZ3ZA
f86awvs+D6ZlZSu+y2qFwBE/Ingj8H1eilY9tr8qGXiaJpLkvWLL9lYk7flz6HwDzLJRzqiA6evE
KrjerCCYc9FqKMGItb0YCjQRWeBjMQbAaxIiAGCAlPYtgpfgm98CB44HkdBmadEKofrN7wowERjN
qOTUi1QL9kFkFtdE1xVfFR/oMF/19KlWival6CzzjnqOPqwSm6gMascTOk4nxjkXtC60O3rJ6Ef0
a92upmuSeaq7AuHVukspsi6HoSLPdDLN9WBhBfEq5JsQr6NNV8YcydUk3PmRGHGFNfR/qyndI2WR
LqEShlOt+hwpd7Gx2yGOCbj/zvZePEGHsC+E0zbqstLQvXdlRAVOA5N87U0jOaojyGMwfACeSftb
aSlKbpB6SjATA3mKYIqN78R4lz3k0Wm80kUT3WQGQDMSNKons5oTtAcRaJej7TRPcRJYO+RD2aM3
WjOoLmvlgzp/IU2RFjg77ABeUNbug9DWL4K0bh6zBu7B0JT9LjH8bo+QNH5pyOalHCZ4uECxvOvO
KtLXtLbUJcYB/RkbRa7xihTWTsSafl41NM5MhQM2xdZM56xb6+16VBr9i8ysdB17hogXYdcFl7ky
/og7y/6q5VYG2Xeiu+sn02y0AfUIlXjBHm/iU4jPmy4BHdGVOVasZFESuXQ86TBDLefx8rXdkeyS
UvqU06IXNhqBYlrVYXqvJOHXgUQr9K2oBSnckDbvjByKRfFYyUhSjEwQkSGFKNuVwc54mztmep8T
qnTeTIl2VlUeWylsoqPnS7p5hd3S9qx7JXU5LpnKD+h1MzMPbJZoTfsBUt7c+m9togKA+sGo8L4k
UmnO+SjSLauq6HkQMv8SlXH5tWjpkW8LxRhhT5ICD4kqNxByxVS4OUw12Y2OzihbAikavsWVicqo
rfpo12ntD7+3e1onpOIOjp3tJTvbl6xQTQQONDNNJb6c8i5BxyCVZNvEhP32PKpzjOY9KVZl0Vzq
xJFcRmyGFpGeRDWeEqO8qHyCvuoq0m55/18bOmHwpRpcLaiv0JZ5DYrfvG6vY5Uig+4nwcNAY50P
lyXWIku9G1TP+XepFN90AJHf9HG4m1p8phvLxIFAjqfYUrFnZS8USRtxbmo5Vt8sg6CsEA8keBw8
6t1m0Kob+Etzjm6guwr4sW0QmBYNbRP9JCo86yxIHc6mkeZ/J+eFejwr4cKQig8BdbDuOerwPaHe
/W0WC64K33nUB/TWaoGUj58CWXYomzs91F8tuOgwrJvxuz95+HPi3obOR2DchUODbUuvnDsGUGpb
+hHdMMXhpkjPerS6QL8POxw7UTtjmiqYZAR8d8sxQLNg0EBpZKBdcwZ5YEGOr4ZiMndladIN7Btz
XSSZ95w78bRMqt6mtSujS3Mg02thYPBYaKgE3aGmaeJ3fXZL1hVNLE25IcWvOWvsMb3xQsW8tuhg
rczI1C6xeMifwkcxnkdweas2RM+HW+EqM8ihSIwYQ18RORg8aBop7VOEwcML4nqbstyuUcfgcmgG
9cbzWtNN+qJd5k2cb8dOJncNK+6ixX2yJmhL3VZJe++3SB0GSzV30s/HbdNX3wDXWG6E0n3ZsxGk
PWcpLpLF7pytnLXrcZATalXG7H/z7GfbAExcJU3xXZYRkBwb4xxHgDKIv+dqFKl7AUhgb/detKJa
0jPZau2+1ZRhXKK5M5zLkJAvbZlnJbpZCc3V2JTZMHE0CyrnMhur5D5LHXpIxuhsg7D2VwUlrHtT
q38MA04+dWKrUpWSPIGpf4H+m+4Mcmrw5BgckspupO0ZR2dp6Ig1xwmX+IFox/tvfLVS8yH12Rvr
Xu677AqTFeWOlxoKySpXx9nEx/eV8AS3HcxniyPIQJ/YqNQb9lAz5J4ykdLa4kV3kn6v54ZcmyWm
YDXOqivfE27nKN7PwJTGtaEq2k09OD/LQVcefF69LxARqmBl1DluOqcavBXNUoj8GGO2qjO0ay3E
f4gWvKOrRAXg81rrxyoorUoUf8SrYLmngfe+nGsOiYZ40a7cXqd+1ykU40IybdO03HIeT/9MzUjN
dR7NERLIBiUp/aDmamGeZJ9kVe6YI3pSa/4RphYJCn6RnMAPfaiGz0JebQ4TRY9lsPS9vzC1NtHp
D4ILC2z/fohwBflRJy5UsstPMAtmbdv7SvI8FOo8HUMUIx7cQ0TawJ4lQ2VV1p7HSTOLvUlF8pi8
MP+GdJsja//TIjnXBz4a4zqQLQ1xyfvrQz4nNAWFkjsifVkgXeYrTfDcgjOpfuL6gHJ9uD5eaFoY
FoE/2JvfDxWz+E9FoVQufXW8MYmHxFcpwQ3HGhVNpGHldTEKKojJFFy0yTCcGH+eFYf3V5MgC2bd
Iz2ag1kz+noRqLFfu3YK7olNF4WMsv/y+YswX8ThIBL2mI2GkV6Rpb2/yEHwuWggiLhNQ+nW6gN2
Eb4lvctEUwkxHiFEdgiS1jk6ms3nQx+bP/SxDW3GZDli7oL93lJxDH0QtEeruUgyrgtpNGgz5kKw
paiziMtnBzYGdC8/H3aeIR+uWMezPjenNBKg3g8ra4cwD2SCrlVCysAR/cUEQ+D6JrPWsZi/nw93
7IUEc4oKldAcW7zhwn5rHPlVqQrFHhmubox7WuNbDv8DzVhLPbHKiAMO6tsygxhV0zmBs9Cohzd0
mv5+lubU9i/129wcvfaV4O1hodSJuKCkrG5Ne1KfA5rBboPp9R9MWnivqLZhv+pgv97f3diSzdT7
Kkkhlq/fGG1ONd9nif3zm8ojnNtXKo3PtybXbzdVR/DU6ilLz9sq0CHyW6KiGDAqRcWJ53fsLdSh
WNs6xD9ajPPz/W2oGNZzNyY9CypO/5XW599AtX37/HJOjXGwqNGi10w+1JUrtOZiwv+p2+kvLsY7
au7vlNyjk4P5B2OLqWhYHyaHE9l9pRHMUrB3vfBbVdsRoUSjrOvDr4HCCkPWhHrlV7RZEBirZ4j9
Tq1oH189IA4GLRSpQ7phor6/l7pRtFLJQZb5AtlfkzfmshdxiWgmIj+icLLVn95XxrMQSLKP0oR1
+O6VHKvssZClm5IAtNfN8cYKhHViK/HxBZf00GFBUtqdleoHK6jjQ/isUJ26YeO3EI5w7uZFh8WP
Xsbnl3NkJC4Cw4ZuCkPq1sE0wVsZTuNo5y5LGyBxpd6jZrovqujh83GOPCZh6ZgveFasXG8wjt+m
PAbfWDoV0fZTSOhT8qzYCeaZjBxDb/f5SNrHb6x8N9TBckGNykQoxFBt51C4z3RUbL3VwDMGqb8u
u2z6Mhrsxwz6H9Wq1Knuq1XpPQHAVNbNhAgrovu71WrKaClOL+KV9SneGXZU7Bo5gArpg+nCSzgH
4kKXxBnRLeJc1awTrYmaHTlNw2Wft1Swx5ZQSMpswNkJrDhxoYd4J9ZmvuD09QCmQN0xDj92STIp
0iEC3J3qoHkEDa0SBWvfYi0Kn9OptXZtguepSqClDbG/seKRmskA8IOg5dCgMyvKIl5q7ZcUd/ay
MVFE5SmqKxtAJIUlokZIFot76o0h0krCnBEAQwLqUFmSx6lESrscyNF26W33q6axSS8f4mhFCc86
j3W0DBHuZMD2ebByiMolXndY6XxXSSHyNYVz41Sr3y0PsuLnM+DIXNMcdAgoWIiE06x5k/DbXPPS
rmT3MXJfIqU+74Qjz3jqA5ktFQHjgyd79/MBP254wANAYTV0B9kL5pL3A5Ygnju83RBF7EY/o94K
FtGvmnP8us3Ws/HsB5Re7/WQELTPRz7y+rKbU8HsocX5eOYgm6FTgtbMXMpc49fO7MU3KIXi3gAZ
/uPzoY5cJAIPViNqHbNO9mChpS/KeXNsMzftKroinaCJRyeIgJIoq85MwJTkMtFgHxe9RtH+88GP
XCf7Kol7y+BkgM7k/R3GRN1SdsoylxSkcFv2QK4GH6lHNFZ/vA3Q50VKWCiMLHIFDxZEakC1D+gr
cTXbfhxHaLMaUE3eIin/eJqy3UAwhTCK0wdJ9O+vqZgZDj4RfugKSIObTAqvMrrqe8MkO818/dMb
qKuSC9NAHdFFPvxskYRWZHpCZDKyGukqxZjl9BDp6dSEzdUn7uHHF5DB2NqwNTBoaB9+vkq0IYHZ
plyZot8HUnksJ/uVVL97vzdP7EHmd/n9zpuhOJaaXBqfF+Pg1UtlAEpbQYghiwSlbrZ2coCcVtIR
DpF1O8qUp3ajx0d8iyGYBXCzfez31YU4Hgv5OyOWAn0zYeH5KO7lzNrAwglsuNXO//zRsfEGhcuu
gxEPZqRRc+5oPCt2lbbd4YRydT2+Ck31xDDz+3t4J/FIW6RwWuw+DgsKna0OIcro2O0UTYGckuln
xcAX8fOL+biK6LxcKpsNW1NBbx1MeoKgByw9InYrSUWLSs8yicjczsybqGxoqINilWN+YpXU8O19
vDYWDstAL81qeTAq8fKNw7Evdh0D7mCfEH+3zIoYTrBDl37KaGLX40yyVHIdBxPu4oK2l2ptm6H0
zxL6yJuebdE0GuUtkZ7xyi8KNgfztgB7urFHFmd+cbTeJPixNk789kcfjO3Mhx9hO3hL3084JAlB
QmcDBTY+sHU0Ag9WBuqcnz+YjyssDwZdJSUlR7M+bDlTveQz4ueJmzUW9pm8c9VY3NtWc2rXcuxR
QH1EVWmaJmfY91cD7VJmRZmxEA2FRMjiBWeDqQ6bz6/m2AqE4JgynM2hnHv3fpQpUrXBb5UY8VCN
L9/iMzUYkBTrOvneRfqf76I5MxpidvziDVUPT6h2E5odgquYs6P3Ot+7KjRv0sp7/Pyqjr082NJN
QPHUb+Cxv7+qoY4Jpc95eZLQsK/jUdBi84xXmi35pvIN+6VPigg4mlmf+FQdW/NQxOrsq6mUfTj0
UDpVA6l3sev72lWTKc9TBKM1eiii6Y4X8cRoxyY8xx68tPoc83J4NxOu0TKLOnYLH4ZOahrWTa9F
yurzmymOzRFuInRfHSA/8qX3d9NptaE1KLm7dturDzDqSAtCcUxKCwF/9Oas/ksk7HzZ5k13VZJP
eWngc90G+BzW01hAyvYjCHcl/JyEDMZN0LbRqdOtOHrngSrOb6aEwX/wyCvQJEafpnxtBp02QVM+
i2YGq0i7xqBhP7YD1QmrCGhiZMBH474D/enk3wIUHZNZNLuihzlEFYlcPAD3CyfgOj6/kUfuIz1t
tqAWtuV5f/j+PiYWvwOQ85yMxum1mESzUXHF5F6CfmV8/nysI7dDvGmMjblQy677/ViaGGHF2w1b
e0+8qhQcVqmhPsOGzVwSraI1pfLmxA7jyEsnBB07djR8sT6U9buKwLYK8LwLZOUrllxlqaHaoY9R
EWasjeWXsurLFWqMzv3zaxWCKiYVKTaIhyulTnhKWNl17nJWuyxNsCBwT26oxvuLIPYfcE/7f75v
Y8C5DKCRpsJSdnB3TbqNtQ5FV1H9cjmKDlVCJpubvnRSNzU5SH9+hUe+OYzHHkryYWOzePAG4irV
gxCOmjt0wNITvepX0MjLlUQR+0+GgoUsbQz31PkPPgiFpYdNiu/RFU6eXRsJ4WGV1Zj7sBXixPJ1
bI5KXqjZhzBX+g/maIckLoPMyFklbe/bIP9hGMA28Mzj0ypv7Jbk2j+/jRLThWYIjfbJ4QsoBnpt
Wj1l7jRjp1Wrv61gPRXUAU4MdGRhpqSuGlJSecbGMT/P3w7WxdSjAPM4AgJHfITav7Wn8v7EtUh+
xsE29N0YB3MC5kkc6eAeXQT9YoGVCMqjURu3Wmt6C/JDYF1iDlsYfVWsajPyv+R9RX6UQa+2tQG4
9aJV1lUW0unViarCnCVwe42JG8qm2hGkEdxo2AMxf0EG9wo126Y14ixOt+MSGSyhOwaJBRPxkNeG
qNDqwi8QtxPRSg9qJup4k6c17t+u9EgdRzp6FcGO2yA+BQMfh9VVgLN/K6p6hJ+ORLOTQXrRgRdz
bYx1YR7XS+5wvEmpFeGnQijoIk5MF3k/FViyAwOxcNyfg7OCwk5Q5ebz23tsbvIVtwTzRNKnOJib
MPfLZjSZm8iEn8uheQaNd6VLZSPTfI1rNv8Hrx17bjZ7lO9pCB2MZwRjVkoog25TBnPN6RK+wlnf
ZCc2rx9LfuSr0zWk8EeNwHQOhtGHOAB942QuIvKbAhA7mkH7pYy/0IS+QJCybA3tm19lJ45M8vi4
VGm5oxyuDzdkTpGWadEb1ETycfoaDCouoUpXbjC6YNpHM8MZp5yjYhso7KskQyQIg4CFvAQmZ6Dy
N6JeOZMqAQai0bOlhzCUCVds6XfSwXai79hIOagPSAFja/JXgKJMai/WtPIFqfOxXi/tySgXcRPp
GAWnwl9H/D6rJil+4PkQ15GNi74gxnWDo4v/nk7GkjycaG0plvZQSuPUozi2ppsQny2HNhwPZL5l
v60RITlXaRZ3mas2zyNN7AVY+G0sSLj7fCYfW4t+G+dwY9QVHdRyp89c20jUZUa9YZkGwfrzQY5t
bUxpcVrV6LeZ9sFXQy3JiCkx27o0nfATk6bAYfwxjwM09fV4wnR2dDDqlZxZHNxth9tes2IxyhLe
FSUwU06i07bTiw0KULTUTXji9h1bCEzK/nwtsOx92Pwm40heLSoqt4qqG622zCXoxMc8qX40IZqF
wDxxJ8WxeTH3vDnAIiGwDvs0U10k3F/2adGQBLi8NIHTFDisRi1+lUslcPWibJYkgcjbUPVgqfqY
Gvw8zC5s3443YHbHL2D6eaNqzycs7fMnffTXY0GkjET9lsyY99O2H7xaweydun1Z/JCO/xBo3V0i
0ZH8g3EsiP/sKM3ZMvd+nBqQV4BxNnU5iRZUc5rnbFT6Vd5WJz6kx7atFKcQbajzP6yD91D2Dg4O
tJdug2ckqJG49tlNlRs7INhXSV7ep4lzolBxbAL/NuThhjWadEBDhpq6Sj9s/Tb/4egJ4nZzV+Wn
MFvy2PzlREqTjO0jZ+GDcxEoNR1SnZWyzGjjtyYofvahYy67BEgk5Vt/qRRKuExZkddhOXsNFDEr
MytEf05XP+oUVR498tPdVsOxgKsNn1HQVHfkbucrO0uSZerV9mawevvBNlg1F2ZWI5hS6mFF5h6l
zVz7qfZgkK3cXgEz/hYBPkSKU6wbtnyh3fWwE8hcbtNRuysQXfOxJ3jv89l07C44s1OXEgfz9rAB
m0BWrDP8Ce5UAGRqJhKwVf3RKIw9NdPHJhz7EwMee8SzMwuhjEWx9fC2F1Dix5LNkBuWDlHpRUs0
2MTpdyV9D+h9PWvSP7/EN+3EwYYQxQwxAVBNKKMdfmN9ZYRVayepa6aTswQOad7pgQB6KUdjH+RJ
8lBoBFdEOsrJN7vAW3JZ2pLb0yDp2yp9j3L981/qyH1nszFboB2MgR+OvI452mmjycSNSQshzX00
QR+zbRyjvH6MKjG56CK/fz6mOFLERJVA1Wdeta0PZ19/MKbC63ij68lDyiohwiJIlZvaq2ogsSZx
Qya5cImRrB2/CmBM1zHOC12sPv9F5JG1cvaFI8cQHHP0w/I+dBHfTJuQ4OYskrRGZl9DKJPpBm11
Zuy5M9ZZE6FGxmIFPjWhiCyUlD4qmIPuupe9uhlHT/0a6Gy8iZtRv7ItJl6tZ0rhmIo3iPqAoLfB
jxExNkt2t9bNKFijFdZXlZI1bmCWFsyZ1lrZ/l7LY3lHTsNwxWuLCQ0qxPQY2K2zS1TrSZ15x5/f
gGPXTwcMD7o1d+gPC0eU28BMN5LrT+LhLkCW5sIUDh9D4A6bPx8K4TVaA9zofDYONiA0ncoynT9L
Ti6DVVHas5uPgMSdEyT+4+djvT23wzdtrv5KTq98Bg+P/5liJm2fhhwOOsOzFwSOjpi9JmIAYO12
q8xKxF7kqnfdDFAUNU3xb7RGIUoNHsy2yAjke/uF/h/fcArfMKuufnt2q+fm+b9+vGWRXj6nP/7n
v8+y1/A5o3T26z+evf7Pf/Mmzn/nX4xD/S96lzbNHMJSdNJt/x28YtvwGxCvmLSN31iF/NG/EIfi
L4uqD+oWi1I2eg8m278Qh9ZfFn8w/7W/yYh/AnCAhnl4yGejxW+BNxWx3rzlfb8LQvQehFOAlAIn
37CSZZI8G7iUfcx1qlaQRgVsGyPXSC5fSzjSMvY1ItSCKkXJ5OnDUmAzWntq2L1a5I9cTd6QfXNQ
FgMldmIfgXqrpKsh90CQEG6MWZ1wRXpS2lUV9mZDXl8lLwhGodkURylG9dpJOFaZ9p2F6ua2Gtru
Su2e07ziiA4X8KHp1Oopj8NOQduUkEoWq8XwTOhJOmDrUegpKdLXvBVHUAROsrH8eF2YZfw9wIFH
iFOV+hExBJW3JrU0PIuHcgDgkjgt6jn0CKBhvAmodqXZuIFIWIYIKMn0W0R2JLelQzrXYgi84FxG
VmevUeiEs6o5MSVZGXH+UhDM+pSTdHjZ1qO6bGVS732n7l9wk2VPxLYZYMlsf9xDFS9vRmANz1qg
ATaMtHxBjuEGvhAW/pZUviG0+8vJGPJrgz4cJQ57KImYQkCzTYiavrRlOtzoiXyzxa7GOj+zrB7X
XQnlr8tajrb6uO210Lqev8XaIpLpy4BMcCGH1L6mhwJ0GpHMnRyJPgvrul6TuShdbypEsiAiMtsh
2bRW0Ti1e3voQ+9sqkW566YkiBeqb5AtFRqldW6rqZYtKzYHDzIt2jtSrwFhtaKfcPh14mtoxd7X
RoF+zvm8XGeZo5z3k0aWSAaXMZ9GfcmefzqffNE+JihjSggRaXXee1W5D2y7++mQXRIB/26UeFUn
enDV6VmCD5Iy8yrrHawsbA+6C2iEFW52s42fyzEC1lUPpbH1wxRurxb19TcsOewme68kgTqmGHKd
8ZUULgtzeAsjSz6Sjh3eOJPBaDQBqjtRENFCErW+F9icVTrKeYA0oPFhf+bFSmu60u0pzt76QZos
zTQanpTMr3YgNpwf5G1Y1cZUSVlYCIlZY92XpXMLtxN3Z934ufI18qV5HWB+IvLE9pRs4dRT/IIw
h95HG2jkvqlTugLYIMjAEdk9zzH+AmovuLaGqL6oxRjsLDLsnLXIewJovEwn7GPEfM50ze9tWc6S
vyZHGVLy5yL39Yuy09t8Dcu4uIyg4YY1WDTecvxH2AQjPGuAEWZxErutYud0ocq/8kz4v1RbY2SS
eOEManKeqSqeJdhhRL26aU+ODFsi1bsde/yBu8AIIoz25rWwI4hjukU3WcLWGzEQ3w2k9nXrGlbB
k+dB5heJB/zKaglGWsaFhgM2rY27tjXwLI2haJaNPpbLAObXpV6kw3ljmMFWLyOi0/M6IS1jBPDs
dTHHc+JKKt6XW68egJfi4Eq+DG+0QbNt1OjaCusJDCEnlla906e6T5EqWmZmXGqiVNy+rR4w3vU3
Smw7MZxsAIcS0iHGP/Min+GH6YxBTGYgYsF54gbIpEb4LYLmfAYn2mOd3PSVJD2m/4VVDDeedJK1
RVbzSkJf5CwTLkQZXKYR78cMaFQhNXYR3aGQnyQVvIszzNEJtSdzxjsacB6xDy3aMlcX5BHX/JgZ
BjljIQMCv868GRUpuC0Y/cFHhqr+5MxAyX6SZCXMkMloEh5RBKzWY6s+ZjOK0puhlPH4WtUgVCbu
odeo+yjU4FcKZ7Yl18GX4Q1uCeXStkZwl3AvDZ7YGlzrLTQBZ+XBxoTad2X2UXTdQM3ExQk9YNxb
M04zVfO7LpRI9garWfYzd1Pt426lvcE4SXaxXeSaMXtjWJ1tV5dgOwPzAtZGvatkvW9mtie22W6L
X56orXpE10E5A9qfEwe7yqePwOUV01Mw1PWFM/T6BtHVQmMa7U2e9rnqVxpZJjNpdCjzrWJkypa4
VWYThPHL8Q1OWgOlwe5sFDflODq3Eq1nsCKHJLmJZ7ap6VSvVh6ouzj0xX5KnRJQBuzwZWEMYl5m
SyCpNtPv3lIrf0X1NcewBU11mrmqvumPl8nMWh07UX2ZkE4tFYOoEM0Jb4xKKXkl0DhUQEsBYUJu
JU8mvesSz7sxZq4roVsQH/DqrCSPyQEdt4pnDmwyeM+o2MobrYARq8202BB72605E2TbmSXbSHNX
z3TZoWXqgDN4NGbyrDEzaINo8JbIAnIAYNZLDxnu1ib7cDm1w7iR4+Rs2t5Kfpq1l12SD1jPrNu+
YWfJ8QICLmuMch41IbbbMkjLW4NA3lU5U3PlzM81ZpKuM9TBi/6G18ULVC+tuL1lEiaXTq4m19Fs
HjRnMm84M3pp+V1beq2vZlrtWTqTfBOavyulnem+yOiMrgJvJpT4DiudtgBfw4Eax/GmfkMEsxzO
uOAOUyGheNlmDDUMq4Y0t2ImDCuQeXdG3Y9uhgn+DNQC6WrxZJ4piTD/PpD9/z75xD5ZkonOHvXf
yK0P++THsH7JszrMft8p//23/rVTNv+y6eryjmjzAQtx0L+3yo72F2ArKg/IEBAs0zr+z1bZYhc9
exFoy/L2W/I/W2VdAy+OJNMxyHNhq81v+Cc08Hcb5bmJaMwCX41OIj3gD0dNTahB3BqBuXf8nGjw
VMxdqazCRDPijWyq2jjRYOeafmu//RoQpSXscQHNH5fy+515zFUXWgETgQKSvRII+beT0w7XJlBm
lyQUcUI88P4s/fd4APk5W9Cb/VDHm/clbBMtnXycwHyOHAaQ6MPua6M7xf9/XxF9G4pHzbNG1Ek9
7/AsXQV9gIpU6Ps47Y3n0IrglTWkOi5MzReXzTQ5D1YcicuKD8rtb9Pu+tcZ+nenxJGrnIFyzAYb
Ah4o1/d3tS+JnVVBIO9rLdLPgDkLpGZGBieDb3x6okt7UCh6u1BmIAd5VJHURg+7FkOOU9gaQn3f
55x5FlZRqd2ij/DlL7vGIt8wk1ER7NJhqGlqUJOpv+oih6Q9JKGyVLXMOdEn+3j5Jk4wSne4LaHn
Hx73IhHAWWUrgGNV53KdFBiEqsT845+NxcbbkGKuTHEAfn+r/UiqSTCO+l7WvbhsdaV+hZo23PJJ
Kp4+f6rzu/Cfesl8n03CJCiFzrVQ0iU4f79rdTVFpUDp0fedF/ysET2vWy1VTjzNY/eORQgSIYOx
Sh28kCpqNavREmgqAFH2kd0Rq2ODXl+KKYbF8/kVHTh6fl0SUnaB1prg8A9SAvw5optIcNlHWgi5
V3aMKTylNhdJVRdPdhkbz7o58pKGznCLpFKe+TASfxV+/m9j0ftS569fQ2fZI+zQhBd5OGE8TZBX
bsb6frCbOSokEwqIIMc+L5SaGYocBVpCrBHPwjlxFPTMeXmNog63rCDVH5X7/v5lUKLpzvykPxTZ
4wQaeRoXvLydN9xixiDdDtfFXi8qZ/35/T/2sAl+wfmDAhPc0cGMYnta5ZVVyn1ocHsdx+eVVRI2
DnO88ylV7PulnuVbxzGF3hMlB8N9mL5F0OQJh1Jl54G5o4KhVMUTOQPF08Sh/7rLRlaHzy/vMB6G
IdH6kAxjEpVBMvChuB7FLVwIiuo71atCHGmZQsBYVQ+3Zq8Mt2Ht8VylAYwnsCPtPvR5pdKhyfeW
Aop8ZYdm6U4ln7+3FaSBOMGReCLNG6++MolVCInjRE+LHdq7t9zgww9uFOGw6aAAm8vv799ysGQR
QhKp7+pEhfM+M9LzmZbuIwZpF7maIgJZJklUAd3LI1Q36zkX56aqlAS6NZBCKj2px4P0DL95nWRK
jhdJnyZSvIn3SisVVl61ijgSGKIn8lvA+34uA3u4TcyyctWIv1ZhWTyziD+sVnWkyTP0kOVT01n5
3vZ1uasibuBijPHWo/RXqjUGR+ehmQLAPAEJgQIdLFl6i9oK0FilTmDGgBVC4KZ+G7JnTbKSMdDV
7cmKGK/LEpHrQu904nvaEExVHeTMkEIXxdOYW820VbzJMXc9PIs9RYWUZLlKZAGAr6B5jTmYPllF
phW7VITjLcfH4VqhUkw2A1Ft4TcxOjwy0mrNGWSGq+ShJID8Cda/+UyaAbNdjzTjeRRO/VoLwooX
ZtcZz+kYay+gjjS3K63yliQpPFw98A4r9Ml9YP3tjEXvGHxhxCjEvSJLXtLBts/JClCWctC5o17o
PVDAD7eelDUHUcxfSq6Je3xf3B/SF63buvanB60z6tfC0XlOqdk7DwKUx2uc+lTNTNkQeVIDvl7i
wXUeYBHx/1JIaj5zvIyfkkY4AqaG+6a3Kizqt69cxpd6U9RmAvwlDarI9XXwoYsRDDv8hoCyGQFw
42Ttgnlj8gY288vUOVcjjfi7fDQRyKmKYpIukohLCJHMmhih3LNlxtxNkv2KZtnl9khQrupZ5q6Y
10uls8p6W+tdmWw1IEYc/gwLpmjV8F0084D3L1d9Chkp7K7LgC4Nj9JIGxuek132K2vU+d40sUcw
qMgkcxnGtvNQqx4/FioFrU9FDteFsPkWNXQMhs1Ix0mjzIakYonpc7qYrGSC/hWmxnOXl8Yz/BIK
g/QtnWQF3YWeq5yAa2LxtQgBNvVvWddl9/YUjhf/y96ZLcdtbGv6VfoF4EBixi1qYFVxpihK1A2C
NiXMQCbGBJ7+fCh6d1uUttS+PxdWKGyTqAISmWv96x9KBUKjOo1HWU7nFOxFRhAAXkjjEUNWLtMh
kd/AO22GrdnFHplWC2m1ELQBt3xCc24YZZqXFZZ7MiIbOtxkLo4s2jUcsgmX+bEITXcHviblqTCZ
dtSsyRQ3xq6+72WHIjKPh+pr47b9t8BZmqNLo39DGwvgM+s81gQmszPhEcrGNZl0flFvzPIzWWNt
RyjL7P2lF19su76ur5qObn3PNNGfIrCSbCvypsbVZmhuQuwUpg02Jjg7YWqJOV8vr2ePnGFVz/Gl
mHtfkZA5ec8yq/r9XMvli4cU72TjG4IX0OQsX2riLHfQZsHMxchjDGI8KMkrqb+Qq+v323pMu21h
tv7FWox2GMyqztq2bWXsFDUgknyr2lcBhq5sTDEW7qBqQ9HhUVUoecxbvJdmd5i/xkkz4YKbGfdz
2FSfs2J0NrBW+kjWGWw5taZ1Fu2LT/O+CbLF2Mbk2m2GsRX7Sjb8IuLEsZY12f7tGOekorUJWfHQ
BTT9plAhNOio9fwgAdTotCTpWYTBwbLF7G7rjLG6sxrGROR6xFtnIJU1aGS3IU8I5/dmNnZW1Qwf
ZeEpCVLS7QfS3qAHmX+VPvb4JMoBe4dC7zsjtrfE3uLaHvfVPacS3q8L2/uVh4sU+TEmT9RPrBwT
w7C+M/tB3jH1Y1Eb8DrgNsW9uDGsnFeCtCMXNwMJlHCJSQ0FtmXrXm3YbfvXpDXZkJolFI+zubBk
cc0In1pI0wmuY9o1d1io6vqc/DtGFQm8CwRjo3mOhaPv8K81Nj5hD9A4Qs7jYMDEEONQp7ls2nL9
bUJDkymyni2I3ZjCTDbstpo+CuUDJZw3LuJxlA6vPuxCMtU13IcDRlPyWUqWLcaNBNBhOFGXz1aD
2gU7RlBVYWPhzzufdrL64hIwIb/NcnSibvRxTyj9vtvVuTN9rYJJJRu3MNxPoReT7ZGG3QGTODIE
a51kAwGVefpnN/YvucTLxSVpNtlgrqu6z8hXB+MDbpqNfQisNLgZ2zzbeCU+YynC+AO5qMt+Dmr5
cQkTYhshLE8fiSKoHrxEfrPK5bO2HHFb9FZ/YF/1y40VtmTZDtJ6Tfo0eV2ybPqQDD5Pjjc+R/pb
4IzpJD5DgjHNCoz3yg4HPDfrSCdEO0G4hsc+vimGLpkwr9HmJWzo+Vox7X3wFp0ZUVsVg4g8nkK+
odgJn4x61PVOi7681m3r3C7ZUt4q4QwPVUbQPPaK3V/OaGDyTMzJnzhoAX16cgFRii0mEV0A0bNI
8f+f8F8EqVUl20UYu9u8CrDpncY/Y2lMH6Y+KYiEGMzrNkvcL8XkEXralinT17wmwkTBB7gJnTm7
brVrn4xwCr0oHZPuxcomeUkcQkh6hTtcQnQ3iGHq8RW8EGx5e+J9ByKKoBbHuDbHvt6nSAkevULK
w0gUOOSVNL4y5wEjYDQSUTgm0zP2hmrYmV3nZCedYWOO67ZpeFEQT0GBUxN5ExdhOnSHFf+8ImCx
+Yi9vxVujGKoaqy/fJMUYhbPzcQJ/41ovu56kMR1aQ7CyzrviMIiSz7uokbQXqRsbheFQ9rJRlJZ
GNg++eN9Yo2Ik8lhJKGhY8t7xpDbjtq5dK+Ai9lGbXMO+83qloiKs2qHeFOSTHHd+zN8njlUIiAx
1HfYEMX0tbG8Id6Hhlq9fhPn6DjK2qElx2p08LOHrhLq4yDm7ikoZ2c36qUgOVKTEQ1PInLMNBX4
ROb+lowenyCbeElfzarnHOpNInJjY8zKrcOtuhtxcryoy8XHlLyJs1s03vqj2U7GtZv1TAszW9n7
wLChNWNeinNT57s4c+LPB8WZtfstJuX0k4QU+BeBpf4rE03s0U3pYfTNpI1ZX96UPtEpGAl/gwuh
sm2LJ95w8Hv5zU11ctfl6CZJNcIJ2Z50insdTlHbVGdkpDh+2+J9iNuSwTRhZ5le3CPfpmZPlhnP
DzNtsPxyB2Tzl8VgzjhL+uPn1JubYeMnS35rkoxrRkSLlrcEeGKDWVvauE/xlt5wZncECUGZXWOF
dHoOGTq3GP+Lhf4GC4UZJOii/zsWetNgL/h/Ni9tQ0Did9SBv3/0b0DUd4lxQBWFzwqMauuMev6d
/RA4fyBBRD+xRmiCe9ggbH9zB8hARBQOGgoOYqMS9+ii/sMdsP/gf2XcD4XWBf1y7X8DiIKsvOvH
cPWBoYKUE/KfQK+6Cgj+QTCmxFSMz7ocM0bI6xGDo9TfYgBHtWqhTNe7fpRsUxgTpd4xtmZe5RqY
KSB7raNsQ6SZ6z20g6rYNS4mlweDjADEGewSlcnypi2okNcREZ6igCWA+wZFsXPsHXJumeHTd5WS
ZmzEnr0EVSspoYsSO0PYacEVW1bzXHcBh6u5IJAfcyKHgQtEcIX5pPNSt6O4qcLKQJ5QJ54XDY0V
yAurpDHDa8FYf8SmC4aXkOGTpnraCxQMpEpLc62wO7pCiGDhU5UJ/YAVoX2Mi6oiAQm3RAzSSDFr
TpSrTXDyQp/2CTzykXyyta1M2TdFvUIKEuvBu7nU9sBRF/I13hody0poN6FuPJqgwy++xWbVNMZw
sMfU/nhGBWobGLqzTSoGr6LGSNb2NZI+oVG5B/tqo1RGReSHeUdOGQYPr3mLhCOqnYZ+Hsrrsx0r
c4y03fK/YdbUXFaYyr3MCT+HkwYf4K0JnkowCBNSxSMWm8yWBttLl8gLNd/aKbhmUNjyucyJlYhg
ui64P06mfeORanZZp356YxNPdhWMMYGHU6avc1xfjzaOgsc68/kZ/KC4n2/VGsEB9FWsa/7N2wMt
zYROm+Dn8MkiCqQkZAEMnEfadZ/Z6WZ9NckY3EkXVl7ReZRFdm9UFl+hmXN+ixwpkKOgox0h8HHg
vmBTy2eE8gJLcpodw8WRyk+wMugrdzzIokrNTy2e4va+rBajiUb2eVBTnps51uETbkEPTExdSn9a
xc25jV2sLicCEdgqOpeJUlTWY40W6Jk0tnXVwgzYF5r0gD3J1fwmWmf+9PFgz/gkLKLepHdLgQ4o
2fuR1WC1jLaJEe59m+xi10Y4KAbnuvR9ylkJteEhMSwaz3i0ePX8SfavKEanZGeu3S7RDGvLSNk0
Ro1c85VJ/ATiKHJZz6c6D8lPLjgSqh00YepVsaK/jUS9i9iHU97IR8rrebL53BmxTViQFCButpnU
9CNTxYqJxdC9arwqk129GFTa47pO5lDL52F9RByK9rFigv/MzJpf1iszu8DeKtz5Tp3h1whr4Qxj
ENcdP52XcGb43N8VXG3Wlz1fF2mM+zG54AO35JwAoBE73VWLBZ6Q5nWxt9AcPwGxcOP6Rto0umXA
ghl8s7ks69Uj/fxKDKXMLrxs5ubN6cDDXlGcTGTqmcO/PShXYsrtDZ54dAi9eiK4bTQi2eWcyLlK
KiAa2oHII2t0R0I2BsqpO4HkZxVfx8ycY9bh6xIpbBV5H0yTBWbYvORdMXJ/ENdR+Fs93/rcdzCt
AkJKm5AIxDK8WpS3dvYZblc8LAG8Q9JeSw613xEAkauRbtxAxsR+Cid6a5bSP3j4NO7NMg+vXKWN
rT2lRot7/4pD22gkp/3SzUO6C3kpYjw6CZaIFpsdq7KaKX3AgF9eJ5ir77KZAYBNNfGw8meJXSsM
gD5R8nscD7lqUYwQenu2DNOMwWbweOIOVuA3kn4oi6y0UM8FGMQBE/jkIu5T69G3WfNeURJtH6Ro
Mz90zNacgx7YIm3YF1fYDbOisMfkQZEsKx5jc1nkKWl8mje7rkomInEOgmwu2cXgrDDUOPGUyizG
yhfT93aHRII1FRO+BDvNW3isbVe6LyZc+2wDlUU8KtBo4tPmad6SqkXyI4QE1osg52JHqLt8nmCf
r5CSEjdZQ09YVYLPk1cyiXdjuK4cX9A+nZy85ddbSdy9JgWWJ1nqsrrRij4yKaR/zFyRg0AP7WHA
ykTtz2vesRx+iFaVT2nR3ds8TY8hSEbH6YI58z3NddsbJ6F6PJZd4BoT/hpD9hUIK1N7XY/hCvxK
tfY2xBbGf29p2HxmJFz6E4cR7NCWoPugU8DyozO1OykMced4vF1YDoX5Zpi4vWRB7M9vXDUGztNU
9xoLeeW26f68szZNiphpSgP1JDK7rp+wxp6LT+5ks0+UzrpLneePTtq7L7iBhrt8UNW9SAdrQ7Di
K7Fv9Ju4KbL4McTjcI4TdmASbcTNtLhsZCX1wxpWybwN/lxai/TWmtP5wPZjVxPJwwMlRJQ0dSM2
Hi36ZVV3cGMsP9b4SndZWN4vefk1N7PSx6iiN0h+qwrMKXu34hERjbFExaDZa3kn223KFtNExmS5
+cZWrffa1NVTk4j2FMYo6KdoDiZNHWK3j4yWjw1xhFDmYaI8ZohdLjljgjtR40fNuzvae/xX6euE
6G+w7QBnZYS2svjSj5mv8DiZ6/iL6q2dQdd+1TGP3rR4p5p+zjsAx0dUBi1sPx+7dJCXfh62VXxn
pk6zCUPcrCH9YWGh9gbo950EPsXz6iG2HNf8NHulNDgnmsqLj0I0FbtqzhsON3+7oFUjkNWU1RbO
/lJvVgdCXLOVk29kYxGzKQjwpI+UwcZwCntf1BDFIj9b9uagpxNIQlFsDH+aAWxrmc772YPffwhZ
loj2umHl8vhpeNnbznIb6N4/dXnIMZdpzNC0IYkbmsRHB1XctWF69W22FMHJt2JWr3AoStKg2SU4
dcFwwrQ0ygt/uGz1aF77+M/ZUUe4wkvpNPnH2a8+OrmvyivyZpx7VeCtYfTQbDbO0ob7YLTHb93c
klkTANN2E5DlwiLbKZeQwKCd2/1s5OHBHAl3mnVf7aAqEZjkEBkSDXaXXwdtms/X3C/vNe+Deo9/
ItBzif1Zkk0f0fZJonv9FuvG6QuDpY2b5f6fidLzQ+rO9VaUytrbq3WY1bvtfWdyW72w9naurvRf
+WA9ghHHkZigIQVZutxXuJMA5gzVHhTMuYjD0b+SYebsEtU9qnAwcmA1KqNdV6nmul9itqiioj6Z
UrlLqBtOQ9WKk9W1xsGFQHMswsG5auzFhD4ExDEWyv2gPRA7rVSwM0LwspwdK2KFFHfw4rYoYU7G
UohbDoGZkm+s91ijeceytef7BJqOXdv1wTK69iJYTwhydwEeknA4uAUPrMtm47mLtdrmTNaul9y9
JxzA2oKdmg8EXQZXDXqpj8DYxhXCANhvRoDzQTQB0v/Zj5i6ADVay6nXWPHnWd98zinfgeOHasxY
31bxCAMXAthkGzempyDKgvpti8DZD74773OczY8T7OgXo6g+a0NB8BF+WW3GFjDX8Fk2wPWTuQoM
hgsM5dONGxRqw+afbBe35CBK0v441u6rTJGFWD2YrpBmue5W4jjnrf0St6ZU27jp9Gcq4h3VdUsl
mJn1di7MYtcrx3uMFTsKO3+LS1sDtGNkln8wO21fVCTxbjtrRqk8lWK6SgcCnCJpEwY/sJEELfeu
d82HcSpKfNndsiVd11eLzh/wuMXFSuSEEx/8pRuTVzb/ZE8KpdoC/cstAEUtiaeIlzbCoT++wA/O
YGPCyQTp8jA9GUVnBRx7seVFqObTbSt7OpBU7Xyvba7xy8i2aKynJ4la57h4MwZv6Kf3OIguuyHF
FzzM/WzvWaX5cUp0wBJHdOwYpwxsbrTYSLGT/guWSHLF4OMmHfvuk5GGwyVpzSTb1N2Gwyv+QK6t
+TmcOq8lgQro9lQoNWef8CgezGNVeGF/MpRYLNIr7TzcY6wxqGmXC4PKKaFxi2/jPpyoZkeM7LSb
NcFzrIDrD3GeT0TCGdNshjGjuHaxL/w8bxDMMn43zCjpDHMiYM01B/s5SCtOXWvICdQKiGzCXm+K
3epSmS3/vmgoubbmeZAyAnu1O3egBgXmo9qqp45CxBsdzqZMyXI+mWJhmG5NzKz8EOWZmijLCTeQ
vxnvf8+AwZ1OINtyAosGmhn/DzyMIWUMKfssPxC5xYSgahpbf1qcZYAAMi+L2jtw3dptU7slzvdT
AfnnH5DDT3gwP0hM+ASYPawfhEEwn+Idm2FKPbz4rT45uDoMkiiuuyTbDqGIsWg3ujSh2IzlRWZn
aXJJoNpSQ6Pv4puk7vEiMgcmak1BVfnrT/WT2wL3yHZNyvafaDJre4ibNHfI8DAo/QClgOYx8aMm
HWmON31mUfkM1UJxZIzJ71gkZ/LP/6ORnJ8Kl/fWfyjBf/AsrmeIivW4cE/mklYoF2qWnDgqqHIe
SDq7BlX0FNiPhR8bR7GW31i5Ofnl6Chp3ULHIJ8Mg/Q+SQ/92kFLldT5t3Uo8TDVNhvtr2/XTx4i
NAjhrm4vpumL9xrWMUwy0LwAq6h4JJ0Gk1yQR0bK5GC3bogpP3lSRJboTr1UTjE/qB6sQqX08lmj
24eqVr/jFayYz/e3EGvi1W4D6xL0YO8VaYarjGWgbkDNbFA2eoanH3ogqacOiKeLyGfhvZssq3t1
cBA4ypH+op6YoODUwJG86Tq59mDc2V/fKvtnH8xzcGvyAoB1LK/egVUjM8GqVelBegkVKqOzhjD2
cJpan8jKzO7qDzItA+c4N5StW203XXFi7j4+DM5ItFg6Mns2zZlu2TnXxQL9AiGONFFooCnfzxyJ
Mm7WGn7FeurQ5M02qhi0pPBRslzPAIOvb01pVk0Qoc6T7nqW+iGNM3QpYw7hYq3jCI0lJYkpZMBc
Hn9QOqBf3w7rve4HDT1+h1jNghs4q1H+97cjFYbK5tE3LuzUZQ+0mgXSQDCsrU6t+fTnifdsBaPx
obYWwBNdpXysORuWDzr0uFuJLehO3IWYyrx0+Cs3iz+1XzLEPsNDEBjXh41rvL4akKZkhyYBASMD
UI7JLhmhVCxzxdVdC/HP1ivmkRVCQ/B6/rL/i0T/DonGsohl/t+R6OvsL2ySXr4j5VpvP/QfUi4c
WhxK/FCQVbESb+FB/Y1Bh+YfOGeDIpNAzAvFIvq/GLQT/MErjXCRrdTDFHJ92f4TQCz+QGsGWMy6
I1QgQBD3L0i57025SDcmKwBZHSA4NFLoTN8vY7APxrtlJy5rOifW7oiCRx/albIap2aNe0OTzqTk
5AVlx8dMY6WoJbr/NupCCbCajbUltrCubEK2XCiwuJi+belveOobjUTVHcLef9zpnxzA6yf7x0YJ
AWv1jF+l4gE8WJD/7z950A1TiStAe0k3pB/OkLC7bnu8lObNZKxA0q8vaK8qxHeXxFAV4zjXZaTA
03x35BtZaUtjaBLkEaB9vQ8lqRzxgrrIHSdRJpooQx0EdfEzZVmooFQ4o+8cUFSN8d5NSFc6xn7G
rr6M2MBGZNcOy4XVE/IXAOXawCrgfrjTgXNb2GZfOHENT7Jb7WmTrKZYEEXM9qlatTY7WK8X+2Sq
OT6NFeQrFxVsLbG4L6QgclTkamWyAOOzV4C+sUEwY1vxd89gm/F4ImTL990w7DGMmOFoZNZjK2wW
wWQDBbV2Bd7mGFR8ZwJQG6AaZC5Gg7/DoABYTqyfnD6cXfp8JApBJG+U+R3fjWwh9WykgPPJGZTV
BO+C2biWfLao6RdACkultzqt+ERnfHZeRKo/tmoNg4qUAZHJylPRoYnG4+sGJyHf2Hv+7MnPFiKl
9HRmjPtJx9ZqWOS6PCxtTSdpl9Y6URTa+GJbPXfuDVmc+0Y3QCwBA4kRZeRC/pDBpUvJJD2SQ8Gn
Q6LG5qqXFdU3yKZJ7+JRAHE15A+m27dDC6Nv9yWfGBIMsxc+jUPLj4eTIEZMZd493i38aphS3KRs
dngKntP33ed0qkd5cBYTcg33kXLZzWyeTmaU4Mza7dXyYV4aHuu4erVfglMC4i3rI/FX8DokNYrn
By3iMlQGcH0GhIPkBLPm6zQhAM8IzJQcYQbYB9T0ZGMxvRCYRLYzx2kZCj4lTJTJ3zajVe6YjSfb
0lWClnzS86MH8eDGgKjpb6qcGMBowSXmJcl793qeE+8J7hVA1CjLOwQ3KC4nh6PIKJ1gk1m1/1In
xfhJ2iZgt1hYsulkMhueRrhXaY7l36YiO3g+WdoDnyTpBTgO+6b+HrrjygIbwVSisfVZXoBPXntr
9gz+4RwlCEM31aBsASvMCdLFRk3pGNZfU8WQn+mydKZvcz6DkfPXKv+GOxDcy4rj922E0ySoCjqr
toYNaDG0FWt98mVhqJXlRucVFROEp91CDvQzd4aXyyeYGFGsbEBfO9OQ3edz9Ul8FS+CsYDeHDJ0
Bd5FQRDVJRwlWptYw9RNRrrufR5b+g66qCJfmCHzlU3M8QpADVzFw1J8weayoxzXOue+QNekph0Y
cjHpgQT8WCyLYTyRpL2oqx4ZTns3a5h8+3K22X6XaprDj5ljVsVDPMKtY9rTqk082vZxGbEgiN7K
gZYMT1Bcc1oxxDPzVpoVbWEZAGM67CoEBCo8qDbnhVxogwdHj8B77I3rS9G3Dk9ETzZ76Nu4a4BI
vQlEkHqfdRkM1m0eh2wUQSLQ7J7x6tQLmGFgbsE1jSKBmOPHSZt/aUU7JZIpO9RPOw764lPLDiHI
444Xt71tqrr2gkgnRswkoEwgfFoFpicRJsL5CVEbz7wvW4YZcE70p2CIVfHV9WvLQsw2K6Dmyhwt
67bi/FlURBebMCqtrYAc3KaBy39MLURpNMErKcrAcO1Lphec17IkuKnxRfjsjpApCAv94OPcB8qx
cq6Yixk7UnBTgCBJt75ys+yVpWWfCVvVyt1iuAiNK/Ur94CkzVuNznIQ/U9J6gzd3pGuV+eMI+a4
ZpNpjpIp0lPnSmtjV+YXqDbMW2o87YuVb5aloKkHkvWSP8su9r9qUIuoFm19S5IUpV+r5l1Rtvqe
bJbki2uP9a7ikKK97eyHQMX1F+Gk1d6qzSTG8rciRan327sQEBpHTaS6EXHg5XUmk/KjlXcQkMyu
3y9GT/DJCO2wJv+TRMRJ3o7lUl25DukCAyK2ezod+QVIJv0wOuXd5Js6v2gBGfdqJo7LPLP+sib7
wGys/Ig9Z5fs25UgiAGx2JaFWk6lERb7wHaA6vE6B8j2fba90W4eOXTk59qtZLrNl67eB5nZfEo9
b7214CdIA1Zuoge97EZ6Gn5vNiIJJPbuW9b6DD4GxzlYq3srAejWDdGYvrNNTbeGRDhTDmy71hov
VVc1F0Gp5rXItpF4k9m5T1xxn8eNvDAx3tgSLyY/50Urp0hbo3eEpijG3VxBj1S9E38IJeRFA2Ex
WW/48hAWsAS4fnjejZH26pINez5gdzUfJ0OEx6Uvpt3cwTzpLWfYMEXJD2ndeY9jNi6vJiOnS3wJ
lsv2TBr9dYXyridZOek+LAJYhD7gEgqd70si1VR2AEubLGP0HIeipuM3J/qwyDFaplDm2FzGvOWH
X191rXq+L8RwWcDTA8hhVan84FgHPchPJzc8nanPGe6UQFL92sr8+jrv2BLnb0fPxUyIao92/V31
NaYNtKAwiU9OsVYYCEbZs9dBlHsmKv77i6GPENxOqCA/tHeQ3jojoQg8Beu0hvmOw/SBBIxzv/rr
S/1YyAZEPHHfsGHBDee9kkAloS/JmSZgb1WjwGDLLlzGcBui8hiVrJ5M//p6gj5EsEzI7YLl8v0q
wQeY17as3NOCEcPT2xEEq5QTw607qhHAa27vr6/5Dpfi2fHlVvsuPDx4eO+L9RkNfx+2vXNqSWEf
/6YssKFyAteaNHeGpfzUxqhG/m4aOcfHrz/Aj4s0cAFWsBDDqMzCg/77L93UjjI1UOBpGLI1rMiw
j1pMv5NY/PQq4EmAJOib6Ey+v0oZW1MdZ513grTZHuYMgMMPfutc9bOr0FAGq5CDWIf3r7nX25Zy
Db5LqLpg62UrXRS9zb9fJi5yURMiFA8PVc3336VQSNsID3ZPjIsZ2p7x3nGemLye+cK91OPym5bu
x/2LPZ09jK8FAMZlv78klOh4ngAOT0YTe5/FECSnxRwpRQb8EXd1MMPD8Lp1kPvrxfHjzgKlK4R8
xLdFavj+q4bWlJmLJEu6AIffxQ37ZO+Bqy25F/wGRvvJV2Rx4LREDQ569H6z9InK4lKVddJtWkEE
gDW0dD30H4cFU6wdnF5Xzb//fh6vIICs+5PEjNHMajsNPXE6q3DqyrGPpRmkkDjW5ufX13qPAfOq
oy7yXVx1/dAPfnzTUqgXJvvJaWm7MIhyUbl43Ppm+SDHpb1p8jKtI9gH+k5P1HUTtVZ3w+hRx3sU
jg7NReO+kG7dvcLYho8SLHWZ3gWFJ39nzv7jxos3pY1FIjuSB0Czvmf/oN/BIZ6Y08Ws8MrmQlmc
yedcG5yXKBVZav8fAryz6Pj7wxKdGm8Vx3NI0tf7BIykBC9h7MQSD1Cp7XRgr9QVkkpfg3aFA1MZ
r+s9zxDGDIiPUAsBpp4lirAgkL4oAlnVniopu+hnAYHp14/vZ/eEnfIchcazs9699abq8DIJeOvP
KprcdPMvIjFsFGN2DaVMmb+DcX549zwbK6bVfg37JPR77y6oYNJR9BPaPTorOQWJGPZCqzCOk51u
/Nff7mcXAzcioYa8Do6DdxcLFoJIExXOpzMLCvoToqQuoMtxTQl2/uuL/bBN880CJMswM9YT770C
sioMIbvYnE9evFLEMMVgZfEi0iX++kLW9xpT5I8Eanhr8eDy5SC1vlvIJckx2oPPQgWBtuXOpIfD
KCPoelyDMV/tLmU+goQ4iRNcIR3H6QkKlN2iGViPwUYBn2crEdGYaJY2nVgQTq6sLmjwQFmgXjZU
qZXKgvqb5vjMI+vrBs3MbzaPH58Pdl0h3t+ca/YaQPv9G5nVcyD9qutO1jIH27M0tZrS7CKB/b77
9U37YaFj0MQacNBwA+n9YEnfJ6bVjzptT+3KZAssRFkRhu0hJBQNN67Wv8UP39VAqC/ZD8kS5U8M
CX54SvVS2UK1rnPylHa+ou4fT60DLfMMiHg+gZRbtZTux0Zr6zcHgPV+iTCjRAeNHpcrW4hVYS5/
t9c5ZdxnDi7cJyFAkpatmQcePuNQvwbbWv2jgj89URTOFgWN6G7OHg213TJywNIGziKpyPODOVSg
iEux4jWKBDwai6Hl74vPOmorr8sv8KDP7vx+Nmp+05S5h5CBVQ5wCYP/3s275QlLSY47g8PgYu5b
IU9jO0OHtLxO37nTSuTt4gLcrwA4QsZxZu8FCU4l1y5C+3ZriqK6n0AbbpBNGhfaybw7couM5YJ8
ecRUY18zQvSVZRLGnpvEqvvuEEap08qrvnB8sfFL7N+3De6fNNBLdsJaSmycsXQHjHREii0WZkGk
ToJ9m+PUvNhLXje8M0RpLZtBilK8Tm1QAIobsJY3MDZXMHROivRunDV/91FeNEevAaK8CNsQB2Ay
VeiKarXwXxfF3O5cfI5FDPISlmtdoyTvGuIQd/4GWp5hFCcSaFPR3GqYvpBPVsYgc9s7mAYlAe+J
Gvv7DnYO9CVJ+t+uEZUsHhp0X2LbDr1Qe2EyOyxMK7iCnt0UD74UME47k28BMdVdvtpeDSW2VWKF
oiZyyiNtZvwgX919cSc+7geJN0G4gxvsXI3czZUNO4DNZUXPxM6TM5cHBwG5QqELEB5Us2f/zfse
vDQWfy6TXR+VztFH6Sbj0qrAAG0bmrUDhJOWdmfd1tPo9g8iM1ZZH8slvaNfbdqNgKMiN4xBneM4
tp1fbId+9a2Tq4TaWzndLqZn8lTXI42E5U+Zf+XAk56Ob+xkWHpjhppgVZcF5LstF/qs6ER/AsqY
DKZuH0XtMjvFwYgFhvEpAevQt/TdWx0AZg93dEnIrMaoswE3Yypoz5fIQnSgQNsa/S2Ef3QXLKO+
e4PgIEnzYexUM4Zdtb9ZnKbxrhu6SR7eXivPYm8x13dm8u08eKkJ4WgB5+FbCi3S7ADaCzZv9Q7b
eAtTtbtQgUdnlpYuT8pCv2NFdt4Nf84Z/lR7nYHDv41mmFa+xK69FhKJQ20XNL7zUglYW5u0BZ6P
JEEcBy1MEPjz8ed7AyBjCnblX7k+84ioMDOd75ugMLvLKkx4TStpMGlAKsSNdWLIHvs8tJLsvqsV
H0SYYCd7WVod4fVC6S+D9m0E0qXvFsVDgNfZcO3qUjx6eV47m6GNs/lrYDDJ2OWBspz7WUhQ4HSm
NiaBUkx+xXnMGADqcApcwVpxmOYUvMG97X+iMIceECFjha0cldkoYYPF8VJlG7ZwNz/h7gBaP5eQ
aPcgaEvwnDk5lLDKPNutgZD3AQDZMoz59Hbi/++c9DdzUs7sgEbnv89Jj830nU7n7x/4e0bKIBQK
BiwexDX/8PcMvT9wCvJwDFkBLes70yL7D9dk9L4mvMGpP5vJ/mc+av5hQ/SkiVvtYs5WR/9iPoo3
BgfjPwp2CnXiSDFLsGlrLJ8+4PuDc676fqz9LDiZqtKXRt7J7VRYxYMmp+O1guxynOLeIZW7dJME
NDcubmy7ap/z3OuYDPidcScS3yToRs4jk4E+fioWzMkuVab1XykUpuTYKFvFm7geEJYpvST7QYCG
x7r0n2a3n+6HVtodakDGKKc0D8rXcZzdq1ENwVOqm7yNlrINqqgPhDVvOapW/zL2wNDJjqM7lrs8
tdUQeXXoIguvbO8Vhkf5tTZ9pOflcpOHesRhWzkPRWwMy3YYZfythzB9mxjjdVEONGxzneXPS2yr
FydOxk8aesPGmrv0m2HbkGXCxFUqarV/J2FOY1g62x0+ZYlGMt+KKQpbZ/7mV4Zx39Q59DV/rJIb
0vnio+dIn+K4C6AHTo3tXFkpsSkb+MgiZAQxpC8kQRDT4sXdzsWd5lkgD9UbO6iCC052Gyy78soP
IL7pLX6HRxcRenLIJjiMDNGCEzY044XZaGlvl6ryPlRpAjMKskbpR/OcEuDeUC0vUYozS7Jl2hG+
zsLUcjMHrW9u0nIcLnGx6zdWXKjTEBf5jomstzI+Gm9TKh1etssIySTHiC8yw/9h78y24zaybfsr
9weggUCPVwDZMslkJ0rUCwYlWeibQA98/ZlI2beslI90/F4PpfKwRSKBDESz91pz1c6dAW0UbCFR
bY+DXaysqbjaZ4rafo4VOiC+m5D3gDbXqp9kPnZHkCYKpkishWjZcBkqq+FQXLyHzmpDTC6OxMjE
nEgYx+xZF8eiuLgX1ybTBI0QUyOnHvyNUYHVMV9Nj2XcN35ycULqFlJN4+KPRCTfHbuLa9JaDZQO
TkrOfHgq1W71V5IbVn0boyw3PJ3e2IgAeum+lA3QxH0YOvlL2E/pYdBLuVncOUWBVFrDG9sEkKhj
MwTV6vN0ldXyma7uT1Ehg/SmRIznpWuj9EWqOGGGh0VxkirfCJoQ3c5mnX4cZzu+LzSXU+1Xvl2a
jH5cNAnPdjLKmPhbdSEJN0Hvitj8LmqlG1A+YQEyuuF1NEcLeqTQ3iOZfpFhi/Q2X56MFgEcyjFh
+p0QRHmEpai3lJcKzLYpkH2AXccZ/Mq2LbKC11tvfFRGGISy0bPpwHh4kqpNi0rcR/sVbhF9I6wE
Y7RJJpSqTaQX9DnEjda54rZShY2JxHhUDXefj6p5Wmoj9GeElJtJLee9NUncqv001YU3GHMYlE7D
CDRKqdJ+hYwRtG2PuLgJ3W2SLh2ViVU6S27PQacPeOr1JQlGWWQ7afZ959EwljdWK/ujlvbF4yxK
o/SSyjJ3Vlp2j4rbPiwxL2ZWpd8WR38vFKYB/D0UGyojSC0r9qokbZ+VXsvv8pH2L2s6mvfJFE94
05i1nAK6pNsarqdiNvTDDI4KXUPESprRAVrI7nWjfAEukvvRwout4IBPu+jRssp4UxBf4IeSROY0
USGaQM919s1i0WTPrPVpV+Mzh2eYMcPsHuzKWDZabg07TmPaIyrYNmB6yjaz0ZgHKk50UNHkTV5k
tGwpoGxu2FdOCKjN5YOeG8ZHenFpEGcQSSdi5I5239nP9C76m3q08olJqmVOAbLIXJmYofJFXSZg
GghZl7Oa8fYmZZSyi2NuzCLwmtXCtq8nu+w0CgU3ZtRG0zbUlt7vSrXwRxrUfpRk8q5Ya/Z2U2Aj
brQ3FdsJ/r+EjRlpnZ7pym5TtIOaeey344cR/O8mXHRa21aU87Q1PeVFBSHpfkkQV/DM9YE8HfYp
k4/BrTwlZtye09YZvw6qSVRBmbEn6zR1ozp1SVqA3W+b1ik+wlJ17uMuqmc/4uv/mDrmVjN75Q59
dHkWQ5+wLYrUZwpiOYYAo3u1RWQ82XIqHyQKjs0spLrNa6O/HZbOOaSq0WYe3XJgHI6WM+nGSf+U
GHp1dCjNvSH5m/e6LsfTpEmyTSh37CfFFOcWQo+PrqjnrRrnp0gUtHgLRSR33eDCFQU1e2rNPNyr
Mf4SjKVZUBkOU2YenSHlpPsEx8w9/nrb8fBP2X7EnB/oaadpHg6p5YiFK94WaN7uEi0P38flMsZe
UZvtJ+CVEDUWLOonbcjafavBZ/AWMX0uuh6bu14vz/rAkbcOU4zl+DzZTAKWeS85Yp6WOBxPC7ng
kZdb6prBJ+NH0+rFkxYN2nYBihTMI7lTvjV38Yda1u29vrD7jtsK5DcTk9yzok9vuLryZz027NZD
mT9tRhSPwHMMdt2MyiO714eun9sUurAuuu6jKq0VzTkDYM3Uj7OCzG9fYYNNPuBwDolZ62h+sRJl
qpOelypGZI7Wt9j0wpLBTO+72NTqtHx1usHaoLUA4tvQJfVWMREh580YelE897tRLZ7HaZK7JOMk
yiAND3yVedAT1/Og13MHk4ew9UipA2k1f1bE/rs//s3+GKKL9WtH+x/j/3utmuzvcM8/f+gvL7t4
B0qNjO3/yP7+0hHa7jvbYuysgY70hH7QEZrvVGGuRXiL4E1yy7T/6AhRH9IkNl2aHg5puf9OR3hV
uDMoGaNXNtkrk7y74hF/3CWLwZKDqkbVYeBkhzW2jMyz3oz13SVR5W9Hh/vve++/EyivKneXa2EP
pJlIX5bMxasu0YAqhz6JKA8X3cky0DRNex3jK0/gJIl0+U2l8Lput5bDV3KfTeGeLtF1d6hRcCAg
3uB6GByR47IXCFFaYc3rJjopZRdS8tAnRzyPq17r1zd71S9ab9ZUURpSSQYUxBHpxwcr2TVOVduU
hwVRz1fwxtQWcjHg6V+NFmho3JdQU393y//wiE2eFj44ivM/5z52pKo1o2MXFPXEdH9BoSGNo9Ln
rrWRf1+NRU5JYVLlcoxe9K7Xhd9UVaYau5a7Z4cMI8+hmwmRESeto6PjCwfrN7zLa92rQZ8dsSvK
UWCUa+v9qmQOvENdIvah+76ayOEikZE6FL4RKlzfyZ5zTwvGydG72nMmHuVgli9lTZF9tQcspRfZ
rf3YzZrGJnAw+8Gr67g9icmdPqL6/s0o4DT84zF0/bywEZD80iHhIHpNfC0LPCYpS9geL0NkPOPQ
N8ObNspx6EQVXcNCRmI8CsS6OeLLzhTPvIMzO0DkHpqKquaYwOc5FDOi3Uhv6UegZmAstSFO8Euv
Z0riIj4OqoZS7TvbQVtxT2AyKSj2Glt3T2lATo2zhv5l5XffKY1ND6tfreK1MiPCXQWhYbJiGJYG
Z+pnrIf1HFjNMg0b/GVApRod8y+9VSo+BEtl7p6aovKBnqAbPsoGo/UBrLjEbUw9XIkqdEuxEH8w
SifY9yJhbb3tDHcwHqZyHkHox7RtLKIHvWGFQxKbwETAQZn3dBooKCtjN927mcQNPoUSZ/2KTl0a
7OPfK7LTMOCvRzx2DwAINoMrl4tyLsWhKxrzzWnQFn8vIBZDiMww7qZHRWK5NldiXLIkFErRq5So
htzplZIvJTt0MpTGL7LB3oCrGtSZAVQD5BYOuxJqn5ZmFLJ7B3Zv3vMcL9XDi8m9R7L1uDjSfRkl
Qt6L++Pii5D6SNmV4w+VPHda/VQXhOf3sRqTg4DCUU/G/jbJpvZrnlbU+tg6oLadB6ha7Yiwy6fP
BvndtcOkOKxa5aIDGOw6/YZKY/zhYtBwaubToGPrNW0KNt6WN5SW8VatHJA4qnn5V5Kfi5v0BeQW
Oj2MwoyMKQPjakR0TpqLhf+C7ur7mTrtYGk8Ut7u+vW76DHC9yTJ6bgoZ2OhH/o4RTQ4IvJ6TEbD
xQO9EqIvzx+woIn8jiyROLPtwHUoEfsSZ8jd5e90YVj6BWV+5o2FZAnu9SG2uyEYSWHY9rJlAMfr
62GhyqoJqiOZ5UawFweo1o59kMnJcaEy2KLRKZ/gcPW63FHTu05SvTE5/WTa9FSjWWlweFVTOGzh
dMxeqCv8QJknQj2MorPRvkeAUOJj23aJAqWgT8dARpQtH2vOw7kXQwYBHRL3XXjSODe/ogxgOz8r
coCn0S7J/Tgr2vih5fHHu5aC9q7V4nLEqJvhw8ZF4lcodCAtDybPuX2u9TDG2YUzMSzdeevquS+B
EB1GXRrbmqyVO9MBY4Q+eE9AxHRDXMb0bBV9dekw87Ur851hZhbdkVh8bFW8k1iYLa+bJ3FWrLh7
HGPZRl4XDuYnzscuh3G9HXU/cpPpBt/LsDecKiq8Xl3haiqBABjpo68w82AXFIl9LJPYuqvVEgdi
vxjzSYC9oFA0KW3lodqDG1Uv3Vc3iVfJkcJWNGBwu0cjxPRKyXdoXSyrdviiY2THYKkY7wGhKX7S
yLdS2OkdYbVAEeSoM2ULe5WqNhc5w5yBu4xR4cMBNHuYG4hb0HYjek32INFYpRf0LPMqujAFUJoC
nkXq2dFaFDYHdPQXWdSFO1IbAkpom01QU7Lxbaqc6CU1rRX0ggM3RSP+ATwDL9ZFwB6qwLCQ8dNN
rN3VI4r3IWAZrZ4tE4lxkiJJ5DaiLfJGxzya+aK6HxbsWp+KRlEIvUM46hyoHWKRw2zbgvZpRJMd
qU3qn5doMC3CgLNj7tbhaVTq6L4Br0FnyH2241i+5F3zNhe4/RmC4qUt3D5Ie57TBMCGgPdaJEe3
qrVPvRL2o09Gh3pbu6P9RFs+swMUrQdTJ6Eo0EcpfDcW9g38lcbZuiCHzlNPwvwW5O1LAT8vqKaW
2MqhiOF9zpokwSc3TJB/OpEHpa0Yn3Oh8/drVqzmvRm7WvjZdcaEjrOsw2q7OHSCPC3KegM+V6ac
ijzpeXRFWHsLJvyPs+2QFW6UztmOdTVIuSVqRDWZyLMWtq/VBI3RqzvQRvoI5zsTA1+rdFFoJ3lr
MFkYedTckTg+H2Y6LHfKNLMsFBXdKiW32q/fwR+XtnxmESvhyZ6R0kaqE0STsg6lPirJsYhXCuGF
jSItjTk9dfk9FxCJ1cXuqR35agDmusyDBZoNSLCr2iupDf4FBUWG4KRH7skCnoJ0VYM4nTcDwrB4
oI8zIFmlP0g83cmtc8VPHYLmvZTFpPDRYwHp0bm8ZY6oPi7cRNxvsEaIV3pbKLxBg1inSTvu6aTY
F1vgPAIMv+/GEtpnX4/GaYSyt6MyjTL8gkkticuAM6U3jAhtAWBq56yPLfEdoHQvXahZrvT0vCMs
7pjMnGt23z/W9zaZjKkZHUNl7cPaDbO9zJEJXIhC3cDeFwqeS0kvh5GjjRoxk16/sk5uhRXRKFUb
t3odNVnDrqCUy5dVrBKPcU1ECsomme1HbKB5y2phdQbigjyOVuf66KiDTRFgMpDvZW0q8Rqb8xPS
BvPVigUT69xASBrrZmXY5X26KrZF9DzC6puZN5FQG8BbWuZFWzzllaIe6z5WvnWNdHcQIt3J4zOz
y7nwc7RpZNVz8oaVXBJS/Kw3K9ApaiaaYI1t0DmLpmR9orLiG6dhy7Le1w7WhqJhqnoK1280TXW+
pku/PG/5GhUhOTV02kItMDDbWkk2uWOG6otQZsM0eE5sLZ8sPVH6p8Gacqv2kzGOYucxJ0nHYqkC
QaXDS4+wiG/nLFEi8T512C1Hu2ns4KwKEwuQWpkbAmzCzA9R4gcdFin8PrO2KxSXPYitrVEsRgNT
quhIOsSgs+F/Mpgwfh7zdKlv+frlY+Uws2SQnz5OipscFazM3tDGLD2kRe4jmjbePOHHIWTP5D6k
FZTk3NLTdG+MuQ0JW9IfIocpHQVBTx86oiW9iIIGwSQP1UDJJepy8VjiRag8tiHNmmMGIyVjR9JZ
RfaNlq8JuKIK9y6uGKTyciBupWpHn1nhW9nIb0o+n13oSYdOadkY9CQ1uV2tnsGZDMFAec5q5wJm
DolZ7I1DcA/9ykVQsyCV8biZDONsqJ1xO2l9+cC3zbpcTvmRla/YGWh30Kjqne8U1iZy89ueeGqP
ZN/5rM519J6GZf/aVJp+Vw1FWvlY0NhAUlbJ3bzEREGTXjyy8ys3mjKq30wUQEddH4iA9yhwI0rw
Sns0ADgo6fKHSaUlhq/MK7w1TUhEQUHkNlHZszLQ/WYFBg1OhZEZJFaZIS78JbtLq5teasrB0mdZ
37YZfniP5oZ7SqzVhLoMa4opPSQEQXM2giMdVknjr0+n6ynpb80xgvo4l0CxpbAgKEFcH/uXQUtd
Vrx6X5uXTf8woWT4P4RO/HT64UKrOlOYHPvRb13pglBQdH0KSHj/3fzb00x8ltA98u/cNQvzA+bb
dTr89f39dPRfb1BdRZOcTAmmvTolciTP9ZTe0X5Kc+utUzDRFO2EiWYEPYbkAsw1le6YuVgO6y73
11e/aj2uTxddKqdiXnA+xLXjmvIg1RNhVfvvvr2FXsEzYAwsgReLHYVeVi5c2RxL1p03IB4m98tH
+G/F7jcVO+p1q4Tqf+9o37yV7Vv793rdnz/yV0/bgCLp0lyguMbI0dbw+D99v+Ryv2NrqtGgXiW5
hFP8x/dL3ewv1qT1juh0LFXotVbHvSH+lc/XuCrprIJTzjHYfdF+oQW7flVl2Dl5Gk3WTaHhjvQ1
CoZoaMRIOdvH61B3ktVhYWvoZYVehXdVOdM0a9BckVS2wDBaV06pKgVnHLBPE164Cfna3gmpQcM0
HMjHBUG01HdZzIi2t0UzFMZ413FswZk4o84xfKNVrC7adm1eWCeYD+2XLBofOiOxQ19A0vWhx9vb
nMLlvG1lFNToAJ8UZ1nEaenipGZBFqWKzQsuG85Z0bTqqZxEbvppqxJaZUO6gtksnV7ep0qYPTVE
bbxiEdVJCaNNJiiLD2l9Y5UNmhxgdB8VGGQVl0AIt5lwLSW72raZn/W5JL+hSpxzJkvrVdr2GChu
NX5KBoMekdnZ26qHUoQuvllTOLWJbpweK2TNVkq9y5YiP6QwuT9ZrSk/aq1OPKWooMJUrvMln2Zo
7iCiOVYU84E/wtuht/RzYibq3iV1Z9OluutP5CDyd3RXPvRpGY++Os8qi3qEeYy2uYtAra9oYhih
NXujgL4I9qO470XfvuCsDQ9aM4+7ZbHnB7fVZlDK6ZqAmdBqRjKjJPs4T5OvjAfzIc2GAeFWpSnn
uCid3WRa0DGrSRAj2ZXPMcbH3eL01T1NMdsfJrbGvuF02i37fu2DQk6PATpL08+VEfUB+9nKL2zb
Xtmiyw3bSRblpDf6DaDEni0H/YtRCTnhjPqyBwAyVT4g7eWTAg0JI1iu7IgFWA5GrC1fiMe0D3Er
6qeF2sJdr8jqVClRzzq9KDNHk8XChL2dBqPTLJrFf/4/OYPGEN8qFEFq6DRqYdNUk5SJyuaY1lCx
yyNZgmNeBWDAJXwd7JYEuQkHLNIw5u24bFQEbOqX/86olzzf386oEAZ+OaOSANx/yeYf59TLD/05
pzri3d9BCvQg/qL5uu8IEl+n2YvlAHfT/59RdfedoGovyLJB/krIGPPwf2ZYyurMi2iO2b2sP/Uv
lELXyn706ypSpbWVQjUSxPhVC0S39LhxljA6DoIepa/rwn4YRbQwxstul0gUGoP6OVXG6VBLg814
WlF7At3U7Ru7GHa6FHJHlqWq/mYbYWo/bSQ0bo6ViB0aJWQEnz82ESbSG8wMFfnBHsy6Oru0zs/O
YjHXM0mamSf66ikRhmJskoZDSkR6Kvrc1i+QOIRfnbIUDy1tJtls6tku7A8LUL27mcJNx4Tditci
jjur2eRDvWxpnysQ7MxUU8+EkDqtEhjodJ39mIVLYKhZ2cUQ4UYjm2j6Eq/wPp6HiGanUqDHc81c
PjphCxyM3inhl8To4sFrerGptDndTI37zOweA8d34QjdL8Lq31PW4JAIFGGAmKhR/+7HVH4u5kJ9
NEK9AguD9jf1k5gkSGC7VK63Q6jF+bHTqzzbJsOcc+7udeOhlAhQR+ifZRO+TGGk7JA3N0cZpWLX
93r7JVHj5uwW5hRYaXsjoupYV1b7bJfJdC/cad7Zbd/dhGE8HCdlUIIEIzcTNNlwd9LQ51MZxVsl
STNUB72oHhXDfVVRcmJMbqsKZXUefyQuqrY9tTfHWwrgysPSZ+7k2/HcbsZkmE6RvTypfZSfG1oU
cNrd0obpZ4lo62RUXlA/ph6W1dab6BWiV9bVxHpUnax+HLAB+UXoFPfmsNjxgM5EZLcIEVr9fRrB
7Z9QiK5NkA3SFG0rAVUS9KBO1C3R8OIwMHcQb8ttbXdx5ovGQqqN6GizlLbYT3pYb+zFVTwwexK5
C55nY+moZMnIeuCpyxsU5802tXP1GAndPULYcY6xUPMoCEs1/1h3on2ubKQqchS2Cc9ZQSAFYOxO
h7t+0gfV/hpBwt5SIlwPddx9ow0diR0DpvGk6iyykwZju8hxkl4Nh+8tY9h7utZMfsdI8xZm/UfV
HsY7l7XhxhzbfpMbibszZJxvOoW2DlYwnRvq9EcOgg1p1sQbRE0SM6QbEi22I6KC2V+A2300+SW+
MuWspY7bb0woEG9alMYgFOb5D41D5y2B90bgTFOzN8CrjH6H5uiVlXhp/JC66wG7cQqkbNTn2F86
u5zJUEFp79lm2zqeJgtb89GPcBhUdXcO8iiPwK21ofJsouO28fXm3cGdGnEDjIWj/8RzPAw2zisP
Bm18ilC13FDK5OnBTiaMaFjVa0OMmFczU690QuNLMRojGDyMac/LWK/Wbdfl8S0SwT1J5lu9ckMf
ZO/6dgE4NbyI/cawQyWj5wGyp/HBLtXE3NlZZR0y6n1uPC6f7WGZNhAWjINrpZWHhA1VYC2U6o6Z
cHwdYuR1Xu1Ys+oV0VKKIEuazPVZlcfZo+FpfypDmxKmKZsJGz1t4IGaRQ19RqDP8GiH2bgKhi4u
TmuM08oQGYZDFVmVGSAtQZ2YIlY7m4j0Gm9IIu1M8PX4YDWDQA5SxlTs57LNzwYvBoYWOLuoD4dK
QUkjQDnWqJTuLKaDmyIGiuj1lFNe2AjJx6TXu2oz5Zp+G66Z0IrE1hPYa1J0smZG22yh8kD0iRGo
a6a0xRh1N82aND0APLgdtTi+T7Qxe1+vidTOmk0dzX0RECWAzuYSXW22WfaFrCwCrbFTY2pATmdR
pptz5eOaQ7SmF0v3UQOllmzsS0B2VDdWs4UM4f5B/VgecRaOr5ETk5a+5muLjqRtxE4BwA1Ax9Ga
w63CO1GprJDOHbtDCvVvaJ5MvSK8OxRW/IDDVftAfSN5tOepEHuAMdG9YRh1DUO8yzCd2nH7qZrp
EnqGKJkdmjU1PFzzw2PwNwLowjTcorYeCLMXoxl7s+5Qz8vQzpzhDpFGbg4tl8ujbvjG/O4+uko8
bqVttZ8suAFoylx1ORnMzduUQu6hoR2zkSM1HeaG6ZCuyegDkRf8waBjnuclz0CUeDOsYswcpIb5
7iVePTVJWhfRGrpuz9oawN4KeXSnEQUM3KP+pkPVcPna9ooT3xScJhDq0VXRBmFvsH5/SXV1DEbH
qEn2mfQX6CpECXFYuHcJ/eGqxRdNtqBVXTPTz+BdT2nI1A9M8xTNTkhyfHVw7b7wLFOZfCRRSoCm
oN7UFIvvZjxAO4ODAz+wTBgieNEN6NiEikBbVH26zFpQxDMp1g1/JI6qfErHTD40mj7dGKY0sIvX
cflKGW/4Mug59hnSsQJK3hOAssb5nCsXUIc0dWp4dsLUQYK4s5njMD611TDAHnV0WEqOnFqyf2Nb
90W72MamnylQBsR8u7QfGyUhXmbp1Rcr7bpyIy2ZfTY6O0Kk55b6Ks2LtJB6vTIvdNIIq/Sc2B45
Sztr4HeW0MfqB7V5TcgcfiGQga8rflOMdDgrqpE9zqr1lE2huUvTIuL8ZTTEnpdtrN/iiLE6bz2D
n8OMpjxbrOrTXIXdtuuVIqg6le8rVNOZbpmelp90Uxb8zmT4qoky2yCNJb2bZILi1pGtOLVMZ7xF
7UwxlyrWAD1c1WovdzpkXDjIszck6a+tIsDToCsxaNK59TElY972eOsUxLHzFJIFlYcjsN1KFvTL
1A53azo/GJZIiGgfVD2wWoH6tQHSve3b9jGi4eKxKTJvY7MipLTiFTsllFPNgMhngp4B69D7NguD
PPY8HoIQ6eeXMZ3kZ8eVNTXnRXGPttGO6wbT1JoN1UcX3d7SGV4zNsvBSS2bYJuqt05doS6GVyd5
r3kT5BoO+Gk6nCCKUjEfmUdSvykNy/TZnjQftNSelYeBFC5j17PoP/DWLqOnMgbCjVvl1hHgDCsB
NcxS7jPJ8yRoKIxDllaD/VeV687TNAmgJNJWcIahh75xmoyJNnb1eudUVp7eNvGcgRsJ7eIuJY7w
BaCofBT6aH+SoZPuKiviNJ1hRvxikNV5xL4iyx2VPiTtSlSouheLhSVD0vXY0T0Q91oSxcXRqRMX
P49df3NL1QC5rUbqgS5orvplBYi+1XtLDaZexnp3YzmzhnT7v8e6/9OxbsVW/OpYd6r6pE3efsxp
IdB3/am/znXOOwpceD5xcxhXjDzjnYp3UTVtFEI6KSkI2P7KadHfcZJBDWNhyrLx71M0/vNkp/EL
XU6OuEYw9LI1+le1M/2qyi2oPAOtICcEDQ4it2ufOODgsa8S0RxMBi4clVQRj2osl1tnSOptJVOn
o79qq59bxQ5pxrrNYS7K8IhcJjyuFBrMIbY4VUC+SX5ahnVNyYm9Z7/+7NQFu4e4NpNNpXauL0iX
P4tS6f9IG02cpjjKXzDKdZu6cBKYxlSKKtWIp6DU7CHAIIhLLlKbcdcVyrJnHrKeeihyv4m2vioe
8gQM5IX0oQi+AeHxkzyLzRoH1bo+sNVEvhO27o49i4tFrVvvi8/9tyHyDxK/Kznh5XqUK6m5UyS1
qfn/eGAl0kCdoiyrQeqgs5ii/PMqLsehzzP49ZWuOgvrlWySgJDWcXIXlFp/vNKCOpeoQivHxcPZ
T2P6Xml0yo5Av+QJVJqxm+M0fPz1Rf/h9uDk2NQLGEykWaz//W/ggVTV2hE+f37AIjmzu+ub1EOC
YZsBKXrN/L2G/79GEP/T1UwqHChHHQMR4dXDjNbOe1mk+UGoo4nJkTCL7WThyjn3ufv86zu7Sl1G
o4a1i5YQbROMzqur/8dbm7IojwsshAcZTzlOBnLPiL2URQVoHopbPMfTuec4fxqJ9tgvpO/VG4Ap
7b++Z1NFIEpmNhUhm0nlx4+Ri9aei54do+wz3IAs9G1gRWH47Fp1pf7mYj+PIRMsJEs1/nusaNeV
H7rIuU5oYXqoxbI8VE7TBp3CG1zHdRYfZtrrAOVLN3N+c92fv9hVGioEB+WVRnlt+weyNiaRVaeH
cpQDm3K+zVHvx9ErExQtv/5ir66FKZ/f7651NL5eoV7rD41EGcUQu8kBf3AUgPa3M69Wm/kmIuTm
/a+vdTXfXq61ap0NVI+q8VPfC9EIZxT2bodlXkYRVOwWjnmiDyL49XWuy2IX7CrNFYAsl+Gq/ThI
egSQjVVNySFUzSFlN8N5Aqhciclg0M2nOCGg1JswmgLspIAUbjhpxbe//gxXY2e9V6xRTHQrTpgW
6lXVkMNZhpih4zMMLf0OMUjqDYsS3Yb6XByryOE4S4f3N/P5NaRlveyK6qKtCYREo6f6460PkcXu
DhbpISYn/QOZy8WRDuh8V9Nm2DV6jXKjUyqyPEcioW0/HPt5OIxWOX3FOSibLzUmv2MWluE+WltC
RBHzx5IqD79+Ov/0OYE2sTUAaIYB87prlZl6OEIXUPYgZ6zP84ye0icAmGNWmFujRb+DIxiJwYpt
swsfs1tggHPu6WUYHvqsMm7czg0PE1T7O1exWntrgRFLgyp27WH368/686h1YCUhpqfWylnx+qOq
bkkhIB+TQ+GqYPeyyJkyzi5tt/n1dX5+Ex3U6Ovkpq1Areu1MVE0HorSJnhuq+WB+GmUnkSlmTe0
YMynX1/rejpnnDiqDTtihU1RK7/Wvs9Oa7bGlDKd414IIiccArw3vZ/zqmCFqiMf5OZ8I/B8vypF
iRalMrvfPFihXlApf9cZ8DF0upckv7Ap4ONcrSp5Uysab0a4t2Ehzgc715hMCTXV60PU18sDXTz1
swkD3E+SHo77XCOJ5Z+zxiHcTTVRSg/h0UWQeo8DCcl2Kwnm8GXe9YmvwcO4RSaBtzaR2uOS6+G3
YerzF2fOl1ustSTiubKxVqNUhiPPMW8G1IUocItRezT7zHoif0rdd6SDn+LSmAlwrhOFAAS4rHMU
6iTHUnA6F43aveUk1H9egJrf0nPlkOxOZfitcBQTikEB1teDExvul5YEGEqlcR97uo1qF19dZqhe
iV/+Dam0+FL2hf5+xHsrPVSpBUlZU2h8y4fOQMnVTTrZKGh4biOdN9swmVpEMySf+5jJu2oj8xuV
ZUfzy4JtI8cx1YlAr7podZCKG7vRgAMUlDZKYsfuNeJxpf1KhnbjPOLoY7zx9iNWySqXy9d1ozw4
GnQGaiq9/boYJL5OmRvd2uvPthx0b6PZ1I2NTMYWDRLdvWe30udb1pn8Rcp5PF8eb2iN3UaDHPVQ
6zLOjhVp2/EhFJGlHzW1iG+JvC36jVzilErzZbbqxXzTdAsz1AX4W1aA+xF8TUJFlSeWPYnvPLvZ
dJLWb1Q1fjamxPjQNypyOy1Sy3s90+zVQsfvgTMT31pdHQWttJPPjeqOcKqaZo52LjTeBTk1iwJK
a/29Uw6N5ikaz7bQteRzHhUarIHKeKPMhCiFlyYntDQplgdzpNDldxm2CXWQ0xko8ABV1BDJp9zq
mJoWkb+IWTXyjb6Ow4L0NDDyWCzJWXO6JFgmwQYGKumyLYecsWQX3XIbjfOq7uHoNXtdOxCZYyo0
jpaCfU5P0PHsp9wAVeB0XEK/ZYBt1Dau3+IxUum1OIxeMzOm+yaMpwpULScGy6yUZwt7K99jZMy3
kZKnx8zJN+5CoY5e/3QG+Su3XUq1H+RwtZFI3P1ZqZoHcHfJQXWa8obmieHjb04CS2vVW6GXyxFt
lrXHgBQ+R529qQzqg9IqszUVHJ1aaNrnYiHKm/hkpN3htFOTlFQSh9cOqC/e7RlLdNbrASYRAqU5
8/mCBv7WnRDsGw0QVZ+nqr24yXBOIqSHqXC3KGL1Le7x6ki/jm6L0tcIG0gllgW3haau8YlvyoN5
6HpPaw3aXqbx2tBzuoWAfm6ARHh0xKdgmB1CCkGIbU2ZvLdCq4DuWWs3OeG0ap+Zft2V4y5zC9XP
IFh78aJa9L+RxyZu/NjG82e31t7qXmk3qVLowWxh0dWoOR0U1fmIzBw+LC6J3J8nh1WNxOdPhW4c
0SsKb9CSu9hKxiAzrOdhCG+q0o4+dqgiULjO0zHOCyZgY90jFdp8ZyW6ThpSKx9EkrdHZTCzYFms
U2ZLuEoegGS7dbN1EonaP7Bh1/tZVGnvkX0RSm+OdOhAlUFAfahE9qk3cz5QlQMzo96rLf/D3nls
R25sXfpVevUcWnABM+hJIpGOTNqinWCxWEX4QMCbp/8/UFe3SyW11LrjO5JKKjITQCDinH22eRAL
zh9kS0foBQaTXCvDqK8plOxkO2LnvM3xeHto1Bw/AFmO93NF1BJQviIcBbOf+Zzj5RtGJQQPO++8
b1mZNkeIjtMRsLjkQ6miz02s33liHO+I1ZpDa+n7cD1/kA5XBFEGqarLm7YDFHR504ojI0tKATOv
oqCZqUVw8eYslE4bOLqbshXBoI/tiBPBjX33AB952cFCyLclZd7OX3SwrnEA0m2UWV63evfo4qK+
NRi0Xdn14mXk/MKF3HZObmc7ZpqIllWb72SWixtSwFocyfv4qcvi8cLqp22XRuMpG3u925hQYV+J
f2wJ4JEmnNaBffIo/SY5oZhFzGKOXntYhpKFmVE70CIU2m0xNy66i+ZZVoh3CV0eXnpo0B+dPaE7
d6RhfjFL4T5N4+Ive11Afp77EQOAqqcekySLqWXxr0h8cm6bgkmVVVUrh7B2D3TQ/sGfDJN4e6Nv
vivT80I1ZvOp7qyzW9r62Y+asQhs37gER5aUMNLd927h3xZRDb0zsiKL5j9LbGCKxviipRroQ1f4
Jx6qfz8JvCM4hNecZG2w36dFb2/dTgM1wNFo61W1ufWQykVo06HsRrHY4+le7BxEqyGTDPshn9vq
Ju5aa1NGRnZECGSeuYPQSMsBhl1k7AchWNi+PBOcoAdR6ZsIUgpxAN23Lv04xiVDLQIKbm1sISNX
+wK3xV2xtN5b33FJbDRkHLQM+QLcVaGc5pHw9gmmfDhdj4yG4jYiGU+frKte96prkm8p+32rIpK+
1TIZzrlW2Zs0G4p9kUv3BQkFIA5h8xcon71qG0V2cZw1f/7e0Y5fdtbYw2/SJo9YW/ISCQ2XnOkE
jTYrMimu6NhhC0GVoQEwqlNhzB1vV6fOY1YWN8oR3bXXTpi6Y8znB6nvHcppaY6jJ7UNRAPvAve2
6Jz1UHbseCi/5pLpSQhZuH6yY7EaBWb5hy/KNFrjxquj1kuwpKxoHt1WvUJmnEJ4zIwPfLGYDBGi
ZXjTGUmMbAKtdoxVTy3rGTrZ44kUWztbyF2P5jTQK6bxok/DvMSPXfMV/B6FSw/8iDaUxB+eGd9V
X11DDidSu5h2+JyBALDYfgmcDxi8dTeGPrRfswZv+KwuODXYBFAFdcFgu+jOHjq9l277jkuMZ290
PNmSj0Sb66DDNJCwQ7uTtEmd9kH+pzxPeGtfpaPoH7Q4Gr7aTeq9xL3fwLWVPiO5SV88gG+Bi4pL
hIos5UFzbIjqcFjjsHSGp7lDoa7nZY0JxlAYBCisk8sxNwKqKAgP5uziRV6Daph1hNEIqcN8q246
2DLTz7irFVhBjJwZjLJmIk/73nGoLqtkTSurp4MRrWYfTan6LYKriu1sXuJ7sr3MOZiEiXeJP3GM
GKBDrEtQeVIEF4LLCl/f+XnFc+NQ2Fu66k5qSft3RW+0TkeKrdRK7kLjpa8RZvcY+VHinBNXmejo
mH4fHN0isE+Y1ptmKu3DhPpxGXlz/EXIJQuMil872ZP/YGDBioe6aF4jZaeUk7ofMIF/oDCOQnSu
OqqG+s6xHmNmtoTHsb3CMmZRlY8YbxM57Wl3iKFI03MlMQiut4Oi5WwaiWIeO4lyM1GcbF30KhsD
z3GGQzCipbUmOU7p17xA8kSiokmWdNJVHJXxAaqaueud8Tv27/6eXt4OaoYGuxxzoCAvHUL+ShEY
6WBsyA3debEfB5gVaFs3YjmTSGBczKLc94uBjwy/OKl6b2/OSD7Lci72dpdO97VjJoGJ2+w5k8OH
phgz1EspN84wmKcUYDdsQbNOKflKpDsCD5jTMPM+N/1eJZ3+Ne+wlaDH59ShEDrZfWWHrZ+SZDp2
uJZ0U3aZG9M+d8g9RLY1BTTVDjS+6XqEloSv1eQcBMlKgV4OHq2JwtucME+MUKObyWiZ0RYkLHpd
+71rtCpUWDruDYd8zrL2Xwl4KHfNrBxCxsAOFgYf2djeYiX0ljr2roqSmTrFv5Jleyq1+mUsl+s+
j04YCjyoJjqz5QIYYYNwgUzzg6zeR8P371xT7hXVdCCz4s3XU1iExBYSrex/RcjbBgu8/q2vGbgV
FmkT6pX5dfINCistZpNPzGMBCX0LuXmXEdk5MQPEEcN5LwdfbcwSVHsjNDqCGIHK02It79OQHp2s
h3TiFnjfzf4cP+mQ9Ba8C7z8BH+HmNp5xtsktfYGXvV1+jwNU3vou4QE3wfdG3qIQdg3Jm16j0Q2
ObijnwdNPfTPmtl44UQcxWGgh7nse2IhYRWsr/msn4SVus/EVUsGSrXjbdtkbI5p7QCPjtnaTrh+
Mu0rLEBCHY6CjZmEs1x2g9CaHVaadyTQ+9/Q38/aSVMFgM4m91tP35uDOVoXTL9RHW5qCAc3hdms
v8+s8+wN6ySM7ucMrtgxxszDZ/yeM/4F1bSzDmf9AveyFpblJqceOrhW72pXHYYmKWK5KiMw0gc0
ddqRljP306DpzejFi/Poo43ImdjwqYwYSLelEcFVAIGN6VW0RTHLvt9WbC/gTOtMY6766KXHXzCM
cC3cycoUFyiZpquaM+6RbIH5rNmCLjl1tbCba0e/yjSRDmHnz7Qdvcu2NLaZFUhj7U6MdBq+Z4s5
XmfObFxi1rjsMDLMT0k+Ri+IJAG5Y9s17oxWdCHednQiTGD1r1U1OuLcJcPa8vodwp1EqPapxtpv
6xWao+8VuqUjtT2/GmWFFiYVDTrjWSh2ruHSXzEhfnUKYjbThvJvYyfqRjTLqg5DnqsYdy4c+Ucz
bzlIWys6kdwFKAA7+Oz1LhjBOqn5/LxB2Vo4wxw5Iu1nZpMXWEi5dvn8+Vd8siXudIe2v3Izf483
/nIwrVy9tWVHDzY1JiiBZ43X40LZo9FsMutZpHPv59xMCMOkMxAcgMUeQLEqJsYoKAu3fc4f1/gM
nXCKxN9rPl8RhR0CwKWTe6cU7RMKSS4gzfiN7CMLrDwCg9BtGc9IRnjqMtf5zuPUHBshEe5P1LuL
luiHBd/W86TmuSMWhOuyS7BwhTzyqh4SVQVizuo9pRq9fd8XpCtgTTnmm3QBFQG8ZDPosfqLdLjg
lT2I+phHRNmw/vVFu/SrWL0B/qV7Pc9AFL3lwm+aFmemwu+AZOCeJxsZL9UOFS6qtKLu9CsBIeSi
yhYmZIsAvIqW/PS57jSSjnYYMGuU/13xWDTFcpt0LfY8w7Qm4vVYJH9oDI8BRWizbot+vSdFz5TN
4I88q+mqcgduGyBlgIJzOZvSkPtqheLaXi5nd44woypGb1uh4No5Niugs9c0aYTl/MIic+5jVH+h
n6CYgcoMnu/iSDARaPxc6vwIDITm6Mr1/xID1WwNZ2LBGpY7nwd+UQjByxfbetT0Z/RpdrbFLtPf
kytq3CUa5TX6VeSFn8CTgQnax0La5cWQsZos3Je3q/nkG1CitLYc58NDZ8LD9o0xOg1JVL0RzDXd
zHDdSFpB6HokfZPZ5NhFp0gZ1VvutpDC6knDPLQdCh3WQBEhtvrMG5dQRHv8wuKcChjuwh5BunlJ
39I8df56e0u9yE89vqjnoa3MuzHvMiotvrjZ5sk3kiPVW+3hushR3g6nopujYwfkihDY01qEiVgi
6SByXc3P+U2aX7D5fu1FOwSJkdJ6dOpd6p6PCVqEgdvQRCe94+l0XcTLPvEGRv3sg1hIf981QxfG
lUP0MBD4WaHAf2lGuKzB4izGBR7hxrW0nAgp7Zql1NH5iC05Ov5etwTgB2NRbyvWVTAiebgUSgAp
oNYYgtyD3LcZ/Z5V4i7611jPFL5NnlbBEVG801UjIlSuhQMDkP0R7Zzcx06sfVloCD7cCO37xu/W
NdjoMytPELoByQyJn2fNy0FzMQdwPZe2z3OS4bvn0CcHNBjTc1ul0+uExba+aSnIG6BUFYcJZQUn
o8rqS6Md5FUydv2XVB+9bwpf7A/CJmEPCzJzN/HIyWSnY72bhTsjqMak7Dj4dfSSOUJIgrdwDyO2
BoB7i+y0mn+Fn/+rCPob/rrJxATKwv9bEXTzXcp2LoY3mf7O6/JfP/ibj49NfB88Bqx6XDxd+Lf/
y2LXf8GSmnEeryARf9YPXAfb/IX/5DAqxhUIwEr8wGLH/YfZo+OCLkM8xwvzn7DYGTkx+fkRasdT
07YsZu4mL/U6NP79ZKgoLQIWlD4fCFnK5y0s5dTYCqxZr8xogmuE8oYoqBLwptyNnVP7oGcNe9Ba
XUC9bcYMz0RdW/uGriAfiUkU/JuccrHxGRt1EUWvM1+Us6Fv7RT3i80Cok71rrUgZAZcs8UpeBc0
C7E8hOKZnHQTHYYZEtC87DXDrB4b0sxPnFjJFRNvHfHzsjxEpkbGvF2QCt74usooD8r6PgZ4lQcd
NqK3NSbd5ZjChI2SgJTcTYVjNgwn5YMH9VMEcCoPELbT75phxO8jg5XzxM88ixmUjGrXty8TLDjh
nbotThGuRe2w6UVM+LU2ihscWooLxDoYNlZJdx7GVtsbUUbSnA4osKmwGw+9MSIjzI2zIYDkGQfT
NPbYqlDKFWWJDhltP2hbIcCYG26zobnwJftVtSuduA8lTkEHE2pxCG/K39ipbZxAgsqbjgnIrnOW
8lZfiuom673mOok829zgOydPwjUV+nKg4HxM3B3yKRr6xivPMLdjPZxdB/+0Jlc0g1LoT4brdpd0
Mc843HX3RtuCLnh4EsL31TLCvMrey/ey6a1HIlVMSnzLwySYzK9gYHs8E2yM05yl50G5niMCkued
64Cjhc6nEHaVxCIEk6GNStYdbspVNNuOdg2Eod/YJLRUAWePteYo9y/GKrhtSmu6HtpMBLh9huQX
doH4FOmucl1rFe5idBOho8/krVhlvbltPmEm4mzJr87pJBH/ylUGPK+CYEcT5WFEI6xXRhfkeZbd
RYDU14C07jZaRcXwiPd5ZnkhEjYcf3odZOdTiOyvmuTMjwRNKTpl4m/f8WrVdtWnlDlZVc0sckwY
VqVzu2qel8K3QuZroLiESG8dKW4rVltAuudFtaqmSw/9NL4mz3gY40u86qqTVWEtVq31uKqu4x79
tdHj4FCsmmzbdeOjWnXaolDqPK/abddbHS8RKEM1noag+NR4DzXr5lP4PTlowMntxIsDHwyioFaJ
uHJ6ETLOJLB7VZAPcWqjJnfsckZbTirClO5aqg7gc2EsNhr07FdF+virPh2Uy+vvTVwNxnvROkge
sW3OE+PRsFkLIdERKT2l7t52HizTp8leGKf3mKhbO+mv/jSFk858PhbdPpS8Jx/TGH1T4PsyBE0E
azXER0cTz5Nvyew4Vibq1gJ2MjFdGcxGuW+InB/uhxRj+3sC73rQnTjGwvMqt/Qhe8khoy9yizmr
dGGeiNYMaJP9ZTu05sTO1qdx/FIaaUw0GLUJz0erSEWyRijN4UQcJe067cwqusealLxEGIteiLS9
y+PD3Hn2C2XS2L27OfGKDmYii48NFOVodUo7aWFUKaO8gxRLqKF2AJhIadkTve+iLzLvHdry2jIB
iLoGyiyUp+m/JzUSsbSb/+6k1uGN/NVJfX4DqXmT335Umpm//tBvpzS+ebxFxISQ0wB/UIc/9C+t
GW57EBEEqjHIN/ARGc//RkjkJIYDhGYb0qxFQhnlwm9SM/eXlRHFqS9c22WQbf2TQ/onNh4fTykK
EIARmE+x8DMXR+Iu1JRJvhzc2BALZBVbXsZTPD+U66sfx0L8DUnuD9QGstEZuzOX55uDSP80fgfh
TxDHOPMBA6fmVteGIXDWAJofHsKfkP7+QMfhklZ2IYpo1M5/ENB1omVCKpKJd6tO0WRM9W1esRek
8ItDXRuLjdE2GM7UmXbXkkP18NcfD93vp9LHh5BH5jJInWdyk3/OZoIdQGMzu90BtjMa/2lMlh31
hH4YSFHD45SwEPxmceOfYSQZG8U8ZJ03EOgbtHQc94xsjHhTAayeIWivniEG5763jPmO4FH+blHN
+L5YhYZ7yKQyWloRtbQznTeT+tDN+R1mNczsJm85JLagF3KdmuEKCuIoref9OujHwj82ZpS/tYWx
LyyfhfJmwl2fsPCrBrD6C+jkdNNZfXQaMbF6I/E21TlPh/kjweh5N8hieCx6tEZtNsnLyCB/HE9+
NOFssfIyifTqNUln9UJlwA+OU4rRDZ1ZCAstuvMH5s/soEqvjtwq7Fti6JtGQK1hW3tcUrlM3W1N
Kjf8YMh2og+aquRa1IskIdPHm5e+rdgoN21uq2KAHT+46AizDq/X1kkgXFhTegBdGAnbTBsiucz6
FmQlOi14ku2d2iiOdbfwdaxueMyATB/rbHHueTpmuMCiDKXJaLbHavl9Jh0hiDGXxktFzg9JF1Uv
KLp4MrWS+sEZfd6hkRbU6qR/6aB+O+CDO3+MvZof9IYfmfWmfaJ08S6jKbaPdYwfDAm/7VOGy87l
VFX+ZVl63BGU1XbGiHXUUHj0C1nQRaHCVhHBSPQvFWKNZ7xyEp8TMHaCzKyadzvij3EO/Ri/XnOJ
D4yJSAiy+xq1CK+zp3Xz3kn74lh5PNzZxaVn6vHK27aWbCSiBiikqvWgwiyMel3GTNTHUX4X4yLL
WC2pr+BHrvz+ePie6/DmJcGwu7LQdTYNoyIJtR4eI79azn498KusZN5jbultjIkr9jGZuorQhQeO
VotrLdYHZoNci2NnPuwb8suGPGcpDokcvsNjm/dIy+3r2OZJRAPZX7bE/a8E6MUjm0HSx4itMpZD
vghQDmSMVSfAHshYUXTn6FH9LlD7nOWYzA/mWGIQRggFsrs63zE1677pmWN8QQ9FDkZcgCri0xS0
Mc8RnT23el2ihQR9nFE17pZ8NrF1WngStlPNe2xw5w/UCETPxG50Ktr8ZaS6hPLTYHPvfQCRA5Sk
WokldhuVJoJz8aozKFj1mP1jbLI2NybepntTB6yz7eKVEOWBKZ+rYM0JFuUKXkwJD8pxtW4X1ba6
VozysaUZxXVPqOgXmWKC12Mg9qoxACJ1GHCUw796tUoxX2SWJu4nbx3VaxkIiSfJnokBEWSQWrMG
mkKj8nlxXsJL0FatdjfNSnZExmXLefTm9okhJSqaCioS5Rz3x8Cz/DQVGXY4o54euoqsBZwQJyIm
pxQaHy7HPKYSu7+VblI/Ew7kX2b6TBg57XB91Tlm7JlP3q8lzvBZ76RNb7+khsRk8TBYi7QPabdo
MrR0fezPcz1idjPGVm/fWTmQfW1P84PhgTxiYUySAPUmeeH14uxYh4LhBhx+eAJTx9bUy6u+YqLf
scJOtpbfdHqLKz7ZcZror+xSlTv0ROJ2Ad4kU44pbSNipr3RFaMNCCIuL1GMZeSxNPOHFlJ0iECH
KFt7/pp6cIfItf2WJ2Z51GT8DpkwOSaLQxC70avLCkVQWIhhYggad9+MtK3DOG0v8LEmf5moutO0
5P7WYEIfkG0Sb2MVp1c21nZnpp/DHDRgmU7mnbQcs/20qIkhUn5UHyHzrY3TxORKj8WmTHP0cGVR
fMQY4DEXFuuUvbXnAGuCu5msidDErekiw27x3DrZuHMSXtg6K42LdI6msKfRhBrLgzSNQT/qDNsP
pQv+qDoalmrUMLdeLc4HaWT7RHdVYGqlfjGK1D/0sXFP5LQP6OniVirxDQxN7v17q8bRCUTta8sG
U/nVL7rohoOpUjiTxvgqq4jJSctMTZp6f4xHH5fIwsdvQUSrBXXUvlvV2O9jEXPmcYB7uyHhmCNg
oQsz6dR3qAqMjdHl7S4G40cVlBPc4nvTqwf5doM/9nQhpxj71SLPX3yMrdzAoW3ZQ+thIuQ6ALDQ
BJPAHWyLCtGqb6nOGDASR+QeFfurvp3ZRJJNnSuz3Sjeq7NdtOoCBtSCelw3j+ak2q2VJLxVbQgE
Wm9kxQpk7itOymmmh4VcpKDJYBt4rTyMxdYatIqRrbO8KewGj+ZcLl9UpqoYdZx/mBbhH8s+mm/S
3KKvoIk85YhUAwcTVZZ7TjtAlAIUFsu+dVs7pziYjR5B8ViCO3i7WhvKEI/WZYO7J5J338qeXSdO
N54+j+ic52HT+4O2Q55cMUArbwtD4ywHGDymqcX42R6GbazF/mNBFPe+AA8IHatKjh5xiijkI/tM
ShvZy/mo3UEL9K6MeplPq5wD6yThJ5DynKb8bsf1VRIt7qU/4aER0PMynC2EKSDKJPlZ0cgeVVLC
ncDUsbkoCALBStWdbZTKI0JcE7+Mi4QELC/IjEz/rsqyLFDwS2farqlRxwW9aqBIKycgrBAvY9Gn
UNvyNLu0u7h9L63MgSzW2sOCo5GXZ+LFTDicxyRv0w1aTkZo2uq/5iZi+FplRhV0xbjWBaq+JTyx
2OI/LavQQ616gSSbXO1odjP8z80yOTbW0Fz6dVvZQYPKDq+ASqSHCfVzSzBBJa4xFUwPSyLVV1OB
YsMGmvP12QDRriUSXm6cQyufMBMtAmkT2psnFZGN0H0UmmWTSD89bzlwFLvwhywKBgMkS94pOE+8
AxAlL91IV9E2FiswnKT46qL5uV7SVLvTKkXK3pBaya5H+oYFIZ5CQUmRl2CdMKmvk+oXFSaCh2Qs
nM5zT1X4a/FVpyZZ98bcflOZm3lbk6gA6uRy9f6a5tkMKUOd+wm5XrtZC0YMyRDJbrPELI4wquVl
0SzLwdZbWKPVyGbcrPmLpYLgsKVj5nD3y0q7k7HfP6amFV/HJZWGFI66ipfPb+HXzxaa4nQT1fW6
KUNB/OgyapLUdylP/Lo2btgG5TdLOdWw1WCec2rDxnViNqJNSczEFkLdvE8Ip3hMUsYPG6PWPMk0
vJn3cQlYSDfP9ffDuI1jzvKKYuuF4XAZtPNa/vpO9eJ2U3GEOKFvsEc2vnjlNH94s0r30xJVEFjJ
E6fFhy05Y7oHrU1ZxTEHRPs7wvqf9RArlZ9+yYVav2K4P0p7oCbkFSBEd4g1sz5FPpsh5bArgxrr
nVvIZJT3FmDkwIN5Bcb0tpKcNbDHTvxdQ2OsbdmPUO7az6zfBGoloyfX/0kE01dWVTJR6A52SuUf
OEsvrl2H6JK4Y5Q02xSEic+dJQtxunHjqsQbQFgHpqSvcSRZmBIheWsN84UcVf3c93jm4fI4PYxU
3Lu/7r4MmuM/fFkQ7NXsivhkXLl/f+Mwe8/dAdD3oKUr4bBlXjorXjTdyBCL96w6jiIWmDGw4vOO
4GOdc2rlvFVvmaJuduEm/Y0441N98fs7iEoaidb6pcDFf258475mjeC/fChLC94PfvrRtvX6mowI
bdg3TZ9s2ZqXcCYFA35cTwWVKZpX3OF4Te0hv8uANU9W4cBFjkT1DTWue+s5sQr9rl4OkdZUmBJ1
Qtv+9e1EePWH+4muzQO8oKkmEOtnmQCxH5BK57E5TDVnGpJvIHGsm+ddBdGUeynHrZ9Y7gd6ieGA
PiLeAa2/eZl6GmVshamgXNLEGG97VVbnoTHtlwEv43O6WPmFrpfWq2nnyXRWsZLDRZMkHsNyI98i
v112KaPmPe7QGbBXKq51I1EhGl7q1QL3aApIiAYTOXp2QjXf1D1pjOsOY9q9djfEUO01ZlvQ4mNd
bExcIjEVadljHRuhXjtWCOcIrDkyC6Vmp1mmL4lz/hLWVKyQBjY29Mq1Vp/kUt/Kol73FH8t23MK
euxbkCfjinJvM7UPzSnCs8yCrJf1ECCGFX6Mh2R4XGU4uPgKs3htLFj+p65YXPTT0Rhzk1IonNrU
dlMoCH7UcQDFglgjDgU0vAmEiS2lveWCpPlYRbYBrcdS+dF1liI+ooNPwZPX/xBR0EdbvUUgG0Sp
g83FRlBxX5Bc3H7DfZAgKnukpm/0BP9gjGW44hj4FKsPQUdSTJTyLnz3jUYUY0A7rR/ovtliPbt9
IkwXfFHi49YKaNpB6TMM/wye9hJbfZ2zHkfTFFPZfqC60vORFQnXoNsm0ukfu7R4dRv6RyjomKSP
hZVum3llxq73zs+hbJ6WZZWzikS7a4jCPBocHLc58TX7KE/Y9HC3KI4dvMi3CZ74mz0b1IZmYZJe
MvE8rc5rbuhESTOodeYcI02/U8j2ScJjf0JMbh31id2oW3s7iREHgVAdun17KSb4QMWIt+gSYxnf
ZnQt0rU21E7ubWk1/aNuID5gel69iRa/Z3Rm84Uy6J63ZAJyAnSV0SJ6B1Cq60JdQaxxeYNtdpMu
kt7W8jo6o8i2OzeoxMI7wshHGpvJ4H92+lK/VwQUv3jlAt2f7nAjyMk6yIQzsVY1qJyJnmIz+esR
mpRsl2ImCwZySv0MmOxdGiMwC5YN/mVsqAarXVdeOvi67RsO0L3UTRFUnhwePSysNt04p3tvRYCw
PVFXZQ4+5Ka0yd4olw9GC/ESph6xqqQq3QyTq77CFKLd1gV5OtJGBjAmTmDY/FKprYXz+q0ne2Vd
E8LFwqiK9RlYIxrR9VWd1v1dz/NxC89QvYoaL+epKTNnk+mjGeJFCjKyNq8peaFym0x2fauTGTAG
VUYp8nkWKxmTJwrWM2NFwRB8LXrBdSxGXQCrXF3hzhcka87naQBd+1yG0BwoJGLSsA5Tr81nOwbx
sNq5vv1EfIjxKrgU4u4dA+SkxuLmWEgjxUCOgqrwsN3tI/wMPuEBjQybr51d09kCOHLrVyBvSb15
l6OyC8Yk+cCuaz4vvG4ymOaYYmScwMK8GPRKV1N+Vyt7wtoEQgF9CiVZX8EyqvsBcE52POJ4xG1n
WrginZkvIM7CK1hhA/TFjFAEAe3oyAN6KHsYLKx+55ighLLkjYmnUlybubOKDHW9AfgaWljkDYjg
Yuf184LzBSGY3Vi/MypERKN384NEFb2JzKY4aiu4AvGebY2OHg7TitSsZLaNR6kBs3hJ+U2lCdhD
noEKLYOP/8RvPg/JKQe7lVViI0HQvutMDCmXcXTHFbykWKpbnTi0z6UJ+XWHcVFxlJUR3elGIS8V
1ufbWpAkDSGxfq4MynSIamBq/Vorj6WVXA82nRY8kI7NXSPIvSr86nWKKXYaRrGXo8s+W40JtzAR
iAl1afFA8hyTr5b2KWwdynOskvzLdT3XzboNt1HVonArQCRxnKXmzRt+nEN0vkiR7n9JVtSbumQ9
BWjQXg2PJWEvffutr6HMJEYUX7tIxZDprOsnt2kA2ImYQXE50Yp+fZa3ng9CGucyvytxesLwnGOS
0bv55fNsMDogYHiiybXLlg/utBo2acK+dmMNdxt/9L3L2qcMqefc/IJSbWBcCd3EQRiIlyEPPnEy
44tySHNMex6kD0B8nAtdXi5WLy+FSRFL6nEVJpSHL207NmrXLBXF+cgA3ITh/TiPlMkqB5/Tq8Ik
CESy2bKPPVefEQ0OEZHgF07wCQkyibTJtoacgp35CK+I8rNlN1HEjSFjWCWKu7qaKE46mp3PGLPO
skBBq4KXYtaH6hXrEgDqEczYSiNahY7C2XLw7DcBl0MOexbP5zY7udwNkCMUWXhAPtHVz7D8zXLt
JxCnnabGQm8EaPOAaQ4UGWycZqj4AzdTZ3tLBt6jHPL4k+4Mih7PYq1penQ3jeBlpI+V6VHidHMa
VQGIuG6V+AXDCsit/HrxTILKHManQ4zQxqpJtNwkQCa8kw3otOxgZrlwL75Ytdt/d1eVUcdXRwuT
8+KmPk0IPC/1tS0bSo66XXDvlLxkqUoxK3fl6zAI7tpn0DVmUbwqQ8496AqGy3IY62eqkgwX7wla
1gYXbp+6pRfpFQwwNtkR+udjVUVUkPMwb4eeBz57+XLOTSD1zz9+vphzmXHEaKgz3sXImYorhH2U
SzfdTOQ17EpyMiCiVrzQKVVl7Ao2mUGwsm3lLoyORbqclbPQkY3uvJva/KO3l8qBE0sD+wkUr6R/
26QzHRvg23mqacmQE/V7gASueERamY0H8jZeYPgm22WdxHQAKmEvIEaRI9h7py7qql/V5f8lFf3t
qJJs2R8q++1b9/a/fh1yXr2V3//P/z6/te3be9JD7e7a388rP3/yX/NKx/8FUhFWAJBNV+6OzwTv
t3mltUblEqmEOwGjQmhF/x5Ywipap5I2bCTB+BMy0r8Hlrbxi2l5GBDTxDrsQgxA/4E3JjPR3/V2
Hp+Ab4Al4DqiFfl5sOZbswMoqqkDzq4fCaX+XiPrYLWxGv+hTcH6SSZBUoiFGXjRTv6+iySuSdpr
uXrwzIXIHV29qjW6HZ+i/m9mon92TXwGMiObDpGcrt9/Utxp0dJgMnjoxryHtKhft1jBb5x6efzh
gd/82m3+GHf2Jx8EkGDaeOA4XNbP7jODW9C6NAtiPd7nvMg/MO79yPjnf/IxYo2X44n/4Rl1jN6g
mmB1HmlkOPgew8XVFyXIp/Q/uHWsVZ8pvY9TCCSzn26d0ku7SriiAWXe5YSKEv0aKfWNzP7motbf
9GP/znLAHAg6E88JC+2fyWzugPAVh0J1SEbYzJCA7uZ4WiMXHtUAz/av7+DPcMvnh1ko/xGoA2D8
bJKDGKLi3axIea9BJ1yOkkMGf34D1eUNgTWaIxszG2OOun++FD3HtuAkYHWCFchPi95pKrph0MsD
0EN132MKhApLyx+1jH/762v8mQnweY1AIuwK+OLzVv/+0S191pM5X6qD1td44TMnDTF6je7/+lP+
bMnDlPj3p6zYxg/+OCvDYtAY6h1IXRUQiKfHocSuGVPW/+jW/fBJP926EXOYioE4C6ToCSqbsrcF
kXPw//F6fZr6/H4t+vi9e6wM17dJE/xp1RM5LLyyUuVBDWa1VcSeoUxXnO0LhKvQZ+y+NfzG2NUw
Tw46Nv8EGFs+tYwtT/AikJKN9B+hN8V90DCIe/+Ekd0ssvAV1I1d7+YfaJWtY7wYw1m5CE/RQq5B
Lz4YU6X4K/C/ypA232Q8bomDO9Xl7dz45lPumtVRRFn0OpQUKGM5iUPk/g97Z7YbN5Z22SdigeTh
CDT6gow5FKFZlnxDSLJN8nAeDqen/xeVWehyZXdl/0BfNpBIpJG2FeMZ9rf32gvzihkfNgVVHune
yYkRXKHtBYhuKJgNZ8u+T8qtyvJy23NKeuw1aZ10fxk/m4hVnj44Hrtj8FOkVZ1Hrxtwh7peUtHp
mwNDzhIKnToej2b61nuBwXSTEX7cVX5c3zLIqza9jVsEXSNabZfwiiZk7J4gWMTJuNGZhskGRV0D
EBEWOs9uKVi4CDr3IeYEEwMFi0sSpyXWQ7YAkAbGrifwQMTQN8TJKjhGUuFUnUk4gigqOO54PkgE
ILXmtzgZ7PMUG/J77FX5izOiKDWdqN8apzC/RTz3OnBHtJG6sNTCY6JyIyB15/fA+Wa+65NjcZ/V
uMu9dCPYCA7dxT0m+/57xEtzTmRT3zpK/tIN3lMlHfMbkK9fUzdGj3g5q+O4Lo1J11XnOV9nDC3H
TZJTPmjAO5lSlybBGRxZ0fsQa0i6H+JcBBwDUs6g1JrgSAdYElh0a11j4qdEcuLyF2BN40rumxdR
5XbJZHJErf/62OddTPJcj7wbUuflNoOJ+C2inS1cLFJkRVPHT95irld0N82++wt2+qIZsUbaCc1K
zAurJayW1sn3KVPC+mKgK/kbJ4mG1ySqNX/LwLLzCL6S9Q8cFIMbjQDGN08r7SemO8UviKLViec4
b0umrgGGoeZgEfl5qTBEPgkSszK0OaGTd8IekwGkTYZqpyZExXaqBZVbJm9BH00ZiXHoJMAg40wj
Buj4L13T8rWzCKwQL2WLW2bf2/eiHlSAvblOXvpSi4e98kr57o8AG/2S7xE0RTw9qU/e96twb2z9
4XVpl2xv16rPdwDKzHQna2Ev2wXzThNAScXTSwbL+Fj8uvthLny3LI3B3yYf7e55AHn1FksCH+5M
OWOBEGYHLXLtCTNayhBwbbSiaNQ62UmcfW9iszyBoi4RUHEwksL7xQXEx7cDFoMHQkwsLuaNNnfc
RxLsC9cYXjTVvrm/lxrvkBJsfcQBEc88buC0cUWPtO0Qgk/qKflZ1r59KDMHPc1JCLZZhnqtuxke
eVGRkfAVH4SFuPEJNCXZspWhr/XMII1877fxz1617ibppkeoAtgLBhAjc3oqSgeZKCKUyFbo3ieK
LyXD5mmLhDBchr71t3HG95wGgSgwazf75pHTOev+tCOhvVaJT3UfFiPlYNAg6UkQfc6HmlWRquUc
U0mppH8rOFQypuNbnymA4QPkFHRiOW+XltWN8OWwN9Z9t7Z43mYh39NO8269UVLDNXXevRh641ph
lnmScMJPk+ITlbGgfleU2YR6PleboeTp2x3d6atN17/tSzV+dlpLqi6mxClMrMy7N5y2QVDO322b
hbJtWT+cRHPvl5R8iAlBZBO5gC0CmyLD+6jKWtQ/xUr2ddIioUxtkF7grgVjFBamqjbOyI9uEeYO
6ep0Ng1j/Ezs8liXOcWjfqfzCcbo1Kb5raj7apeMwuNNKOrbrlnP1ZVZnXOj5sPEzRNMdmHQs+by
6qSRj5bgILR8rbqY1N76zDN+6iOr1bB+RmydXtss6tOrtKd4Rxshqc+Rk0Sgab19lbG96xi0hEPV
gqamjn4P/3j1fTvVM3Yi/3Zxab3DNd+GlkZdk+IdBvCrUxMWsxs8DXUckYkpS3BRqrjvFGuPRrPp
ZvT50mcDoLgBeulOwHdACcQbLCJT//AN1Z+RWjiPVurWy7r8gON42Muk8veFH2uXvk1vBZCwV03K
7naecODjvf+W6mLEvoINzaM8k8YIwz4sQJOQkwHE1lob3eXZm9u0xYYB7K8qjuKQUPAz3+eXdtAJ
IHsVUcO4IHWui/qWeitUowooDIv7h2ZX0ENcNj14N8hpaQLQpmTlbUtWHL3wMCzpBvm6hbeUbrv1
bOFYXb1beA923L0IejsT3hvPKkMw9JM6UOxqtXvE7sBEih2DvvMlUes8ZzGTXPIaPiLSL1bqY7aC
33Six5jpiP61RQvOpFngzdciLRiEkrPDnjE2RVAX5nNXmMVpbARYMbenAbNikMVoqlOEPIrZzJHB
psp1zvNokhtk86Gr7uIU7kgzK2r2yIBAJtreSun9O8HDFaBdSTwN3glbTQUrx1ECbDBn8VY5weK3
7q9ulokX0PNa/KxtjDaYrd3jhIaN2XD221WpsXUEx4l1ffbcDK5A3/b9Xem4UHOlpXwQ8xTfbvs6
aUmGUOs2MPU1uu9epmc4iqb8cZSCfsaaijlOCHOE2aF25+FU5jLbEKb8sDwF+ENiIJjpE7BsLdmZ
Dt8vFo7hHsK5dgFSo2FGc6EVa5Y57/memiKoJNNiBRH4YDaqRxOP3rPEzrbuaGZbczWBAacleNmb
0xW2L9gUFE59U1qmAjqdi+XK1zX+jEF/qiAzOg0JmqynzDXtmE627u3cuGB9sxyWbyvmdMJtiVqI
0fLJzdQ84UPGRKQIvdn+O1bZ1xj6t8MoHmLu/rru24xc6b/4/YTdLUtsqU7PDyhTrDfmCKc7VoRm
vZZzQs/R8jpTd4bljVACdJu2OvOFt8+9KHCnGP7fXdTwZ/9+UVsfDwqB4aJQcNld7x3/cuJ3YxNI
NkvooS2MF6WjIWasqaMLWDZXDxFm/N1/vmL85Wbo64bO1dCyADmvRUu//0CcJnYRIyUSCecQVkaK
gEXJdlyWSXXWrLk6/uefZ/zlTrP+QBeIGrZtIYT3bzencq0PtJwsZ0EhFxqwSlSbtIP2tcHM/Q5s
z99mEJpuHdsb7762HfBu1C8m5mjs8PtpYZTl9nu1NMN+6tjX//PjE/+7xwd0ERfW6nv/y6W8nlKI
YKBxDklRWCc1dMWvSlB8EYz92EFuAKMzbXOysTJIpNFfV/5/YFAneVsbHLSxUb5zlClPnom7YTa5
eXbp2u6Yk7g5WyYm4rKVLYp+5wM4WRsVeybihzhiVRYTF9etRf/no7B0651OJmwzPv/aU8jj3uOd
ZAOO5il/0amA/v61K5al7nvhuGRm8jevhfGXDBzvFZE6YJeOQ3vzX4ipCncqu1d26B2KPO21sRaI
A4g0Yb025OAPzNYxquGi2dkEfUOg1af//Hb85Z5NLc1XOzkStuBj+m8fz34GblinjLZ87tt7myKQ
M5ynv1sG/qJY8FMQKkxHUCtOZ96/XUlVqobIKSt6cS0OzwTMYMHVDqgXXCxx4GQVCWKaeq9MwIbX
//wEzb++xhxRcFd4a+RRWP9+HYZ7aQ1tPiYHYOZxxAgPj5QWRf73QnE0Bkphz7e+ZvsvAPVeMn+m
8bG2RwgE1KaGfUWKaV1voYU3wDIElpaa4yT8/wPnb4bBWMZ+NNFKV9Cijovr16P//3r13+nV7BRI
JP/nEOwlLcufXdW//6ZV//Gn/tSqPQI03upJsrEzIsr9S7bGd79UZ9ItAGkQix1+1p/hGsv/B8kT
Pi+Ulgvf5HPzv7RqQSLHJxNLQSTeIf7m/45WbfAF+30z0n2DrItJPNvkAerm1/LwL5uR4ONe9Fap
n0tdq5JGMTl3tA2T/winszHV28yiA4Qyi6Fud8TsDczSeG9/TlPOjL9Y0jLA7d5dGAZZPv2mgnPo
tOSWBVolZxIzdsYHHo/4uZiYToPwtb8NGA0u2IP7u2XE+7pLK2kTJeEWAeqP/0l55+TXe00m2aHt
ZXl2JVM7ZJr7vO3FhzbiFT3reOBxcztmfzNIzMTPIouUe9MtzYI/BV4q7RNWIdQPucxtAJRsCiOH
yB0esN0yYwFc6LbZiFYXiDRCvXFRGjHqKlInl0ykzFs5Jrv1LuO9fcRdXjiQkLjMb+s8Sp8NemSD
OMGRELbwsZwjKSm8ABicHh1LmcfO7ZO9OckfecNRP3XTNTXTpLQzDaa5l2b6NDPKu3OkG8kDv0Vc
cHBGBSEBBpLk6SiJ5dIvtr2hvU+wC/HIymLE++Fq4YKRedvAkeUmwnRusyRuY28X1vAHQ8/ty+DT
zmv0yjWOinab6twvfvRC8Nh9rFcuYdvPpndEXhQa5RW1na8w1a4J3TaSrwOzsq0mTHhD7J28Bqz9
jZrKk0MtAtQdl9dSFWMaMBElvYvnfTzjv4g9KgvqZOumzvLQlLGV6vsoRhTODFzTPc18gdmPhxlC
Y7lxvRm8nUUP3c6bo+hgAfR7rRcYwJQWacuTn7u5RTMXJ6KDBTgwf0lbT5XPxAPYzreKU+ekbUcc
2VRKm0rOendkJE4zC+BvOzXeIUm1Me8cWCvbzv1t0VmhicHhunBB2E56hEKG4HFMh+WBuKYD+wIo
WJZV5LlTGzewBVue8bXfo1XgvgvyZc1bd7aJaX6JSGxOHgX3mvuUTbiGbRMwa3shwiqDhWYWN61W
oB5Vk3a2x1URndys3JVO1j1rWnI/cTAMWn7Mjpt/H6BBvgErh+viptEuGuZHCru7Y4PLbIvrVN40
hUa/g21lO6r7zJOvlbRGcC3Ydhr3VRqn05Ol8mo3UjR+pil4OeoNX02TZPmzP5vfS9KbYWPEbiCT
XuPCJ4cdbMW+PxHsk0fKRj7aqs1PbWrF5wbGHxzFQt/iC95XRNs7q1aQrWiCyTSs/oVWhnGjUX1V
Y1YE0p/8tBnCojVicI+qmqGQjlfBarFHM4fDeKfm+Ka0wSN2BK32uG0e+5TOjDVrHwymTctGK407
Hr08S3vWYIlOfX00hAAqvsofHhg1rg/JeGgoK+JqL1a+CsG1puFOaD82In/IvPRmMSJUGqWTN1qe
UqffV3pHVjgeH+BTMVmGlYPTfBvjlG5jJwm9wXrummbvzdNFElnA/aamXVvn/XaIFuh4kfXicOkP
RnBSG6PIf+YW9hWzHB3U6kQ9plpJwYpBgXzPOB9jI4tg6l2sGilJFtOEuds3AmodrHudMMi2mNoy
dP1h5LNVd0bJ++HsQXoBykt8dfDa/HNx5zTA3e+fHJbLk2oF1uZIyGvi95JRtQA/6abGfZw094Ps
tnBtN95SldcJktJ7vq5mmYpcUrzU0pzr2rQeUrNxTlVNSx9vWLurp9pHAkheda3DsW9Ov0iVwzh1
O26faZMH2PLm0NYi/8RpTGw7lvX7Xow4fBbHP2bSfYic9h7AlL5jmYDJR8ufG3aZ039jXVEbc3Cj
IahFL6/SVECG+qzf67xRO71q1NWO7eRBTJN/aSf9YWm1Hs5e8YatzAylrxAzCsLrGEwnCewaqNAD
NBxWF65nzB3lDnu64OGBn02sFCtjwu7QRCEKJMwZ2T/lyHs7s1iixzEbL7XWtOFk9PLZ1eSzjUEz
yLXhvVv8V1raj9gWYB0SiCEnlpPSMMcdNpRj5cg96Af4JgTdrqYRN/vRaz9LaCxbIEvdQe/Npzpy
Mz7AGXfjIskpWGtG/ZoY4kH59U3eJS9OZuKMwzCrV9YcsNISxfe/Q0Oksd2i8W1dS2vNu/M6se9S
OT1MvHWoF0NM8sBZvO9ZFBuvue05m1a4fNU0wK2mO4D0GbZDkxGDN/udDSr6DI/fC8Dip01Iwi0J
szn39ggsyzGp+kNfy9OQRtkeBwe1Gr5WB3QTQb+ic2qJfO7BXMMJWVrK+rQ03i+MVpp3nSGG3ifF
ajJy2+ZCigH+5jjAZJN28lEjCYWjqW6mlOancsyfDWs4lORQfPinGyF9FPC2fxzm7so1ovgcYFMQ
fX8Fpp1vB54PqnGVhZbtpudhxk7JbXhn4SU2wxjK1HXC8oU/NIIQR7WVcbZTO97NmpiDTsXiDQho
/YApJisDre3plvIyVqahEOVdrA1IDVWLDbBnX6vJQx4AtMqNYRj1rlS1ujHx64WpaTK/VDp2fqE9
J9q4bs+YgCuHSkjPvo4MqF80ZMhbPa6HaWPNuYUgMC9SPZRS845+ly2naRDPFg2AH+TztfgQFSVG
U9sdBR3quTG2gWVVOCrZZ83t0PufhTbcGYmL+GON/UNnl3djqWlhk2n3BW3nt8ygv61cG5R+pzoR
HfvmdVb+NKWAtjSj3xo8PUhJefOd5dU6jMhA73Ix2i3F2e1RgBDcympI9g4WIWpXasAUmcWT7Ya3
lRm6BUikXeJhzF6Y3QD7ZkjxCzYC3meYkoGdiPy98tz5ESHUCTLlvYnMrkNyn+4LVqZ0o0FGBEyc
yCdMj3owjXq3910QQUIw0ZposR13vGEyILKD4crDxCZ9Hl7cdsW2kD/qNvuYdc198P1y+Ca6AeSo
Sq5Me2wUPbZsV9YGQlDaWvQE1i2tTnqbn1FxKkxoCiRdV8YXw8wPfQbXAfM0hh3lVw+Qyhqs0F6i
7snHeYfFdZpv2uIfqn6enmgcsHaGn4KP88ni3JAO/dFk3ierc84Y0vE3qo3UcyoNCpOFv699pGyA
1ukWZZ8NIvWhGJp49xLb1AE3VtK8ltjHQhhyzY2kPyzI+26+gaHhH8bKmEi+NJ/Aso1QTXlKLqQe
jEcWyG7aCrrWYLX3YwKUsYy7HT1UGZtXp5VvVKeKM05RewdxM31ZxeoZ9TL3Vr1uFo9FIoyPMred
D8ryyH8tfezDR0OypgNxuyhec5NJEf4oxGZGfidXLRoGPMQ6QZ0YF5W14AueCQR4GCcFJw9mJekQ
U+UYGXhnz60a3V1WDPGjr3EQNS4ctMICe27rL0fUsx9V5Dh7GuU+aDFg/tjXTGBw4R0jeHogPWyf
kmYIdi1DHWn1AZk2II8V1aSTpb4DbUfkX2pIzGTKge2g4bfU0QCLrciBf8FyoeDAsMoPojetIGkl
Aqc+bqNWXGUixXNqOe0+rx3vnCYFBfE97q7M9R/nha7HoWkfWpox97rxQSU1hyaJxVAW0TNkviLI
4fJGmkVZWVLXm85uEWxldGqdudzS6H2gnbEIC6ZPAW31RlhpZY2VYYDKR80mDF07sOBbYXBHElmy
5Pvo9zeURPg73eNlxnP+jC5UbXEIARJJi/MI9mMjDa/YcF1hNtBrhGRit2ZfzKtjVVkP/kgJGfmg
z7xUz1U9Ez52QIoV3FXM3sbZNpZEuep+U1sztMDabi9aOw1YJTXzhagm5RXgdJ6nvitC8K5sdzON
bYBFyBFUK+3DZvZuyqq6Abn+zFxz2hGmhQpYRemPrDU2xuQujG/4pIMAo0zQItQ9edGza+Q3TFSs
a2sx5FVN+YsDMLbFpNsacqnCRKNvdLKG24nAzW7JVfHcWjLd5Mxgdwzy/a0FsJyDt2cHsyZzkPYs
MDM2hB3MiebqeNGH3rXxxs8mpL8xm+6bGR6M3zlGOOcuJx8DfRa80bWcZnVFhoax04zh0rVMii19
vjIcOFFiDQveqQRhyWEIXN8dbzzh/qi4c5AgfDO95T2unb1rdOqGq+7Mi5Htxnw5Rl42bBdN2+fJ
L81r4Dk6VKwbnawPTdbeNakgpJmwRCaNR5Nfqu/qmivuYLZiTx5/b1agnISUZ6I+bKJSZ5rrPeMd
FIFIl/fJVZ+RioE9Znx+KnGv+otbRc/VsICGmcr4u0bRQ6hwxWLPpJtPuDeL7716NfMw34fJwwYZ
EEkmmI7pNdBKHVa1Vd9Lcneh1kk97NVCZDAjOsIYC7QpKY478nKAVTPIyWwLMuLpshs0ga7VyW72
vO7Y8gn+PrfJT5GhzdI5MgeJMDsQcRZTbVzKxVteyaLapqlRXNm2wLtPlcg55FXMP2EPlPdjbwIY
1aZmHTdne5lqcRvWJsGNsGLW+YaOm5J7Hxj22nXzPCqPqlZyJkdO1hkWjqTcW35p7WiFiM9M/p1d
W6qnuSUR2VT+LawdeVemmvHLTjt1XpLUORHzbQ9mPq/Avmje2aPVPlklsw2vNd+5x8sLoEIu+bFO
q2884Lat4hsxMaSB5mhfEMjJfy4TFZFUAmzgfVa7AYrArvepOWsJuESiLPcDgN5NPJHWLVY9OO16
imoUgfRS6IT9lRc6tRRbCpWjWwdfw8HN5w/S1j4OdBenbs4rxsH2Uqq8PLRyPgL9hOs6DldaDdY6
isRlP/a/MyJINw2GxY0skgG4o11yFGqXzQiJCaAuw0S+O7EzceTj5r+zTBIx/WQyBZrkLiElfuTs
eHSLUtL+UAw7lit7y4o+89bb5TbHviHRq7lQeQ9Katae6zCqi5jk25D5/hr/0LML2zU70ciN4Tp3
/rkEfkWZsCTME7l2oDKaCLGjBJVhNkzwOx3dNE8PXWYZYUtLUEA2TT/3WdOfukr8ahYi8T7j4vV+
YS7p1WB1306kVu5ky9tYZYQq/AycRZ6PoTZqRuBA+dxkjaedR0tSFVuY+G6LS+y4LzSGdxTtGk04
1Xz8gUztSkPfxyOaR97b3GfsZF5TpPxVHrWPadr/XKr63qn6y1zPMmghby/Eu1AauGuZAiI6DnI0
/oSnh0cdZ3qoJxOrsq1Hh6TK2y0BApuDy3wa+aaGFOHiy1A9a6RttGTgh4/BlR9E846e1dyR1pmO
lFKYG66RZ5bolzoaSkLa05brFp9kY3bDfgBwzbdBvy6GMvcUPSClLGy8Vi+ObW08MAinyFJtl8HJ
QgKkpc9lZym/NZaGdDKOo7czc+OJtfPBnOOZZwQoMnNGbl/eiBrPlbDXdKpUCSWgCmyMKB1PCWFN
6I/lBz09/r2MNd5Iz943jMgxfonl2TOsOwqswSnUhknsRN/1nQ1GtqUeKeSwrJFNcmewL658KqLk
p2c0124xz5nnvAPz29X5e2+Amu69X+3qfdc98FalAVOtK/xNI8vQkLXcMMD5VfdtFlLJ+j1ptGTb
MDIMVzdBZlYVwoqHXrJIP96UJXoAjZccXXAlyEretQkLdNip1pnCGmfqLZ59k6LBxAHIGcP0HQcu
5kMzt/wmdvKa0WsADq/Zlt1Utpukd3GjO+camAA+mtCRU8FhLMvVDiUnPrFl2QE9Fi4wMWNuFAad
pd1bzLz9APYcYOS8ie48VrWeagejtWEMJw0z3olTef+kMczsdoXX4VZvtWxsQ2EkyG1w1vkWFo2p
8MrQL9AQAOM1sqMa3YGkj36jXM/66LLJzXqsLX6HavHHVOf/tWa//1mt1uvuf6x/8SeHC9a5pP+f
v/+y++PX8c9qdWz/9gucSSCq7tXPdn742amcP/pHU9/6O/9v/+efHvC/VeNt/W/U+K5L+aeu09/1
+K8/90893vsHfW6rRI+D9E/R/U/vuG/84w/LuMm08J+UK/7zn1Qr/R9A6lx44KYFh8q1vf+O8I7I
/7vubmFspGGOUZ4jhI/fmef2r0NgJOHGzqjXOFJqC6U3JmBGeojvBkBKjEs9kZu+WRFLptGvw35S
NlYwrNAiWkvm5wX8AgdS4lso55lDgMo3ZsJtWWQSPEmJeMDort+WOmspde9kqpZzlLozWMWuNglJ
0avjuwQoeZQscjNc9uz6xbYhWS9U2KQkW9sE6mMgLeE8NBprWSuJknjjiI1zDcR9IXRckK2nygZu
Q2MHmSgeJrFUYLv1u/CBGzMhJjWC4+s4KwjggZNYnKkPOaBD1T4aGGNovuWUZXBGpAHsxxCL2NmN
vsvpVh+iON0WKp7AsWOftN8S3cfZsoaP+uRc9SJjVDpyph3vGtMFpu3G3hhfF5q1vV2VzUb8QAeQ
syNnX1DmntKqy2raoV3BINSFfTSs9XfGJOzc1wkmJOjpRneCmDytHThzwsoVUa9Io9To0VKDVc0x
4pRgnhNhymewHX8UYIBvB3eu6DRdaE/v3LmpAzQj73VRU6+xKo7Tltw74BNn2fT8KiDKS+pFNsPV
5djYhZkei0PuCINzOH7ZMcJE2Ob3lJTl+6ItVlqEl2PW3NXtQE/LkDvsN5wKGqupqZnITD4woPuZ
MkOT1GY/uh+ceXpmM8te9bV106WUKxS2AiWRZvZPrZzkg0eeNyA81GyojKBEiHDhsSdf/Qb4gY0n
SZjZu215TClsOVkRw3zDyB8SrCb3w9SXtC3QnAPnt4HDNDocAMrj5M9PZPKGFmK7333Ya5CuIBy7
mbgpH7PYwZE79sXZ1fMOXpSFELqkOSdiEnyNZiT7GOrqpwOsJOdS2Mq7QXOa93hg++UQMOtXf/bY
IHppaCfip/ypWS/1+3ZFKoxgdl6EmT9JrTbfHGLncUhq+zNl9v3ieHypLEbaO7Z06xhzvUWonkjT
ivFnFNGYsqAgbn2gjDOIp7h/R+bbyiVtD0YyWkFWj+fBSuzbHDfWTgwL7hoqNqtDG1vZsfIN5wLD
xXibTOVdDbcEKWOOgKllRpzQgvGsrKp76lQV34rRrg40qAtKuObpmlMWfiji2r7HBWNcMZHK16ZM
5BvvaL6fJiXOqlrygypLktuLlX/WeMuiMGpjl5YGsdzRqDhwscGJAE/dGIKo9lxOFT0NI5qGdK7B
GLt4cyvu6QBy8DistVj51EZI+F6arrBVcasQJm6GVqTfpk4nTybmUb/U2ZBCqc+aJ4U75zFNnfok
KMrZanDS3lA1JbYxpz/3dgVAHMFanvTFXagHK5LiztZpI6zxze77RY83uvS9XdsM9i97wAXIkHz+
NkkCiQiSxzKrC7LT0YU4GclvlegAq9cxVhkfTb+m1kKfkTYFh1NL/VDlaAYiK/ODHiOzlzY3JsPo
gBSkJcDXRJ/AyjnNB0gFddYpINrlFm4rp7TGe1lx9Uwybz5UrRL30TzOrxQeL592ZAz3vCDRLfVL
FDW4s7F6Z4sN35OezqlJwsix5J6+GAfVQ1XZc522+Z63nW+LBqPad7P6B3yQfr94BQrCFOliOzmT
RXq37e9As+EdGYp5JaINCfFV2/y1gH7RiNRGio8ylxlEhyfiuMMF9/pdjV54NSszfoXEmO8X2292
kAS0ISBEqF+cNKPGCNj6FZaneT9PA02oRjf7N1W1Olbz6TZvFHXlBl/Uk1IxpjKE3oKGy56Da2bE
p7riWhF7ztqpIMqLapBrXMFSg+p51hxbnszGMh6dmSFXqBMDCrvGmT8TOU7cFzWPUiHVSXmgcrb5
YGLIcE3SYDFl/jZqKvO75Np8zDs73zd0qT8ZreweYrd3ryaaHM0tDbFESnea566ktmOy3QUSe629
15ViVIsV9CFP6RtiINe5N+U4zj+I1suZtqYGI29pjyea0od91BnDdehbcSJvX+68tGleRgyqd9Pa
vgObYtmLdEru2dnqN2et6vH60v01p1nPwKPvIIv78Q8UCLmGPNHTsOuOWAbP89TZGzJoPYLfWg7k
rz1BnpHBZdU78NgUVRt5OJijwOu4aHSCJFbzEil6hyqA50fvq4zIXnuJSstodp0/NN+8uHScLfjZ
4kPEsbcv11YjtfYbDV6Jc25a2mNC+RHEduyXs8n+hqLW59fe0vG1e0V3ydbqJOV1CMSVhvmz15hJ
WRmade5ymxxK9c0jS4DdeO1h6oDlARwU1DPVcefdLGtlky5UrlbLM9s1oYn4nI+99pQktvOGQYml
56v8CamIIigW7RqX49oPBSmgIhFcimvKHJVliQgFxXkzDUJru5T7VTSlvkqnaBXAwGkkVYjV0nvP
1nYqPRXvmPGqixaX9qO3llgZ+iRuxt63WAZn825eB/ggWS7rG3hqcmHsl15hGC3TFTxoXnDZymNs
4tdpk7K6q2JTPLtrrda0Fmw1TWXvta/WLZ/+LY8pDEVFKd0UFQWazDS6e3hm1ifpZrq7jL5eNrSi
+Y+GjTGgbDqTVsjWeCIfQvNXQenCXfbVB2YOE9Vga0kYRuIqHHVx4301iDlrmVijI5NaznTye9Pb
GqnW/MSLTPuYNiMHR2slGQOoOuzWmrIymru7esnru2yumwPOKvMwQUYLybRq4fjVdhYZrfuNs4D5
NAHZxptJFPKXV2jqrYC8uYuy+pVOOHpgpX8vTJgQPD+959xB7gQP59q5JnuJdXUtYnO+OtmIU7UR
m3azfKZ1WxB5WwvcTJrc7IrtbUZG4qNJFWexFr5FnE13lBgUZ/XVB8cAzJUb8dUThyNBXUWsGi6+
LQViUAUHjBt1GDEy2rPflbthLZ5D7Zx3Wmq4B5OM9e1XcQk8hPSNAxq1dYD/OIBQZafoG2aSnAHD
cw2Ahkc7j42QT3Z+RwAYrwB9jNTiuXrF8XXo5m3GdevBadskGBcxHh19Lm9RIRhS5oLCj9j0XaTN
JUGBzMx9BirvggGGw/TESbWEyqGPj4Oex896VuXPlskZ0MI0YIWMm5rbOuv985I5nFZiOzoClcNL
EutS4Heo2MGQjKMjdjLUmmntEZQ9NgtGakaqOGL61YG7H6WD4s8KwqyfDewCgJBuogG0zwQIhBYH
JriO1okLIul89RuEWD9LcXvFDV2H5bhsYw7+rwsqt7Scp3htRlRUJJYpomNOaWKRucZ3cLEmOkee
h02EpSFwC+fVWPsWZ82lQ2RMxKYB9L2txfLeJoABXepL175G2j6cTb52OHYNE5qqp9dRFxrWeWzn
E1eEM0UrxTaX8TNvi9iBi7VCbqpqI3ION1qeAj5IxaWjSNJYGyWntVuSGvt8k619k/XaPIlwxSyg
QB7AI1UHlUu6i8k1SGzl7ZKY9koGD7fJbJkv4qva0ptoudTXvksD+nC4rB2YUUYb5rL2YlYUZLpr
U+aydmbOmjkhPGJMKMi2ACl3b6e1Y7Ne2zbhimbvAM635up4KWhUOdSkUk4I2PoFrn26GWK6O5e1
xVPr6PNMa/q75q5fwvqr6NNSFHJWfXwt1xpQP5P/xd6Z9ThupFn7F9EI7uStRGpLKffKpW6IXCrJ
4M7gzl//Pay2u+2abmM+YG4GmAvDhu1KKSUyGHHec54z39iCXy6lI1QucNidplYdYiBOiz95yP5N
BPZXnyJZSgPjBbM7mGQe58O/HgyTCPlA9p48pkXLsU6bIHgq2tzAjcHlebBE2XzU7KVKHtkE8v/+
xX81xq4v7ggDnLNnm8RWf3lx3FxMQpZaHvUJZuuSKrgEMk8IIfjZ/d+/1K+uT14KzhB/radfz/01
QSpxQzlTAuhg5eiUIfcIXdblHFc//v51/ov9e30hy7V8Dv0CstCvXKusmmfcKFDkqeybd+SCrKPT
/+Snyg7gRgYEdPATJuOzVbzVqzubVQXshRYl6+Ga2VoZ/v1b+q9f8eq2I6pGjwVnWveXsz+NmV7S
cco4NjCbLmJFv5kpo0YaHXySUyJO1AcBHb5nHV7vz9f+n1aGLvJDVW311f1VC/qp7/xLKPpfpB+Z
GP+52v+zm/Pxx/TW/lk5+v1P/K4c+StaYM1Wc1NgMwPc/U/qAKOD3xzTgBeOqvqz5+RfApKDXRNL
MzV+FmZunjv/FJQM+zcPUgH3OWkA11ux63+oZ7+vEghv/1DT/s2qoVvmetX8KeaAt9O2DHIFhsUb
Mnmtvy4c7M61oakqcRwbQz0PmuVu2nz+8CYjR3vWmjDR6Pyciiq7d0fv0rb18OIMafNQV9pDA/sZ
ww/oIoYSy8Wqeu04AzCK9kOVJrd92WhvvetWG/iDgpyiF0GQgsMQt7ela8/mnWXJzCgYUuW6e8SO
4BnXeNpF9a1l5Mq5RMuWytzzaK3ri1cr4aZbMYzMY+CgDF1hbaKIucOO0Y1gB1uPSjXf4LJ0NAu4
ZZHrTKsnx8AbFfldCN6IfUqSW0Z96vBkoAWnZQYgjiDkPPuhBEKln9xqNp6sOW4pQFwqvQLtgq+f
dg/Dne0jUgmyPw5GicQdzZpGn4HuZkMTJJUNZq+MvM8YS7wbLJhH4eMqpi6DAyzVleKBPXpaBx1v
oWVOVxlXnjCXlqixn1xFKY/g7di5drsbRJoyZOTMQiirStniVvXrVLKvoifd7A6kFr1wxOr7itfb
4jlJmZ+k1S+GqM2X1aeXBtfpITXGp3StAwTFzRmPENghG+MEk2oRJ89ykmMczhy1eDxeKktdJWvX
INDIEitse2v+LCEsB2bSA8WE3RSNGBvH1wWlh/msD/fAPMZT9sRDHEll7Tb0UKhjWanQ5Pn7sKAO
bMpFQ/DnI9XIpm6wXYz71qVgxaM+0aBGcVjkE57DL0oSu6tlbVrEWH+9JA0Tr757rdZORqDKh6yT
deBKM5iw5G3atc2xrglsq2a5JXtGCaCBN0VoEkcGOCmkmh8EdJ1L4SzR7ejTTotCASG6J8ZCs12Q
zT02ywHs3LQMNwadN6QjIRvHOsFGcgTJOepzdfE6aF6ubYmjW0kJkg+ITA9tiXFy473L3hj2xWDL
d0jiE/yeeQ5Bm2n3cQ34tUzjHwDwqxtb6x7sjhpNoG35XtQFWTSwOWumlB5PiXRoVrPNtJB6zs6z
rSPrQrJTkDJ3wETZX9KIth9o+KzsDMEjIYcdsXZsqAyS5RZU9Xu1FoQOmFlh9uJE9QUjjqpCbmrX
XlF7wZRjiyEPqYvB3mNMj7qNC0flEBAoJ13WltKipane7rRnDr8gQjnVnpLGZqy01pyaTEq+94sL
u7bbpNkIp7cdGgeczyyyczFk/ZXjdNzxvfKawLQW7asiy0hiElyCzR7OQ8vBkrHM27mYtIORif5+
1ofRfcitrL5ld8GMrYmUvK5BR+zMSnph5EZuu9XzPn1snYKKeAHKDrteZZzKHlvGdoaOR0WlWWZU
PIzdR782z4poGG7TkUragagkWdDVHeRN0/yJl1eIMHat+dR3sjzgLeactcdpKCf0T0dM24Z3iwms
HbsvveE8BMAsqne4Kvvka05bn3tt9BuK7gXq8TU8mfaVvew4GDgLwGLpAxTppPSL/Si9esvoytgL
g+Bfk8ENmlP8BEnFKjGR569ErIW2SbbarFekb93Q+8yMb08HD0Zpb3mZdMt/gkqJ3Jdqb9xSz0xH
IdTnWRUWDE87DZ9hKhDDVG6kV6UmP9EkVSBBUj8VKgWI7NS2vBhQtmiP6hd2xHqh3zbYWprcyDz0
C9M/11YOwNnvdkQTh/PQy/reMn3tIbNa940qbRkQl26YMPjo6X3M6RkKnAG/HrzfjqEVklKEjg3z
qA3iruuusTFWIT+n3FWamPdqvWsxkzl3cN1MqO8odFqTJ3s3H25RPmQo5xZHmkioT+wQahtvAQ1K
7OZuNOdXUmD2wRoK/0MZnMKZPY+UZZnDAf7giwPScSMFfYKYrI4WjL4ARpppbjq97r6iyrLCVOu0
KxJWyc4bej0oxeKHdTXhyIu9eAd3kvXAm6lF9oBkaWK4zNJP2VL2biDLCa9Km3JruQaV7pYR7xMf
Xz2IP2/rp2m/Ya+1n7ExsAZ3F79n1cKRPm/w2XMldlN57JhsbJxR2VRdjPc9cACcFwQCOJZQRgnK
/dDgLqCy2T8qJhdbPGCCOaJffMx1hcsNM9W21zUt4GTNxLGomLv4ntE++jL1A5PcbtCwAYRZ1hwR
5MmEavXX1LjfCulW4eIDgBRtLdcw6bLVcBWGCfaUXd8XExj25nOAsZV3EZXVMKE3y2g32xxOxY3B
zuRsTHyxpZjT3Sg7caSF0jlgnQMsWJcZ9PSS8r6Y+i3AeogNWZqTds1Y7xrn+7KgiZeeq4dJ1n0H
zZBd0QBIhHAu6bA2sY8wbNfPXAMtPlZMe9Dtvnon93dTvXyPa35qRkAWQYIZKDK5HlHUla6Dfp/p
Sa2PpM870JiZEW2TQW+vR8sbeLgbeMlF/Frp9hcN3z8IKue73GbDMEzWcwGOFiNF2zzlHj9qURbz
X8YtX6q3MBK35GGZQxUbl3KS28rO0zvfqOqj8IzlPFDzuBvd7HtfRCJgMa1YteXwTGiaB0ZnrkI3
VtJ46jdA5FjXHZm/G2VnkEYmK9lbhbNLmfhsmZuUuzZdirOhEw3oZhSEwZzf2wTbzcAQERGb9wDY
O8Pk2HhPNHYstxl4Vz5Q+hsdABoYgfjAat7+0GXpK7d91l3o2/AeG5eB82iK+QGz3pGSFnwOtFvc
9W0+3tokzV/d1HmAlQKJMo+vKdluDybAPpNiBkDHdotraJPIxPrm29lI6bajoL97obVEjkFjnRvz
TQ8jjoKmoGzYARKyjSvjkzJVys9nvmfkQ726GXTM9mKZkLAm2/sOp0C89mL6SOuou1kQDdJwtfYc
UmJBN3bhDCE2AFQWS9TYifBobH2DA9YG7yFXhCjuG8+370dSG4JQ/UD1aWTU5OutNv/C+OpZ640a
852S6CV45CpnX9e6zS1TOh0Tl9ZfAIiQJAzm2Hwg+N9viXifyaKmLy20p/cybk6E7aIlSKsk3jax
+Zk7rf1QOtL40OMUMwQNXz6VqlTyHesRTWcjs4TaO+Ti6UMwkqHqtG8fllE1x4jF80ITGYJ66dwu
TnnFpKdzg4HHwXTQtSXlcnYG9zOKXeZZRutSgmHLZ7tWFlAQaQdM6vLQlma9rStkPxjAbhEyvKzu
FehLzp18FNdThnN1I6IKnaur+zhYlNcVwTC1800JSmwfI57vIupj0EZAAda8r32nHG2f2iSH9muX
9DOrWfbMI65/ycdJPGRpFx1E6sqjsEd2vBFJADp/MTcRwKC+nuBlTtuHTGdwA6Rv/AXko68Z3BCJ
GIk60cbOAABGcFJMTDkm7JmBM1Cih4yq7jriK8/4HvtPux6HA2o0JW9p2t0Q8FbfKtPGpue2Vdoh
G9JNV6wEP3ZXy5OvsDemHB/a8TGmItLfck7q/QCEiOlwCK4xuJOq6rIr37OKIqSezfk2Rt7ivEA4
kZQPeBNPVq+3fG5ERYhmxiMShxah42vHzJLXwR1pYqzc/iFfSo7UbVJqFwpT5CtkonKnIq+wgmKB
QNn3pUDVSWPcslamIZMXY/EMbIcZKv/rYSpYXlXhP4wFe+O2bPr3sigr5sduunM67GuqZEualwOz
k64YikcGhvg08Y7vR6/ISGe21JcWmI6quMm3tbbkUGFVbe9GvRzvclxfKrAXnP/pILNwSHVsiuXS
b1bL16F3p/jWALc833tuqqqbKU7IHPnxJBr8Qp7rgKj5LACYzuSUIEUbUFjYbkqvj+F7NKP1gIpF
9IhlbMbXrVoK/ZLC34zpPCxX+WTB72hTPYwbGF6BpWesoxNuV7ZOjnnoEvJ6BnhRQkGQoN0DM/Ja
fyfOC8dZS6P4LIdBNhsuYZWGhhdDECX0QVhIc5nRJZ2qzgNVy4eecr37qek4CwC8Z5TlJMHQUSPe
gP08Kq5JqPCmPJMtkNvI6N2vQlUWtNQMsVJJYoD7qagf28yP5KuuW/22IElx6bgfGaQtix04ref9
qLw6Pjh9wRYcfimueqncJ1r0RCjRtayQEktwr0a7vAk21ldwKmwyMDkdyrXYV/zY02I0HaNYWb9A
+i3ux5G6DASxcWsUVg1QRkfI1JOCEG7WIkkKOJeiyVrGJcPqiUuJfllNEZi8x29MpYqwI+tCZk9P
w5hnHZvzZg4nkhG0tbhHDZ54UHFwv+9i6e9UJow325oYhWSq3kQZKxOkTm+NlCV7CEcDpBQAwhAv
AEwQoR/fcx84Ox7NG3NKqGYv1c3AO9moTtCMYhjzgQ6phq1UH58zjrQTPANrDLluml0NcCz86Ssp
uSjFRk9lEo5RkYR+zmM8mvBs0eOBcOu7Bah67NoaoRpG/iRyqC7pkPCFNm+t1DR3cL+LTYlt46Yz
l/m+Juy8Wq0uhFrKrR2XJhCZUcvDfCYxVteOdYkiKVloGzITUEesrGXhZxKA9Tchl6LyAtxpN/DQ
GWc6sYV/PUzUi6SldA4Z9NPQyAULZlvRQCj0W89jpN+27VRt+zp+Aw2cBiWqccbGrvGuya7hjC5E
hvcwwh5NT+VrTDZ2Y44twf0CJ/mrVrevjeniLR68vWVPEIiZPnyKiQcrMYblOBcIsjoHTwmJFLkb
D2++JciJ+uDGTgDu/I3IbhIOfFvkxKaX2uMQEYMIWJrPMs1f2hRHLLQqUYV9V+LuxRcROuRzN7n0
IyrBW/stgx+7KXCtkMCfKbFfvRp5qHAGMcCdmjPhpJKrpXX3usjcraEsec7pd7lFfxAi6K2p98IB
5Np127HfppDECJpV/qFvqz76TZODOALrHKee+DFSkb1jUESpjtX1wag1xh3tZCgCtWJENnUntyC1
SkuJi8GjD5Jkro9e7ZBthDl/MtxiuMMGT5RRNu+c19iKMacD8QEd+kjSZsjAy7fzM1W4gKOH8WLS
g/HEVuqREdkaOe3cq8Qxx20zLWwcKXOJxqVpN0mvKViz/Xfsc5dRn004DMZTiSNymw4WvmFHgUOA
rvGcTNSOmo0qA7gX4NnhLDxiNLUp58iMq3JOzsT0XnHHtDAlkwfl6F8mK+lunNkdlfD8H5LKeDWB
ThzNobQ+mVUrFFhlBrVWPE1ga75qulwAJZee021QPdh8U1KCTdEp7ml6EmjEcUpBUO1BlANiBqV/
GHDf+/N43+j6gsvRi+j/RoAYdzbdR1SSFoXOGWey9ww3/HsStTaRB9OusAYMYNwgk6xRTZrGQ0dk
6mSUbCUXGU8cdaLVOlq7lyy165sBmyKkGUa1wEsyDJSOscCnG7ycfGgvkpr0muMd+Qf+U1Z6X0Zs
3FtpxeLhyeTk1yI7zTYPV90cPxgq9s2e2VqMa4GgjeuCKrLz6bRIl6CN0J8Uj6RtztB00xurFgj3
fDv7vcvYjlAE9wS7PKnbe8NmJ4w37WeUQA3jIa36gzs0sOUITHHBb3NoNRiCtEvkt+x1copq08Y9
4V/pdtQjuaGbOfmptpH/Gh+HVMlWf8vOFMqd1ZxVPNz5afspaPsLqCSyQ38q7yghKwOEGRfLDdEE
VyODzdkFAXEptJvRsJ6lbrVXXaTVwajwPECQK/eJoJIczKN+mFIOZ8ru22NJSwjKBbl3Ukmf9Rj5
d70mkOGiUW6Tav6exTrKWTebOzfDA5ESS49s8j2A7zIMtlRRbNO+Gn/YrTs8sPYZG8ex1dYVTX9S
DWIUTR9bnSDKJVcesVpTShBXUOgPvlNemPW3zFJNizSlHP0+pPuyIL4rkuzU8HwEQ17tMtK0b61e
Va9wTs2CQtdl+YAPEk1bfc60t8opFLRpahpSHnhqQ2nKdKBtSJ3djCOS64P0CCYZn5RmxaFZzPjY
o5xbK66LN2JQ3k01mtFl6ZL+Q5POV6woJ2ZuqDGUR4a+WyZSZbZ0x5KEnRi/eZPd3xpGYi3XxKMJ
Ao9uUe1RQQtg4Z1Zkyr2nd2a+nUDJ5NTUBtMm7aS0uudrOGaWCLSrnWpbOqieRgcZDQ8zrH9jR2C
/QBisdrFzdwduA/m0FEtpGnfexoZ8G/qpDQeYpEzX0/MG09vI/AspbYl9YNlj0niGkqhQflqNNjU
nPMSabVhAHPFHqKbdjFQUbyN0ulPVsn6gyOE0Mk+jnDqIRLlTJnRwtjTFI5OfdqSsr1jLm1v6XlW
T6q2mqum8TyiE5Xri00v0PjmdaQ9sy68OtTZm9ejtMXjwA9wAq/pl+d+dZ5wG+P7MRGoaQwogShg
T+nPLlcPuYp67PC0leSa67pWAQ8seghVH7NjosF4oxsdDcOqW3dCrDKvBe6b7xQhe9zafdodai+B
xkBCg00rqE5QalpOdYhnTg92X8PKKkWGp4NjGAUphkapltHGn1D4UqzYgMGmAE1tvp+zYcq2Jjda
uDTEm9nQc/CmHhRu3SSKOhjM+oveZsCYZXO3mnPI5zniVJMHDuy6H/exjJq7KR6M5zRlBx5QVEfO
X9n6Lfw2nTwucRVikIrnKWtZdUvWfnjWaEs/mUDNexATvndRs9Y9Z7UmrunKnPcG8TCfw2tr3rXM
Fu+hSHB8oVzEvyJhb7wzQc1OBPeHB8MwEUOx5XGXViXL6qawvdJgz5gkgbRb8lLuuJII+xFVcGMq
P06vUfg7nie+MvOrVDfI4nXOaPNNF2kYdSpOgylrb5cYOBwm0dVOiwz1iPUtPqUWS2WZ06uZYzt/
xTzKRg23OOY8BCZi3DTsbOJUNs+9Y5PZ13jqxpXFw4xLKuCwI0MRt7jMtNET1EgUVyqa3OMwii6s
Wyc7AyAqCWHhSTpXwPK/wcfAxulMsghIsNLGpqyI5aTT7uqsqa/tefQORaLHYTss9R66kbWlioWr
RFNjd/HywnxBvdV4iI31o2B/dwZiQYKzY/ePnOmi0mjJPWQ8auKo1kS0r9JtXLfFpe/8D23QOTpQ
wXVwErsLNNhV5H+5NczUSELZmMcq0b3bEhfccQTtdXI0F1a1E1GYhouTi8an+c7p1KklAk+wzc3O
UGXfS2/SSeHPYpd681tMO9gWLycnAy9FVtQjKGKNmp80aUY7V+lJCNfdJA1veftkqNvtoGbjmLUV
mk2VlbOB0LYEiTnpASAkd4Nhkb2sWNSrxBm45aiwHGY1OWQRSIndem6FDqz7eU77lzHk95NNj/hM
fUWQ2oSW0bOG7KyRGxhtxjdorDo7jSrZ6ZSVYKZaru1s4d+L6K4lTHIzdiU68JA9+a3xYsYs1jYV
ktKiRg+l5M1n6L4B6yeDkc7xoNVywpquVu0MuEGHEdeDFaf3iwf9oLJsWuGpdaX8e7kxE2nSId48
122T3oI0gmdtHNhYdfthsYbv2sQYxDC1F3LSYicWdshTo8l9PfCgnrz+rcBQdTf2zV1fkazawHlb
LUT1mp3ItRvP9DFdCiM5NnS0nMEUf1qa218woYMnYf3fSMZgCD2+9ULtJ/aPYjoPdT0dVd48/9/Y
+r/V7421mUHvfx5bX8g8VKxef55cG//4Q39kHvzfIN/5kNsd3B3MwP8IPNi/uS7iioP54p8Da0v8
5ugA0VYk0Nrqvb74HwkI5zfBCBtfu07LsYn08v8zsGYv/td5NYx81wC2bxNEZh4BA/Cv82qlO+CM
mzg5LbYgXAv00Rm6jZVGBoqyYw2vIi7ca822q3tZz+X1MuKUbbxCUHHh92mor3PYtMuWmdPRlN0k
+ALhnmslIBJX7SdfmicQpsxLBklJqe1NhAUqWurYpGZEnOfETq6GfKzO4udJkFvgDIgwu3Ur09sX
wk/269xqb2WYL7dxoVGHhgNnv8hEHTNCEZe+XRNmoOS1rdnPndoUI21Wc244z8wTK3RJ8JVbDDzx
1kx6AJ7ampqkXfS+aizoh1Ibp2Mv3jNm429gEbzLkpkRvsbJ67CuMdMdQSHtsmhybkYm13GoO34u
tmsX2HHFPx4yZWgfq4D55dbSvzHT0jsC31Y/4smIGmS7Wr+VSd3D/jXVvdVa4ynNXAHqDEcT7dyp
8SMVFQl9O6XAFZQmOfI5dq5jUcZXbb1oH7jD4Y6B9TSutaUpj7NsXgZCA5S9Gc4+S7zhW1J33YPP
ToqZtraod7qC4xcSURm2d5u8LV58nuNgi5YNwOEjSX+X5VBIXK62vx5hDV29NfM09izy4zMOJRJ1
fZm/M0juDv4ikTxxD38sos/PUqgbbYntU6a6+qSiZbmid3rYlrbb7lzOuEbA1p6ktJh7Q20wT2cv
pP7ZYfEp9fy0QmuJgPBkn3U3Ai5eOPyiE4OiVo/6sy5tNsy2SPYwMPPHqrSSZ6aK+MpItHDQn6nB
DguM0TogBFvUMEPMjIIbLsBjo6z+gia5+gAqYaKv6kO0SxaMPXmMxrtFakgw3ZkYEW1/Gr8kgBSs
cpPJ46HM22Vfp0l5Kx0OPRZR6HOsqgVpcAa7qrziUkMcPxuaqeN/Lka4HDjwyejh3oyfAJgzRvaR
CN6babRoL6ltZpQ551Bo6MVhYTKJZu1aZFC9Ur9eCtu/i6OZQ7enhdSdovHOQ+Ao+xrRd/igXyw7
4glptiOnIrS6tqdXukymq2WBdrNL/a785ldp9EKLdKydIBM1aeiXrv4JB6XtVwG5xxIwEgAd5kx/
7YgZEWhFP73T2Sp+VzMClV+P+lumTBTmYe7me5ruc+9AU91I17yHk1Iac0srp8mzJuroCdr0kW4+
mYNIrhqRWO+EnQU1iRYXLWICMYmaY/r31BWcj+1pFiRSMv+Rp3XFaRrY1tpwlQ+oTnFb0a5cFm92
nPjfCEy9a2JE3K6ViWjvzD+Q72cssrpelWHkReVLGhOv3OYKeYQvq1SvnUu8nflEiiISVR3d3wM+
0Y7c13ktAg7qTt2R22HSTEFwx+mOgRxltFbo5fXCKIn80DL0LciMWgYW2x90mY6Sx0p3T7Zo1/lj
knp8DoQOKmRqAq0mISz6l8V+oAXs3hg0e19JkU2B5neRFVquEq9GlsD7RiliAiVqhi8lCg6+7Do/
xjMt18xve9JildndK09afLBukT4Dnm6or9Yh/bCiRf2REwDYHU8b6++MumoFiQtnMQTeGLazmNsb
q1XaR2W7BY1eejrg20bNBYQPjiI1DR+atmUNOw3B/zs84PEHc+LxdbZK/WJiPEYXHRnWbkx7VtHW
j8wGH6gfZQEFTkWAuWE49W7ni60u6gek1jrAgjheKYd5SZEzP3VK92TVcwe1uiQpRRMslk4ZHbE0
xCFKbrPnePKIybzftwrHqsSPh0CIlOziRZpLoE2DEzZiWj4X4L5FOOhUO1dmT0SpStj+5cJLb6aV
4d1fWXnjlB2gqrGWz4sWk+2eMbNm4sWbMxzmQCpMvetoDZ3b9IbZgbYx/NS50dMx2i16ru6dIhf3
ju7GtyyLEzbWbDliQX0io1veN5jK7nuOrcZGyDR6QpwoX0wN6NmmJEt0SigbfvLAjLNIjdxWHrDR
W9FPxS1lCIQKsJasuS7r2geyu4UvAAIGvhjLNo88VM9ZXveG3wNjcRs83G1RXKe+4O06mbbT25wA
eptrNbc64ceNrlrn3Oi8feY7xsW2ywgJfumiB8tTzjGVGVObHmACOinJYHPRmFBpcV/ssTFUZ2Is
0bVPze8D9h73GPOLfwAmgrE8K3tPwTj1elGzfM+sFK12aTSkSD2ficqyTQfV1IcNQ+wwg30xBL3U
lyujW9wjg0zwD2N62+S92tiNYd5EFeA6FtmMhqclWqlNxkVNVVzRCWetnOm+uo0XV+7Xz/NRVZN+
pq+MRBe72H3aKO0my4aBML8xghZk+PUZdVSlyYlk+kY1U83r0EV3mskC3RmZGvf+7PvHQe/bJxVV
tA/q9nBY/RCMc/sKiaV24SiB+BzkZmEkEnA4S0jymz677PUMTRDTpOuemCkNx5JStSa3bvqsQGZx
/enY8mCUlHmP19RxfYhK+h96axqYrVq7eZHgTL6LMcqObaXV+9JMmFbJgaWGyy/hIW3lJgcvIdyd
HNLsFhLU+L123THIOt15NTDi3BgzxqIuWRdNhA1D7pdxBOaPQcmoHsrZf5EGh/9wSLykvmrapte3
ovSMhNjS6L9KLcoebALLzS0CjGTc7PoNeCjHyehwTvUGn4EDywJ4jl4KpkIdzW4rr5BPvjIWBtlN
HKCG0EtoJo7LAMJxt0lZEmdL4/Fu0Q0YcJ3K2+LQd1ryYiOJyjfD4RbfzhiN7FCNkP2wSzlrBPui
6xOOtX0VU97Qn7hkDQUVayjx1b810fLK3nd6BltXfqTDZDz5Xe8+6k1cn5pGPjalO4eF2RRHt2nr
rdsD23ar6d7Jl1cWwC96hN/Sznl1+7F/NxnioVApOJWt3b+6vpYeHNfLb5muhJzQtDNfDqqCouW0
zLrmy1zsgaBB3TBFB0PuSRA8EuIzE4k70x6zedv3VtJsagSH+NFzehUWi7HcJQv7Hfhbo11om/87
Qv23jlCWYQLk/c9HqBsCO385Pv3jD/xxfBK/2dizhODkw7Vtr51iv5+gPOs3Krh03eas9Htx2B/J
cTrFfNemGgmYIxtW/ti/zlHeb5QXCR1V1mDF1yEu/2L0/VvjL2e1P9t+LYDeumfYtquvDdzYif96
jIpGijyS0raPAxCyKDDSJSOkSwuizfN3a852++wDZSU6TKKb8HF0YnJHBzsmym926dWvlpPSQ2jS
RIuiZ4R/+iT/jS/5l0Pe+u4Mwa/PG8SR4fw05/8JL+v3nor00beOjG1opyVmfsvGrVyBkGyLG5lT
88qsatvWFfn2v39t4O6/fDaeadqQLDj30u3mWD+PoH96dQz8YKJ6iYkjjl6KhlktN7P0LyvjnXld
bbtnQ/Bg5WNy3CtKYiG70l76fVrK5dPtoTxRCjubpzgHnJZRIQNCjzKRUDWVc+cmHtsrUq82Q6ui
O+u1CZVZ1BDKMOxgHSow1FhDW9wkxkwFAflPVlO6xmZ4IK4b9D3tt5gYEq2h8sPB10Qpzmvs4ceq
WjTmpfWqK7e1WJ4ruPAJcBb6rK2SfF+HWww1HIwLWycqa6hIFM+aUhoUPPexR5XByLQ0cK1dpy4B
OGGO0JAHh42q8NvNWhExoV/MTUq0bsZpMw7gbOlx3SKl46vCLfZSEjS0Nxpz+7M9phFHg7l79kDF
cNoROd3zFF2vQWH4hAfPzOYdNDOHU7chMacZbOCFYzT3fq+ld6IFJRSkcSMgCwkngD4qFFzPyQ/H
3lRyN5gTe0EmA879FHmMuYhhOXjYrKR71PsqATXhjv1xzcOjTmPFuqeozUu2TK1ofpJoeruCbYC3
KaMuY0BvO7XOSDleVoKTEoCRYmmMIAR8LF0KaSyoQeIcbGC85C0tjFGEDV9cTNo8l53yNivVxLYK
Hz3BO1zW1oohJgJGoRJ+brVTyF23nPMxMuB5+GwSY9hlQu7YUw4Bd6p/dBiN3i/GPGBgrPr0RF1O
Gnh2574lbMUPAFYXpux1d5glh7wdOKUY8TE1CAc3gzVR2dSULSNDcHSR5pEr9PToieM6mNAxWXNu
9GH+sEYx3Oj4DO0Nwefih+FaKzFqgUfPmAjnmQ+GAHvksNgQz10okQH33kMSa6l5DTgH4h+pzcIZ
H4AvyqneNC6tQ1uczk28TaeIfk6v7jJG10kkaWZW6R4I1/jJtomizyHj1Jhs6rIexKVtfCXfBolt
/QDXzzJu2pbsyoJVlQO/mRI1YNbkn2ebkmpouiQ6I7+fUN+xg3QfdBKsZdV+18CF7CqcpB38Iy2s
Im++DLNezvCT3Q7BeNAW+TDjsp4PM+jLfqtFJW3GVakKfMl9EtP56Y/M6Xnsr8nW2WbIFI8Zfcho
TTwKuvKskhELeiPM6q2t3BU9Oedc6pOojjMtPPc6zn0WQ4gIKL2yvEmXnsRyX+GU1wyfV1Pr70bB
mP2AAEHPcYPZjqH1YLXPnXToRlVy4N1PMd2vzVo5K1HXXwmWVa/jYMDU8O0BNTcZuZFDuraxs+Oo
699FqnoBa1DZoA6iEQ5HbdTVm2pzn5YMLV92P5dyn98cgHJK6XeXeqyjmdYN15M0lqe8NTXiqdlo
wrfeTxGgIyQEiiHmNxtLt6hPHiAz/pbFvo9MQHA3ZopR6XgCXsoYUmELNcAu39Cz2K9C5Gopw1ic
66bVecdDNVTabsR0nW4sisj2jWfkN3OZUI8Cygk8HGfB6a6XsXFjVRU3loy8/EbZOUDlMnYqm2oa
2lcJBHccdtChi3OB6g+VgHfAtVvU1rH8f+ydyXIbV9atX6XiztNxmmwHd4IeBNhDpKRJBi1K2fd9
Pv39km5KYtUv/75jV0VYVbZJAInMc/bZe61vSekSvF7VoJlmbfndJm9q5zOuZrSmXBz6SmmAooZO
hk0MdBdyqiYA1xnQihrFTWhPHq59Oy5WviuAPSjMXnQUil8b2X7Q42Afe8+Lrb1sveEeoapONwZV
PPkLoQslRCJ36qGmeZCJkdbtJDa761D3/hILNOXnEOjeRSXdaK+csLO+UOhBVeiB/5DzjEBFFcbM
kNwaz2YaFyc/xIHQOfMC6qvAoI2VW1pbd6zlSRspjAilmLJwAxmXhH1m5iN7CCg8+IBQXzJHrW2r
WbRdheL8N7VL8nCONITVr7fjepn7BghsLJNjFQt+k+nmn9771/9V4SixZX1XcvxnYG2Rty/5O/z/
28/8XjvCGvpFUPcAX0OsuhSPf9aO9Nh/EUtZqW2GL9h0abT/G/8vhFgqTttF+IgJ9M/a0TR/0bZp
wWBQNM5t25R/p3Y0l9r1++JRUBjZEqPnUicppmPviscSpYzy6QLeOiVntnVqZIhDh1BZa5TfyXRw
ikTnMNYC0phpoZTXgSKcJYUi9dqgxywA7mSKgG2BaeYYIiTOqV0c+8tcK7DreYSY18zK6VwAVEyf
oxntRtHM4jXWweitZJegsRaWdKale9brfWTYxQenbR11ZEfp+ysYqPVwXWPq3YZtgqqY7CYQd5Od
XJco2day89sVkLuz6KYyWtWlG0Aey2c0T1P9uacFzPE+BPZGdYxjJSb/y7YE3K9Jw4P1XErELbAi
aHKmHUbXaV8MR7gIzsGou/rYF1kMtQv3wH2PalGx4m4K5T0P+aj3SIJblGNBsbwroMDPo8U5UndI
HbppPIceWoYDPrRaSqh+pHNsuiKN4YI4ukbuI3Pcpfji62Y9c66e5Ypvnqss5o6evYqsK6LHmrum
HGL7RMFofeGKTKek8WK/vsx2OR/b2mwM8+TUeLe2cS1XpTnYY7mv3TJMtyx7wzVB3WlkpgumkKlO
voMrnVGGDmYYtvoQA8UoqhF6d9l3zgleUQ7kdS1pe6pxi269i+kNeUE9qv4oMxjbPZgID6lES6vG
9tzkGLiG45RICDCC91rJh6aZxjuIqMb4Sju4jL95wHG/4UQCknGj8sbK5CPhNxLxLL6GZoUGwvlY
DimCoyrz+vOAifzKRjvGhaoTP0QF1cXHCFyk3mJzuqcjW29FRNvRD5PhtpmgRC9BOdyW8DI3U5kE
7NJSXrkx7pogEPNujqJknxThrcSC89CibYqAwKZqE3kgJNZp1QYY3ujnrk3N1V6r2EU3nbM9bVMO
UMdsFPWOg3nzUqgy/aLaSmo84Y0N3rJiHt26bHKroI1r0PQUzFeNhqxs6iDFAo+U5mDm3ecwNvt2
PTPBvTO4glipzDL4HNSmOBGQmO3ItzD2vTbJR+DlrqFBlXs5y/E+L1q54FFpR2JxcVZZ5Q6EbCmR
nBY0+bBC1QJgNLHzRSZA/x5rAJ20NjXPNuPyK9p34AFjAaejo6VRa2IXBKztDtOAHTLSQjNon4Xj
NEheE/8zzSRvV+DwYRyhzW1SJflVJ53yQ9ww2Mbteb/c2bdIG8SGURJZCpW8nmMmEXR72rWrkTbT
oaR2NnUpvhVyErfY3YKPQRnNp7oyh3PRkw3VpHD8psgO9lgkk70fUcpD+yZEEovBHoWf9xiYBpYb
MrTOnGueZiVucx0jG4RBfWYGb2FOrxjXxM3wbFUFsus4GQeI5Fp9ypDyE+cxzWjdBirQB1uZHTyh
Rn8zCGXN1i1XY5fMcXsk2vKL7ZoeUR7YLzZGh4VnlSCteyz1MKI8cPrii+lOwQWecYAoNKmtX1Gw
R/vcaxp+R2kc8QyotdYlE8quT4+DgN2dEDm7dklj2/p9PO50HriH0bL91YDqlw2dBN5da6EkWzkU
VCfphd0FLAmwRK7PpRmre25ruNZqOnsDM0Yr8b2DQTQ94luNWM6tjcijzZ66r6Odh3de6kbETBf5
K5NRb5MKemarMiP4aTsVplhNQh59O35os9o9TjS9Nwl39yM1U5mt5DCpg9dpH+MqeEjBgGsaLUIj
HKciHzGlmwWTR3/GaoKIGX3mZhykiRJG2BYKtAEHE6mWD4idojVziOEZTjDIAh0X1xzCGZH1zvjF
GHPQ9Uq334JkAAFpVfO2SEMKVVoyHxUZDbezZI7Zj+58N+UIZGQatHeqrkuOQYN4BA8yJ2uoI0m1
K4oGVUtRiRe37JCuj13xEJsGcbcT3Is1fg5jZcLQ+AaAVBzyPnc+aVrJxmbm1trOLDnrkIQle+UG
4YBWmJXfHZiXOW5vX6uKqoonUgMGkeoDZ+3y5A5WeFV4dUnXDwZpW2EH3k5eOH2NphpfKOD+eI1B
Odw0Ykppj0uQzP5Y2SspQXLMeEq7tamqr6h89BbCgsfpWRXXJB3EawMN63nOCxwBjrGFNeRdV72y
EFxNUegfNaHy16GQ1UYyaPucNr26xE1aXjulOz2KQTbglOzQezC9kRmzC+CpwCNhMvA2h3WPdOW2
7svkOQP180yPob6DUOs/lYkfnbqxIvsAwN0HWZvTNhRFvJ8gVm79qa04xudNiFqnAr/MPEC0xzyd
e+IgnO4DzjK8YZHZ5BsDjhCVKq40+jvibrEX6a3DYOwqHwzm51kyTCeLoXNCfBr+FbcwNdexHT6a
I6hZqycLg+wHYC/EOcxXMpL2F8XvN9aFn0d3QUsj3Y6F9zzNVnMQ5sxG7+ZMhFdN0EQ7WFj2GYdl
efGdHkmsYdUIAwOfCdfGHcZzVxX1DuIcYvS3iu8fnsJf8DgpGCk+f9JVfX6Bm5IHpJN931v9/cf+
qI8pgkmyopC1AAtS64JH+L23SivzF0eDVaCp+Z08BS2L4Gv3BD9kkoDEW/hdnmJavxCPLTUdV/oc
C+Pz75TGP3ZVTddCFkNYm0l5TJ9Kmu/EKTPRg3BzOpyufZrN6zwau3sGE629Goeq+fzdhfnLJunb
i9HEpScsPJMW6XsWaGCNZuqErXkfGlP5KTcLdZna3ntKIgxeK5sx7qeAI8SL18f14f/jpZkJCcLa
HZuL+mP3ODISCcZYmvezN/LSXk1wdT8NZK873ZJCjQ4Pj76olV43/qJk+PnL/0hBXT45uAqFnIjW
HV/c+5dXOgpyj+j3+zQDucm4uW+RvoI1L6+iYnm5MXPd889fU/146Pn9RblVALBIGvBvII3vusJ5
SbcpKD11b6lcXXJiw48KuEC1g9riPZUtBhvQRrx4J7u62Ydt177aZRPtU8PmOlQ0OvZwYuLx0Bg1
07J5ns0XAg4RSyACF/JENjOes2hJwF01JTDEzQjsQf+28vyPyA+eje/Obr99DFs7HAOVJYU234Vs
uoOru9EJFXoK5LukQpvHMeVEtXObUV7SaCpORIM3rz+/egtF5N+Ukd9fFTkZ0y0eDP788YaxDcgd
o1XL+5h29gXjEKHITh5+EzH1yiTn8cEyS3mDtZi+6QQEbf/z1//PB9PR0sWiYQuP++b9s0LnJqci
HSXwLDLho+WBwYEw3gV9JW9+/lLyv9woWno8Wa7gBdGp/fhZ/clpcyE6eW9G3vgAQD9Pdn0EVgLb
s25ewaCZL72wl6dTgFUsnYGHxYid8S6GVvsXX/d/++AadjHYYsdCMEe/4HtgsKKy8SrhC2IEKh4S
0/HT4owIXPQ0f2EY/fyz/7eHxGHZ47nkv0yy3nUGZBmLyNC9uq8bxMv4aNJ5bYJnPXVg2E4wCUz8
Mk2B8j3iLvdAid1k6MLwg8TSGPCSzUTL2v34AKmR6QPGNvfcJr23BZpPrnnYk+CeTzFPGXpsoOgQ
mLp09/MP8Zbp+e5mdRjbmQL2DzM3990jEqeB37nwTO59P0YoQY5RfXi7b8Y2Kz/VS3h56tKZzSm3
zhlF7DaIYPiuYWhWh5JaJcAYbFagN4cZW5D0RfPq1mJ8+Pn7/C+r4AIUggRk8mYt8e5tGsjText+
wb01O1yQt8ssy7r8JIUvL1Va/9WdveygPzzFtrC4q9lzhbSEK9+/YtYGKhbJ1NwPpS5OVptZLz5u
QP6iCYGlzgcirW1Mo37k+xy3e4RpK/Cb3mPE3ACYXT61r7roudMFK4AweAhQ2LBwLvfE2yVq2DWo
fKPQOze9UyC30+7ZMCKYKCi2b1C1FaefX0Y+wfuPxSfhe9bcuQqA7Pt21oxGiNPKFNwX3CWoy6a5
3sSAF2/JiMM6kmNTH9ax02NJVpaR2mvivf1w54UB/eyU3y3W01h6NAAUwIasdXb9HBjtIbQblBC5
REC1QvaHsxzaD4QGEQ7GB3xiQbsRDhH2qyFAVbo2CbhoNgyUeTI4m3LszELOulAVipXplvk9fNDw
5DYZcr7MLW5IoEFL7ha1AENBg+2jnJyEwc6UfhFJIzfoIDEuqAnGP++vD18nq5jsq3YK803Usn9f
IQDOGPromLOJCIHoYQbloAk2VTCPoq3N8csxyidUlfGw0b7jINisoOxWcUAoQ636qscZEdTI120P
oL4Nx/LXysCdtCb9rk0O8zjTsa9QLdRHVU2RQXyKNAnS6nB1l71/xRTYeyQfTCJ7NfugvjcGkFzE
uLe5BW0AWdo6YzpT3tEyTPFiosP1N248eE/EgbPtJtwj8MmXLN4ChFOVhQi5KA28rSNbEpKzwrJe
4LZQJuQuqw0lIAtxTzjTA8GC/NjkoGTakOJhwGjCyUSHKk6dpXOQdOzMEiPCIkbphAPFGJzjdG3r
ojobI7O1XTAVWchpORrdI0Cp8IaQjPYLs1gb8IwKxR5hVr3xSAS/qZXJBJAkuaKC5TQIMX9E5hdd
KVzpjB1c7CdtUWCNqoiv8JS/w5pQfM68xvpYaPoZlV2Gr9wo49eg8+N2NUNC3IiOrwdhb5vva2DQ
m0w6/ZobKxOaZJJ8hN8KoopxcdG+mhXm0NGKgvJiWG6UnPrcJZLjCiGcl10cOgDC4wZIp8LZZE7m
kv/TTiYDcvLXLc9X/CnVoEj1SkwyVsJVNMHMYWRCf6/8aIS9rXm7SYwNAFFf5u4MBrj7dLbGB6AQ
XOnc6IuTCFyKIVZw84WGlENoSTqU5B6QlfphNBq+sclv2RSmiTFW73isKzgjon00cVeuCKhgMzVz
dFxrbLjoEeqGb9aWM18qXQ9jLUTtbgYaHyRtBvhim6RnySaj8r5z3JlO2mSbL741MNyNBPVqS0TW
XZwN1svoz97ToFTz2szhAvuzWXgQWJ4dM6MrXYcYTCueUHedZZpfP1UWb44TB7nTTuA/dXYPfGYi
WirJE3WphLX8S0Xqndu2Z31mOQN/koJShgsvW/5OMOMRXiEzl6QUQa5ioo5NZOdaXJxasVOT0YSE
aFWHMr5B/coSA/3DPQd0PM/eojpSls2mHhmsqG9rJDUcuFCLTZR4wxqHtNu8Ljmx3dqrTXlpmm4Z
Di7vNsPaTdhahbKCXBwKkM6KpjumYfzPJMUfeptjJj8EQQ9dfOYb6Ql8P01qkBfIHoT0qXh66CKO
GzqNaSosAQJhO5bDZlqqx0lx7WU28aF4JHmlJOybV9hp4wO94eYVpw2d2iCm+hRJb7249Ie33lIe
lSm7beUF1ac4yah+x6iZHt4KhTmpYH9ia7Zf1Eh9vzQyPtFJ9TDGu/GrSdYQ18LRuIeqxfIV8kjb
hS9uAGImxZnbiO9OLe82Lyo2nqaoDwxXxwcBTL9aFwxqt5ZMyk8oXdnNp0QZ9dZXHlV6MzO+7Qsb
jkvV1Lzznp/pVzR/aNlXRo0X/K3AwcZLRj3dwdffDj/MK7hosYcjNrUm0mJNkDvxykFeYkIqntxz
CN+L4b4GCc62wxss1Yio3jXyId7iBfN/TY2QF8/fHiHpW7QE+7FeyiB2nnZTD/euOTSvpNryHZW+
S3HH//XAmNXb3AQYizqVowpT92gv6eZzY9r6aPNN39DVdI58nOIET8V+AIkCxccA1Q9ApGMKMQzs
uGDXqMvh890IGCgMyM2O3xzTl7sz3XjqrsshMELMYj5nQGnn3LVdOBM37vKfs2J4zQQTHAB/la4H
Ky5yLnHi4idvK0GuPbhnhO5har2EGcKE1YhdjiPAsggkqR4fpijnqsBi9s7E2+lj5fGElfby8tnQ
uut4eepTcE+fYlytJy/gW6Xcrw7odvhWGS67G7Bgy3UYKEG9PPKfDBD6dyOOhRdoKTyvgii0rYqg
pG3IGfXOdd3wTt7uRBDCEuJDxBJgSWr0rYS1palpKxiGHpNy2n/F8gXFFcrenSr86pDV0nuK4Jxg
veQ42hDIC0oWpBdorZUaguxxErH1QgaYvCjD5QyAoYqtaXTlZdA1F1krTACo1mMPknfkQR8PSh70
Sg7j3dsnZCeiRm4ADaLNqSMoF1zseViyO6TmEQ04okYs3QDxOdJeuoq/ic2Ur6VdqrQZRU76W8X4
tm1Os+COKlPyNrQb8tlnq/TOuXKNFcOrDIVEx0lmuWp1CdF6Ew8SgUC9vJ3Q5lMkkW++lKA49DoP
0WukSc5jhQbK3zh6hgPcQOZiWh2wHEUJDxeKNFbHsKmRmITc8kiW8as8hJEPfXvonQqFi4WP3fK6
1HoYa6IHAUiYCS56FPEv5risLPzb3lOO2PqSMgc6JqCfi63nuUMKMtDmp9MuVNWjZIbELeInXOh5
ua+i+G3tG1VsoAKVLPKUIsFyJMdCTa5hxj3xdgF+W4uWg3sfK9aFZWGtA4cd5+3eRezOtja2yNxH
J5p+rdmG7t/uTxOgwD6mEbDv88pMrp3O5RZxRYcg3kr6qzCYavf3GwJwjPutdOBvkCDY1wfI6R68
i9J6CVDGXd7uCntMeCgYusob28x5kCvMGLG1dBuSZlFu2HlOMnBr5axE05wYawcVUrOvLVDHq2j5
QMZAzsMKjUi6rs2BfzZRCNUb1nt5I00+ArecvFihXQybpX3urh2/Yodx1ILpKLlpurhgtdeRvLUc
NSOex7K7EoZETdMC3jy8rYBm0ibZpsAdwKzEN5btG39VsNKAXWgGsQEx9gzIiViXfcuiUAQ1bpfK
cD2Wq255t3HX8pjpauJ1g3IaH7LJrMnb5aj25I0ThZ+F6ZEZTY/VdVBmSx65WY/AS6iF5sceIcZ4
aLs+Z3BH2l1xzFlGb2Cr8S4sF50xOz9e1Y0gRaa+tFZHEUJyi0doZslsBl8Nn9fxhjsTWsFj547Z
rdLWl9DwGT2ADzigSoHQhmT8NCRB/C0AzLVyVOUzieVIve4JvSMMjO0xBg+NeSOC/dDS8vSoUCb7
CQsV1zkq+UILa5hhv3Wx3qGXnvpVUBXIsvEVQJYu42ttMlIlctFCbazVeMgxWU7rtCxzgGi6+OaN
KfWCrUYWQ4rMRWGkQHWNY9OKq2pZ/K+A7dCIJNqTmqoz8ZuoNE+PRqHowtBlI7InRQv6GMRYntd1
VvLXikHdzIxhHu/oAA5MjYb6oOtl8a96apxsKekItBofkqClwsMcuu6qgWdmOSgnZHGcBu3xqHow
kElCq3l7Pkr1pwSW2rAxkT0C/n7bTPyQdXu2oiIBbemxJCVe6W3jZQ+XcIKesNBwB70dDAMR5OVV
msYlS17LmlbYWOQYgo71Aaiid468wDwOpSdvgtHynqTRMhOcAaiCdkLOw+0EQRwzBGHdqIEOXRaw
Ws3AvS49r7x+WzdJXmFxRGqut1OV80ykS71Z+p57ZvqFWdovaV8NeG8+JZDVVgX+mZe64hFqU26e
yIduYhTWzl4QsCQfoP9ec7YLDwor8Fezt0UDBa/jiWsN8C1WUnlntGFLhUEEWGewM2fwNswjmbnC
OXJgYyxDNBBoD2RY+6JtOkJJFPBBt2mtF8H8/wJgk5YdlrgI9KXgkjixwbYBxo2TRMaU9cbuJ/sS
0rGG2YZurYRRc0Nm4rIcvJXMlsi+kWtNlLmXZ2JHzI3jbu2pVTteObyEdTd+GEN7PodQSD5AGUs2
COA8VmdOO+Q9gaZh4GdnWLMmszTuauQYRCrOXu5uda3Hgwos40tXauuVrO75K9yZHt7r2FBuDyke
cntSJ1kuKZoUZfuU5spHk7dbA+nw4ShUVR5XWxRx1ZWlx+gmYnq1CWI7es7KNni0qfHHdZeljKob
S+wn15puPF36H0LDSb4U1cRvAncaNVTKuRfczbnBiTUVwSAXBhxUy9rr7U9vbYV/Jjx/MeFRWi5N
xv9ZN3/zdfjX9dcx+vKjev63H/tjwiP04hq2WdO1QK8E5frPCY9gmANlnp4mfWQHkfafCijt8EMa
94irUEIvvbE/xzxa/kIlCbSGzqwj3iYzf0M9by1tzH93CC3heby8BYnXstCrWO+b6BXyGMBmeXyu
VRdNLybyDEjHptOaW0EyT86IdqhhpR0izm+ZcSxUWAJy8SwnPxRDJPZ4TabXmjAMEhYF4AO2C7hq
Y247X6s6hTzK2KWeqwNImTcKW5IOk/lI5gBM5WCFQEmheEgJzUpXYgroxHLqgDDi3dJ+bZ37vuh6
qbcliIRyetR57RM6MPQtSmo90ONHI22w9i9s6jy7ivDrrUfXwX4GvI7ygZOplYzhGQtNVbqPoXLm
YoC87WqU/hKQ0FxDzi6z5tJgcZBbl7C3VDxHldPOHVto76oM5W2Wi1MkowSLoqjYQJt651TldGex
B+FTnAZQDmgxjflzmZPvcf3PA/i/0h8qUBc/fwB/rel7vHw/YGXLWH7o98fPs36hycaglLxBer5Q
Lb97/NAmWswceZQsjznSn0+fuTyymCmYCJJ46PJg/Pn08Xz8jadNucuQ4vvHzaW7zeBt8b9oxADL
c/39ECPVYJQmFLFnDdalD/G74zyjH6XNKkZa2zuROZEEFi3GQjQm9C2TxW5oLcbDZrEgppmLGzHn
7V/Xi0WR2tg+j2++xXaxMCp6gIh3OXvt8jnqPpqL2bF2HXyPCK87FPpudEPTQSM+WRySZY9ZspRh
s7Y4k960i5XSX0yVonczvJoivwPb1T3A/kR9S2s5eaqnYbhC/Iw7c1yMmhy46BmJ0KA96hbeQxq6
2UOtWkLnMHk2rsTuuRg/7cqaH/CT1g+kxvg7vRhEOcWAUB50e5WUCO9G0Ffr3pbj1gzNxWhBEN6l
i2CEOE5WAYYvfLKwZgYoFUKpO5aW8LnKkm5ao9koNzroFc1sRz46VhU+WKMNmlXQjF0ZIh+hZg0I
qarmA/knLdQw5uhotBDtrQWkl0vedslayPHXZBwRK+s+QWdh9NG5inLACnlpNZ+jfEZlVfEdfkiT
OLtxwavv4GzNIDJZ5lchsspN2rvgxeHxu7gLjOgOwXt8MNLglmzjeMf4MNnMoUVSLB3jgxgKFFth
3p1zQ0Y3ocxsnAZAfh4Rn3S7BAP3usVie+vWIwg3okKunUoMZzQn04G4D/3CklVcxZ5sH+m9piNK
EyPZ5grjAv025R6RlHfXM+bEXSUdY0NfI783ODw/0hRtP2lPpd9ocomLolUCmWrMb7PGMm505OwC
C5cs1wqfD1EdHqoWN/uIYaXf0UuGNYYchmTHZN6juzO2hq5H3O9NcyvbsjjHYzuuPb3gMWNuHM5P
hCJ+0TrG81/VEj8hDpyctB1S6rcmAq77vOkFBAuvareTn82rTBQEO7NVrHCRv/Q0mE85gWp7U1vl
jVnLYA28lH1HAcQNm2DcjdLwxm2PvvBczqZ5SIPSPaBSSr/GeRDfiZKIoCiBHJOQdoX3w/KNLy5d
pWzlBw1EpWqwIX+yCXUnMIsOBUQYXkVId1ecSeINBwfrYyQz8Yw0fzyD0BXb0Gy6a+o4mAVFWfX3
tRHMn6oUPSghQeV4KulTX+jaW7cu2nqUqcG+7x0oB6JpH4jBQ5pv6XYC5jST3islpDurgJAFOxTO
qd208BibIWekSBcEHVQc+0fqg/powWtKV24lAYQisqLxQLxV9sQyUiIdI1QRDLAAXp5Z28goxbUT
glvdd32JEwtDPnEOU3VLgz24rUNTbeyKrncK+4AmuVGPz40fOrQE3G56xN6qg3WZp8Z2jmV4QMKX
XXUzrtRVBubUX/dGZfW7nIDK29jXHPQwUCTZjQFm6cmR7LzU1IVfrs2q8llJIjLH5qx4TZlmLTLA
bLzWs7MwmBMrSjYUEMYT1MSG85PkLIUqGxoXp3Xo5XNMx3w34n7NVqVbjvcqFfK5bvy8A8qk6rLa
pZgsxHhN0eOOEV9ckHWj2iH+CjIPI8xkgxEZRdeIR5/o6sn+ALa4bB/ahVByKKqMpx3gqWowMbRu
nI3lxuxVMjzW8Ri4X8wASW6+Dp1UDNaHrI+Hytm6pWUkO6Pr2vh1Qkkuk73LV1SzcVFd/lOI/2Uh
Divn53XA8K/DS1YiuKq//lAM6Lef/L0YcN7YPqyJVOGK7f53pZWjfsE9St2ABkjjXlhK9D+cCJQP
KKAsz0N08U5upX6hXuZfp0znXlJC/53K4F0ZbhKCxC9iYEtGC6Du9xlNJloOAnNxSyWLFF/PzC6V
HTx9d1Hufisz/gUr866I8rb5v//nx6E3STvLi3iURxb6Cf54p6Boi94oaSrOB3IVYcI5DUgwp3fW
ZIq225+/FGXV93XO20st5wqHE4XDIefdSxUZK1Ic6PlAl7xdReDoTrRlYOYvUts0iNpDJmtjTwaJ
CZoMNP/PX/4/LucimkO8gTdZopH7D1kVserWgP3yEOfDRWXOs0sA4s9fgpvix0+4vISFrwUpHvuq
/U6zgNd06lAnVAdLDpfR0k+NJ0Hvcp7DwVB9/fmLobb5z5czseJSwTKoRP63SHW+02zpoDLtEbX1
wRx0dUVjQ5ZrQmezq8RiMU578wPdqAq8S1C1AtlxQZpEBdMBJlNSA7amckJKqwI2OaAqybEbaHvQ
4evJwyAuIShgB3t4PFUly0Xf7K1qisqjijP9q4qhGPZN+y03F7NdDVr5aWq8ckla7hbwJmGYYQW/
XIeJ3nQQR58mPBpnpO0D/VKqLPSzdJMvNrmGz9G0kFOzmuzZoLBuGY8nD7aF7aY364xUDjLnaHlK
YGqej8OtI8oFcsyu7+b5yIZy3cVGv9NZ9s100ociMr9g6biHs51h6nCzq1KMnwNya3mJ2N4ig81W
GfbvTVLOsF0XemiNcw7w4fAVnX91dOLwtpxsAy8EvgpTZd2Wisy+GUdKUWIa/SsV6CfHkOCJMU8u
uQF0m/r+K4pk7zLmDWA8GcdkblfBpbWZjHUuZaTXBxungBUzDn5/IOTZ38ZiDK/xf6y7kF4ixs7h
ZAXCTraIrom2YWsKvCNbTjfuIppSl8qhRRlyPFkrN3LOJc5bccpLiXUEU29tfzCB5D2HSc+Es5D8
Hncc1aWQCR6VOuoODHSpoOuaqCVVgfrys6q+LlIoEiqvkl02wOpgu4MoUhTTOh5yiIMwo1B4peLJ
LBKwzX1FnEwYqe4T2T4V9ZaY5NmA83iJ4Nhv86iQK58A0E1Y0btaDZH0jrNR+2ffD+v7ckZmndXN
2Wdw+6ma3fZidjo5VEYor+Wo7UOWcy9AsojgLebjPs/0pxBzAQanqAt2dE/Hg9lE3r2AoLU3dFlf
I0cp7joaZAog0zVDybJC55KKHU2K6lNhW9SZkU1nFVNwtK89szuR8pms/Dm07yIQWb6vC8q91pGL
O5iA3iSEnGI9j31wZWZ+tWHye19OyQemZZwbeiYrZpb3J+ZeySpi4kvPIhjuDX+Qe+Sb4gCgJz3A
tzePVtlUpwkkOq2MwCpus4l9gzsamxuqmUDc4yueXhqCSpkCGpz26ByfaIuovR69cGOnlE2gkenT
ErnqbCpR8WpBogueF5Ks14Ua/Z1fhoyODdf/RFAGkUlu4EFq9YfTiNECgEeHTBxi5Z5SGox2AkVD
mSCagR5xMqDNSW8/Ha5mFcrzSHt458e291QUQC2zJMo3thOSz6OfPQlWLmhb8RCBkTqoXn92+F4N
Nw0ek0LgEnW40jqayR8D9NaDal9aMe3GH/pkQ/gQPuY5vjaaqrxH0A5Isppfo8DFyBkivFq5ftAf
fag5BDmJ+3EiLgpyDXFgRKUVYLH2c8KvxZJffail4UCVaQaSY6q62EGW0y9Nn4IJCEt724y7qgz0
xWLQh0QpIbE9d/rmrjNKDTtFuMcoG/Qetz5HjaXeDsOObwiV5nzjpwmiHu2X04dCuumZBWk+ytEj
+1JZn+oCF7/yGB0O6PiZVvhw2UR4xj6wD9kAAOsJiH1BwBQgzWR+02TuMe3VhyRDWcSIC96XW1+Z
EI5hSoHP88lXuA785KsPbw30T4PIWJkvnTDLX+NO97clx3VvZaU8eywJ9m00cczwbJke7UwxukDs
wvB3Hj4WnJSZGta8siAel1GKzQNE+ty4+M2M9FkOlcAKMJv3eo5tQktxN8o0i5lTWakGjBa2W5ss
WZ4Te3zN0DfcIkpArtvk6wQ/8pMVEv4weRGRMPTxurU0R3MdgzPcpoy89yRomedUR0O14uzcc2R0
jQNpj9j3K+eLIzW9hWUasakY9B/d2HUuKbLcfW5FcO0V0FGnnyLSs0z6cLYXHoijK07F2FkHq7Ws
WzuSySE0guCza22zIJr2gPO5/H04foCnkW2USZw6FylFox3ItSUkQd9Gm6hHs7K39pBlz+2UmJ/H
3g5v7Nqen5tcb4okIgorLuv6ppNlu0uymDsPhtkBymG9Sm1uMjbPb+C2iXDCZsMAxG+O7I/DsY81
a0aFdds+tShCVMoIqul+qyv+KfL/ssiX8i+L/KuvdfN1+rHCf/uxPyp8/YsnlO14pomj97em3h9V
PvYI/o676GEFFgmK4z+KfDrqyOAdly68etdsd3/x+HVC8E/okws6gX+j/cfJ4F0V5wkLiA7GCtfF
o8Hj8GMVp8D0Z0sA3cFDR4XCoNZ0OtB5JKeQaOQTvseqfwzwwl8VIgq7Y0+hfx+WRp/tkxiq+bqu
sWOsSIqOGGp3euV3zHxUieyYqb8Z3ZN2LvZLOjlpcZixZlBeN0EiiUGWk+9fRpVbH3nsX/4fe+ex
JLmRdtlXmRcADcKhthEIHalFZdYGVhJaOeBwAE//HyTJ/rs4M6T1vjdt1cWKzBAI+CfuPbeEoZjw
o55Hvp9PQ9EsD70MnyEp5lvw4KBoGq+MyWmxmMLhmFxuFPILokYwED/2HtnjAwztt7BgBgkVILMf
61oX515iGW2qACFbywO1h5VLuP50W6EPiyzDsh7jxTZ2VW+EP3tbNiYhww7rx7Ei8z0hFYuB3FS0
X5zRGsAB9iSHiJ4Ms/WNKpYuiKSffuXzh7Fi9DxaWyOTEKKugwP1eths80qdFoI0t76jeGDvaoCY
NqMJSNVVWIWfxhwOBoTqwHzzq2G58dqR+B07XI4VLLwjkiNsz4bit1sB2ro6J8K7z4ZwqzPgeExl
QgLQoHFiLdQ9DY7MA2pgu02Md6Uc9wlkSVVtPOVYVxn0oXnQrlW+zkXpB9GYKOtNIkhE7DCZ/LSy
Sqe7ALXKzyXVaBadLj4X6ZR+N7hZ3raMMA4fz69fnxVXtoT/wP+e7BKBxKbGo7r1PQh5e1Oq+qBQ
EmxJgFmoH3mTe8IZdvUyEtXgD5nNsWUp8k3VUBT66mHTS49xaRXLkSGTdPapixzkgMaFciPH6oLK
sSnOi2hOoxSckoRkcKsEbPHWGmYAyb6dA5NAU0E/iQr/LQza4pyrvo/47RlZ2b2bQWR03Se8tOWr
NJzyKW3l/Na1aX8Naid8zpeRHGzHll5EIeqcgRUml7gDOZrPLWRn4CUXWlZ8MV6OShckXkbLwovM
F8aN7mL39YEVl9hgpMRw7IWrPSlv4ZdByjgEog9ZwdrOT+05mnB2WZGiaDnLlEbIv7NiH+bmkCLO
avhZyHOIR2w8hKG4oMn2JuNENn6+G6AvPsZVON9kiwYFzxESLYMZk8cJM4aYNB0cIGmQ31mmzmtJ
9X+ogolAigI7YknaeVYFh8Iy+ye4Lm/uUBJv5JqfIHzPZL1gA8C1qxZj2eEJvkE9irSzJ8V5nwUL
AA4fugD8DXLD40DYQNQCebcsZXPfe0v10BuOtwdTX927mbDOCjMR0tYu2VW+J46L7w07dvLLORXd
mkKHA32rS9d5wbtOk1jNxOHE0uOLCnt2I3qc48CFMi4qKHv7ehinnd0MgnI2zpet0r1x6Fqnv1HM
7u/YIRQkNQICwsNrg8wbIfqbPjQXWrcyzlH+hZQIYZeRqzKZ/tuIn+kmtqzk2yzzHEJFc5LkVkVL
GxZR7Tme3iB8S2F8EGFab00e82XpiI2LjFxO9TFpqu6JMIw2R1cF8lylo5PBsqyXF3LLyOTKO2TL
NAnnxWybV8NzAeV37FB3Dlx+sgKSlnTFel4sYmDLQUQ2SKmdo2qXKAVuFNZGgXWKRs+bL2RlNg/p
tMAO4/U7JxEvU35qq8bviblJ5BlFW0r/6zGoLchbHDYVlQ2vH4H4dkn9hn183cotioL02fMx4dNl
42y2ZZVfRnREM4j2DEhvbnsZJXnbb9ncT4RxJMThzdWXhkXjTmZQ3NHh+bfNrMCjFCU3f2UTzxnq
KXf4FZDMCHFf5L0MoAb42KqpD7mZwwzkrtR7Kn7/uLN0xRAjsqmKc9nwDbUx1gM9Xr9FLaY40ny5
R0nkW5FHzIe5Ge0GshGaCVjMjVcfpoTbMwNgW/B10PYj3Ed+EV7tCRoVTMdtuYYvalPji8USENa3
TIFn5KqEj5Peugw7eMbLjSST9HfPw3/LpX8sl7zVkvQ34oRGDun/ib4UzfDrftT5eOCf+1HvN3el
w7HjdHDE2NZf9qMCdItpM8f7dSy6ulDxM6BrwMRBSYMP5X9dqPgYTaQLGJo+AOr/ScUELu+Ximkd
4QkHX6btw3THcPvXQSJFftsjj7KvC9vdZDlkfTIPzIVsc1MRGGIMggzUyi/pNgI37zZAB5d3Evw8
piaZdezH1rjGPHdUUEaFy6Fr6JGX/qZJ6iPQWnUOOu1Hogy9S6NqcsBrGCZNndCYZ8EKFKm8p5FF
w0seQHwGQsQ8wGq7hhwzQAwesI8NP8/a2/jAoG2NMRHVHTsLnjeecpeY6izFZ1GRYbTiptIufiDg
6W7qG/SkBGxBh7GOXc9ph3Oi2Pqld7YIsIhVEUZp0n1XjBcjlXN/qEaZbyXGo5tYJpDRBzOaRhMx
AjeQruyNXYwKdz+by3JggYRJIbEPKwLsE7SsfNe367FVil05yTtZzGJnJMWAOH9w9qVfodZ2UU46
lcfvryAy8E6JaKiDkNQolT36SdrgybCWY1vY1ELNvFIc2vEI9ONOznCKu75YyPIlgkmBHd0Is3Vw
0rtOlGR4PjRLGGTnZX8uMv8mtUJGwU71SLozsaEw5sNKHVuxzmlKG1klozgO4cSM7Ng8GFlOf5fO
r+4wctuE67EDqDBEA7CGqJxVspWu4dGWqq9VzxBympgC1lZ2gfg4b1Eb7prF3xsZ57sLwT2CYW9s
Mtf3Nx0hsGEcngeGNtugIHA1W2LjdXYyElGB5EBXgDWBy3Ta2wKuM3X4fLI5op6BXrPatoIxgi8L
gXiyXKDqxhz1kymiGjECCs3kMCmCpTu4NjsyxT+3UysuCERPcx1XW9t1ukj1Um+ckjBeB+VZ2MHp
L1mzFXn3TP7gazAtV6LP/U0CjWNv1Jm5s8wlPfhEFC1u/jnvBnHIm1iCLtb1jlEAgYJ2+IPU6jzC
Qe1GqzKbWpLcXi6JQCYPMMsZoSQcQDZOlS3Cx+0YWHgb+zUBb3BPnZ1bn2exWMwB+gsZeF+XWUy7
CdrjLkf3eXTrBPnxQgQeCJlwy3K8i/ykFcd0gTAi0FYTaMvfFZZ8M3oyPAt/Ap/IcndL8Gt3YNAi
do0Tir1Hvb+PnfxFsuy4qc202jvB1wQ05xl0HHlXrWc8l+TlrMHyqYiI+MweiejGk9VTwGAynQ9g
/+Uz2/0gsvyweFyYnkd9v9xQ05Z7EDh6R6Xr7ZeC89ClN9zVE/j5wTZMQPNy2ZmsXXf4l1JY/YUd
pYPDAMrPvZNlA+ZmYjUebTs5DbASL71hqshAAfWiGBLsVUAioC1yElySUEeurrqN6TbYJ93cfCGe
wNwMhuXxze0gHKatT3IJmCMIHvVTYTjzfdwq82wNvXZxnYFf2mqjSHdeG2jKxsoju74uKF76Ys9T
JRiJQTv/0LjWDXmoTeHdGqL4mjHgQG0QlKexY2OrgtGI/IX3s116F0FpiWzDMX9OcRqALGnc8yr5
2OTe8GQG2UnVo3cOgETDeHQfvRh5ooYLuEvDqSNDufQiIQAs2134DUzMY4ZwPrbUfYmDj+Ilsw44
4X5UYpn3pQRuM/jXTPPviR88aA8TRg3fe+8nhkQSDsR8jhk5YRIJNiQafOmaBPdSsDz1jDaPCMeT
TVkg3tKBGraYn2esDA15BjVjaJOUqpvZ9veqsr+EHZDLIKPwGNEqPMV2mmwrP9yp2WAeZpGVKbof
I4Ysos+gcbsyZwBYwkSCU1Ts8xJ3Y7HadohHJAotrIJj6gDpKe3Pntdfc4iAp96dXgPdIwfNvGFb
zo5HUkVWP4fh+KmMJR6D1v/hpRq4SMxaQCfls22piy8GedsGNvZ9Ng8uPsybEtB9bUoCwuMae14a
bKF7/pRSmewcBDT5RTUHIRBfxOz0d50eyusMY+8gJqT1rgP0pmQz0zvp53AOwudZzMemrK3L4jG8
Gu252w9BSTJRwG+sl+W5o3u57+GB5BaH0GTEEzUq87/CSsq9VK67MSv3qWVKGWG6yi5z158SyZYe
ApkBxkkBf085XtKq897LYnrTsSK+bva/N8om5SspSd22B32Y6skgFzAmCQzv891ACrqZ+Ohj8Pry
xPVN2/XxdnDpYSoyP7BE7zSz/qnL6PhZlZys1PikwjZfg7q+OzCTuBcqdQrGBWNOlklkILF35P6b
nYFLsoUyuMvpwGCHQiAEEZw2yDQQifvE184ezg4uK9z3h8TPP+kxc1lGBKAk+guJ4+S6GslPx2j9
M8LxeG/4JWDT1rP2boNK2BKVeQ5atMzQN2t4UU28h7bfRDqYkal8JUG5Hl4EcCkWHUC/upBsXI2d
t4UKg+5Jvw7EP/orvoU8WQTmXH1VcBe7MgRXCqagWL9krOXc3jl2wMhHWoSWNvzFUbp2WC7MM66p
ZOf2OG3QG3UQejJkRxiPHh1BQyff8RvXS32WztgTUZk3AftXJhRlhtUJfZJcpPyv9JDGMhvmfyqv
BbH2f1de3xXlF3zEv5bWvz/oz9Ja/AZvEFYBOmJ2+wQQ/UtxQH1MAe15PrKDDwkv/+mPYeSH8tdz
MG+vWIt/ldWOQyyRS1QQxTsDSXQH/0lZjbb3l7LatUxmoyE0D4tngI3qr2QHyRlKJpnVnTGdoK0R
JecTyZNONQQPLgjk5uQSyIUPB/EVilzpKeMlHdwcpa5n44ObYJ8uNf7RMIuxfaD8eoYaVl7YRmX5
/eDVsAdl5r+75BOfU+47l0HndhQahWSvlWXVmV0Ww/UihCM15vU1bzujea/TtgF3q9rlUM18jTUD
rmRJ7XZfjVqG72M2O8ER2uLqnEAN/zZq0l7vZ9v12bZmKcUS84qdg9yXgAvEXyB5V5C++mDqN7Ip
kn27hhhdByJuhmRvlBWBcAxYsnQivSjDIXJbpnRF/p4tx9Le0i3zctOplz7t9pyL+MgmEKHbroK8
xf69RloN/A7sVWi7EOZA+90GNgB9TS3L+0m0+lwpvaJRQpNSHvEXm5g0tsxvWpe9XnZFmrngpAtW
w6zra248xbZScsHt7KkalxEBBAaO9oHDosQ4vHSCBXbeimVbEEZet1smG3aKTozdcbPk35d4nnsX
2WCVzC5DR5bkrP7FmBzsYorlLXNP42RiRLs3Af1tltBwNprtO179tD6lpDEfEre1qVE8kn6dnrS1
cY3qtkqNIQSqwBewhqytS7Wm/87kCOIO2aMXJTuPsfah6UV1appBHYqPVPDuIyB8LNcb+0TQQMry
eY0Qd7w0uWP0WsPnKqfIQ1sVicGFyu0lzbFfwvhB4in7FNfGAD0gLoPNYoztXZl7L0VTJQ+oIvp7
nY7+Aw3B+J4yd4uIsorPsk2nB66HZj+PTQYUeIrvS7uZgbK1hr3VSkF59u0Y01jm34ZhEb+m2KWO
eEOMO2OK1woGEtB+9KVzjUnrOxj5mrtuQWScX9suIKR+zWTvPKt+gvdYELIVp8m0pQV1pm1WSX/a
NvAKTjWlLblEQ1/tiLAZTho2+UGXRfJKZqJzCRdwdhurdfWzCC2ayaCVCA0VksOflhYwwB0fk9Im
aep6h+sIPymrjXtQ9v5Javc5Z0/c50o4sAYn/2rNLVtZvGdlzWBPjXcqSTCkTFNzFAL295DPfNaq
7OVDWnr1q+yn+kDgbvtV2+kna026x0YenPmkqx0jWLGd+5ZUrrmcHmKvT881Nclzwgz1TTlLVa1z
KPtbDrjhYiw1FOOO/OizLqdwL/L2B+KS+Gi5TLIAKzIoi/38KSwC9WZ6eflphi39ydFDtsJWg+JT
h9sAUCjfMM8Y5MH0oaSFvh72WQsAtIFLyWKhPABwJG8lrN2znno2tbBLYJTyWIO4GQ7MxV0DSpl5
ZPd1nE/sylsw22RkOFzF+LdTgtCw2A9GHwmDLPJGK5JfYsawvC8EHLMa3SaGSUPca9YwYR0BCbRf
hW84d4MhX7JFPuWt4X+fXOCxlJurZtXVCMy3drvQGoKGuVQohK/mQMdPuADW0Sw5haL3b2aiTflq
qP5pgZgYudJsvnkKFSSxys09pd7yFf8ZqeeWgRA1rHSLLywRL0kq3K3XMYCjle7mNUs2uWGco94H
F0kvUMItrlBzuxT06KDLGVBmawo4CYk/So1Boh+7K1ZOvXM9PUXpqMANAjU/OoZvB4hU9Hy1J8xI
ovA0Bmf6I75xIjVvrY4aTwKWJsXWDJqHIu+xgrWDhbVTYb8a+wxrXBlnJpUh+TR4pFCuPjZaYHYu
Eu08kX0dfC10hetOZQpb3odFHoXI/CgMbN7NWLtfWIphafaYRlOUr2CLDwZLYtUxWctByh5eCzSs
Ic7OmXSkWz8JAfcnirgmiEGsbvsMHUcVkDzTzha8A7JUboloYciv3WY7mNO3jjPv0aIrOSVG3G/5
oWzNcra7Ltrzw9CJ6WoM6+YiaNF5NtL92Rjie9Z29tVCUABWsUOjWoaU6FgI+ZJDJASPGdyETlFc
oQZCwc6Xb6mJuK4zV9TJNL00pnxCrcp4wZLplr4fXD+97D5DuAZTYwkfOks2O8BaIBsFe54jHvTb
shiTPR1BTO8jLewoLm0+Yuw93/dvOa33Y2f3epvCyH5OfObZVirbs4YzsJMydssbt0Gs4/b1eNPU
ZnIkZ4/oWq/yhoOAH/vAlVtFtYk1FEqW/N5NdLasEa2SskcErwkwnjPPEJUNqM5t4zIcojNzq/sq
Ntx9aUMPsBB/b83enKK5N7MrIDB/g3e3OQxqUpFQ0/BuS4RfZdDUm9EvPg+99TXv2oJ5tb1cR10l
KJZ7nWK+R7dW900RTVWK8c6Z+p8W6vudsmb1lMPX3FH7y12TEPoggiaIcDfETxTQ/S25F6QEh0xS
5j6TdyhqHGuXLyEERKRcAR7r1DhpdYGbkW7dWn+Vpig/kxCn9uxtiu9VQBQRnnE+1yD4nAblD1lk
/ckByb41/QIli8ufYmhemxkQ2RE1o3kygT1EcLDsvT1kFvnERv4tzAMyqMrUOLCZg7sJgIUg+dI5
Mx7P9u2QdydFQbJTiPKODgSQvT9ReRk05AdCq8dLVjUl36OJCdBgkcNtziyCprYZd47f198Gl+Rt
nvszwihrq+bUO+rRgQrg3ixCt8eafOeNCdRt31jut85sH5QKKB2YzgDKXw7cog2Yz6B1cJhs0pQ2
LCsWKozS9IBTNbd+Kx98sz8QbgTtqQJLDbFyjUt4DFBVnPNmSfa1ZBzGBoY074wMYRjK534pk30s
yhunMozHsJ/0ofRUeBQzOcqLUz2wn7mfWXXs2RHCBWkMKJnlzKJaWRHelvLQ4xWIhgU7gUga2sZU
oRIZnYWbsO/cGcNETH1o+M+DsLPjkiPECV3rRxd7bABnVI5ZReqcnbUuB1mRch446kEz6P6WVXO3
I0Z2RXIbR28a6wfPgDuL0zPdjK4ijCRs1WmqZIhONKHzzZbgXA3zQ5m5nwlxfPloEP67qviHXsrB
4/i3q4rXTCZZnf3SS/3xoD91He5vtsBDSUsEtWtFYv6rlwrojHxf+DClaI9Whcf/9lLhb9gakW3g
5vKAWJosF/5YUzjsPRzPCUzW44FtU4P9J/0U8qVf+ynQZSjE0Y54HPMuEm5e77/LcyHmIqGbE+sY
BHgvmG40wVYCpYK3NHeMxJzdVMef5zpwOdng7b6Yqk22gknbJUsTdes0TPFDOTp714+teCdRkdyn
c9JecFiVxHAyMmZkFpy6eHiOx3gKtrPqvuBbKmQWSd7gFwrW+tUe8Ea11crEGIG+fHfjGlXVCrIQ
0Iy/EEoGFmJakTZOS1m7sT0Rvg5eY/woJn96QWtYTT9CQo38/JyRlnqbNv5OMn8llCa/mHnRokgY
4xq6h2D0T6i6ErdqsEG822ljPBvCbVeiE5jjNsA47iOhIpIhY5ng2850a8mpjDRo0a8e8Pjx0g9j
wNtCtMPRmnRCGwg+i/4Mc5BpM4aM0WC4e6tDcMjc5auolvqSEF7CdH0RlE+ieJN5X+9cKxaRQVMN
HcPRrx9MH4BZVnISrC8OqM5b8uBwohMJAhLJnEbjfejLjAE8h3RqQvglARJmVrcwRX1t+wxWue9N
kGAWuVCiT3mMKS4OE5AfqOoG+67LHJCZhutZz7ILUPG1AqMS4koSpRJIcARmWc/I9NZ3GZlMssHa
bz2Hhcvt84M+hAqe1rJsV7rSgOt0DSeC6dE7DvWaP/TMJx12rtUucEesZUGKp50DrUMfqonbu/zO
b/n4Ywnpa9nGrUf51KkPdEZa8RjXmQuUwzVoUxQugCzcoYpfcxFgsXdXLNQwCsQoZZosVvQBGwgI
PFDbeoBHAlYTl5wMEIlzaQqL+ebKiapWB5ZGaLocaEmdk8Nc4Es7lXj0xRAQM49PbYFOQ6OymSsc
/YjOQSjkYuEFfRRwyKAEOXfFAtXBCFb+iabKTHYgRXl3qzFu3+k/qJSSeKROcWcESFEw+Zy6gY9C
4zYeS3Il+yE2Gcy34wrCaCAVfQB0ONX4/39gVRqki4cyzyHOcPCM/Ug88oqnEsGamTN564uHpQXA
YrEL3kGpJ/7mgy0gkDWfpinlY1k4ouDWKAPoUcuLiJVt3gfM3a8fv9HzV+jouCIPdAlhf9PhF8oQ
VAOn0rKAP+IIQOKR0Pa4HKS0xBeTBj0AvQN5wzPhHMJdgBcGKBJOVZa74oHAYPBLTscgJiMBot/F
KIoAWtgZPz9xyhWytIJyUrrQT2Jt614/nmVQLio5ljMjzC2+CJ4sOxSuMoMh1W0o2SdQx/XMFHpv
Tdcp1tXE06BXWFdTrh+p/YHvAodk9rcDezhqcoCGM0qt/jacM/qnIEygpRgryqxoPrAobP0Ovi65
Q32wuhikWvM+69ry57KAoaadN9ZryrKpieEnBNWhUSOUDd+qJox7bTGREV0MOhpCe6Hv9/SjqYGZ
jaiA3h2uNAd7pwK7UxJYiwRThO11CNS2aV1Ss1zb6MjvtLGLqapOQLLJ3l8Lw/iSk1f5CijCS6PV
xQOwax7AJbCIeB+E6mO8mPZEfxKytNVBtV/QDW7NMXEJ8Bn6bzlRw6iQOHRey7CcngKPMYxvSy5s
W2rJi+ENuOLvN3h1VYEobmncul8ZMqUTuWFNo8RbNuKCCV3/qDH0f+taVO1g+BvAHDg26Ils0HWn
hAiEEzHIvL/zlMavErni1QPajRbHrvSdtlzibcfEJsdscDT7mBgnRyVFe4IjwcilDNIUFzzoxxWt
8kiOh0fZXRDAs/GL1CaqeN2Bajn/EH7lnGM5ZMecxd/30vWX1yCBpLtnCpZfO+llPxwq5GcWBTOS
FwIz57yMt01mvND3yNfUFj1y7mJoaIaCDPwO5g17MsqrNdWav5vqvRlU865G9vJjtQzzDWDUdcGT
w4hgJClBbKoldt7p3HsGg8AftygzrZNaZHFTkaXHLk1TwjOHsWFUxot/dZPulnF89QORZyp2S4AQ
cjOB5zvXwxTcltp4tCqDXS9SB0dui2DsLeBN3M0fFuGkp9GkxRsJE19GZ4z6rmhvtKoRaRkqvq9H
2OiogCmXjVY9WjXpsyA1ku0Q9gt+TZU517aoTfslBhf6StCbfCq1uE/dsXskZICEBeyjj2ib/Kfa
H9INnfEQ3HW4vY6ZX7Y7M0nNt8TW00XEwfOCI+CTwnx4aJghyIOr62aVrpM/fhwloXCFo49gOEGx
tfZ932PO8ao2RXkNWf6KvIexW4zN56FPCeOeiN7ZlTnpJwhxJKIDQqXaHUqmmg1OnOrPcTtVJfpt
5eZ7E1pedWRSi6LbsES5o4dotsFkDs82huX3zA7NnqOQbZjKhcKBa7QneIhc1drJP08c7xfmfup2
sM3PWgbdTdsvM2Euemo9BqTxcEWYhtdchPbTHBLOMoMdeygsb/hJrJv8PAP96r5Mg1mODyw144S8
04UUFThbW9T9b0A+4wcYP3FErjAmuMCaruNgoTDC7DqyBDkrEr7ucLWg/LedZAZ7Wf0oBxD33ZKR
NOHO9kOeDeN7kHlxlAAevYfE495NStOhFjVLLZa0fntLiEZxY8adXUepMo0HouPcyBdK73i7fNxI
3nRu+6r+nKlBbAkZf4lVa54LU74OHIm7NOc6Bcv0brEeznXeX43ZFW9aJ07Fdw6GqBX31i420vTS
JyK5c4KGeHRfHgOlh03h2wCSTPJ7EJC0k7jqdBC8wgDhSgqEImKmqwYOPwNQFpcKeuBrpYNmJfl8
inOBJqD0KsiljYAnNhSRh40rIqOM68BuBRM3L+SkCGG1JijiN7XHEb4PhWNOG9tunYcgEd49sKrh
qZECFIesx4bXkw7bYpnYjg3MDmThbqDkvHhmZ11qhrsMW6aWFPPZhSRQVU9gdwjGyCk/9jaSi2iC
Stjv8GAR6DZ4LhG4fZreVxP60sIx52cTAfNl7p01rZEHjgx6b7gDjYQOM6yJhip8cAaT5JVaQZAd
bNFeICV0j6lbkXE/173eqaZGOJfqBr0jEXBkhHhmJGPvhPKWYVKRzC9mX8YIMCr1mqr0jYS/eMuK
hFF3gsvnZWzDbuP308CJ2ztnr62m42Qm9LNhGuyhZfI5EPWnvU1VmUAJAl95cj8XKRGjXjUUBNbj
RxOZ4nQsUyi4nV+Vhxb32Wsb8sJH5o1Pcd74yEK6ON9xHOpjkGMUo/cvNnlibKe+rh7TGE0ENjuE
DcucEDMnZua4ZjqryyRFs9e2PTl7HjPd+BVzpq3P/eZ73invZ0CW+I7EB3c5piHpLaQcd8dQhvGu
XEsreCZ4GcaZDT7iCZwrqxUuMzoEHPWImlYF6ka3lh3Fc8lYC/YtGg3fvkA0GG+XPmidF8634mao
SycF5oZw8D4fEKz3hds8qmpKvMeSrcGydQ2CztEzUhYAtftaWLaZ7EPmQHyBTGrBwrOKO4BMT4jN
pyuuin4H4jactnkfxA89ZcCajtJy5wWcgCB7ZC2wOLhUYhG+J8pqHpdYM96tknTfwXm4kgTt3nZ1
yjo37DqDSClXnZ2mHC6T1aH5Jajg3nKH/jnV1bnT3aUNlinqQhuvO5ucb+RSkh4/dPJsjW4MazZ4
pVDTe7+XEdN+8ZCPc4k7aIRSuSfClAgjVmDa2mfhwrhEC0lWCdv3Jt9Utrc8Ksdsv05FBfyJWx5R
TG1dMbSv4VzVTrxcCyWN6ts8Tj2pR/NyZ6SLzHZJm7nqazC0z62a68InYkuJ2D5UBje3Uzx5hy51
/MfGKj+1Tjmll7rs/Pjq1OaXQYftzYS/Hh4A18Kp0BnBfEs+4/8r8tR/JMIceXFW8Se0RbKo4/um
ZT+zylMhMiKq0Z+WVDQIrGSQ+PeJ3Xb3nH6noeIE1cd/24r+PzzHf7XJ4o51Aydkx0hWm2Bx9mtj
jC5GzXayks2kBGrm0Im6WWo/L7MP21Na/4jHZ0f6iy8XUSL7TNdGNmgKSoW/OI+hn8wEnPXNsWau
cx1SSnd0We6XwhjQO9iN+paWphC3yRgo54SN0onJ1mS8Xd3kbl5y5+OLTaRTDTgWiqF1WxkeaQyS
idLriPofmXZDASiWOqZsq7z+u5mYTkhDD0zoyfYMmKLdBHA2U4oyswWP2bijHp7gS7j9fhksS/fb
2mMH/BnDHPPQOJho7JIYJGjmJCsdkTvGc+U7wJXLuf/OJVP/DMAtPDlMEBnOd9w9th+pGGbFjBlh
/+Qb673TpMGyjPgBUqfqUbfTOByCFSM68w/lnWhayzvA4PWmXW8FzftHL/wBVvv7D32ddvwb5QZ7
su+STgIWdbV/+38NDymokNkWmc3Rndd+2c1yegNlwSk7/f0vWq+e/+sXhZ6gDBCoTf96dUHFYYUD
pu/4gV1lOAH9dKg7Ph++e+JLn61szqQBU7NZOGXf/9PfHpgOuR3Y9tmno+n79dpujdnyMTs3eEBa
+9nTOogy6OvUj6U8NqzIyS4ZfJqA34mVf//Lrb+s8HmTCe/EEh5iKQfS8tfXrnPXiFH+sSi1WprC
USeQeP2iAwqc97TNwvJ48eMKOwbgQo1qylrR+NWJXx4TMVnPH0/ov+PNfxhvcjv1+Gz+/0rsO/mD
9ewvprXfH/LHcNOyvN8AU0H5thkionXmKv/DtGYRAuQyply/SCEf94qv+tO15v1meyhpGcX9y9D2
pwab7HXCaxlHkvnto9EO/5PhJl+jX79lCKsdF82JzWSKmzmK71+v86JXS6FVmJHqQTxCyGDBRBwo
AeffhXErxIPwOu40WMtr5JwxST8IfsfM2xbx2OjpFgEsKyouTUaBQ1YMziOLFvabn1y0ioW59SAU
bNqxLo6k2pr6fgBL+r0yW/wE1GmEaG6llYJItakHkhTXr017d2hCgc8l7fJzldfWTydBtbJhexF8
NdbxywTn5ewXooNtnTDzHKAFENMWHxKyjSInLM27osjor9FeKYV+Q7JAWcoWd9fiCOPFN42vwcTk
oFrZBLiVmCmkY3bKoNNdJ8DxJ58dwmcNVXiH2BnJs6y99FH6QUH+WTPN9xAL4pBgSF3JndPyikFf
LkBNe+hAUWjSFnRIYJIxo89MtPc1A2v30qPmzG9d2umoB7p6l7Gw0pCTJ9ShJdjo7eCnabohrCJk
6GEO2fzku8NQR3wS81s8s+0wWEkrxghx8oS4Pg43qG6RlMw8/RM9UXpZ9DS9YXBiA+mJyTwltTPu
Quh8mG6snGREf0CZgfDRaT/NkuV5knQ5I2B/rM5GX5sN6WJEzqHpW4K7oNC+QrYnuCTyJQMS5k8p
ZJHc7SmpvNKf3wekQZjvJVfW1iY6e4rCMp2izFRA803ukoSupj99iSyYIIri2GdC7WmjvMhdzUPk
n/sP3UKG+6ZOiySyiRd4KDwk9XODfNKsOuvBcEO9q8fKO8fCRwQqpet91yBUI5T26hYR1IL4/veM
g2QOCTzoaqO9kmZIDIL5eyYCXmRNQkLICCdAD5hXSPvIYwOnJIp1ELfUGXkOpvM/7J3JdtxGunVf
5X8BeCHQBfAPgexJJhuRFKUJFkWJ6Hsg0Dz93aDsKpnWlW7Ny5NyyaaTmQkEvuacfZholMhw6F79
oeho3MKM1scnLdt1SVAQlmltCsR+5u3QRXxXi1DyQ1GXybiRhC3Uj3kLFhptKNkU81tMRfsWWYFw
fXUXGVEHzouTHUx4Tc5s0ci5DkhyoEzM3bnQLhVIqW4tG9hwa25yqdY0DScsx2fje85GR+TGTCE6
H6e3PA7ktWWLWtvR4wOzHKM6UEXlwu8Fu/ZgfIv40NtC7sooSW4w/KMhiBuFFasCKcWdHboSKHA9
J2Da0xUxUIOPVZcLhLlmY2gWbIKYb3NTqzVcVX+jkqZIMoC+vdFKW3Z08mpaCtRVHWDTNpMD9gba
d644S8PQJ9Ee5JpMzhqSWbVTb7hUdGwAT4uVomok8FR7RMlQGvTubpkY2t56g/aivcFZuzdQKw6Q
2T73ldmht26gX++iYa6eJgIhLN9dCbALy2fEtmHdlnv+kHE2jMu+P3ASzRjHvak6/plEgHHQ2TNw
AYsugVodzapuX0nye3ibm5uJ3UFozgxVH8YsFljZwpn0i1oj1brr9KuFDNJbqxy5H2ll0mKbRpxm
9qCXhPc26X6ZTPeUMv3OiOfTKOImsU5Eza5cNrwSACk37La5iGA1k18rKgjSzFUMhlm3GqAtEChD
nG8cLzUuGPV5W9MFlrvVkpoq14p5ugNASza6mRt8z5kVpV/aRqbPOB61Bxj96hOre9Vu28qyuNes
SeGyW8xtIRDfHDGYWAGwQnp5ElKj9oJ/gWmQ0MhgZ+Dq1DMpJe5SxCcCeG0QmcRr2DWK/Dm3ECIj
cAgMFPpgqp02IhNW4RTRmnZd6IC2Aw0ACJpqpSrrgSxPiHT3ApT2oxqXjxaXMMSgbgWSe4zcDg7h
GreOnbCg6MOZmUAMtIVkXR1va29sgWaEUVBN43RXhp11zgtjICyllYW4YkZbXS09Oum921TmU9NP
T9E0KWj2TsLGQyRoygKl9L7zByJKh6tiJWwvs+juirRKkQ3x/IpuxaTCFs28lc/LfChM2UvwfYhX
ovDUsCVzz2xUxO6/9dT/RXprUmbQtP3v9dTjt7YgePzHgurPn/lrWyz+sABre46pCwPa1RqS+GdB
JU1EuRYVE92oows0tv8uqOw/+AMwYEya2eeyyP3Xttgy/qA2w7XPOpmwKNuS/0lB9a47MsBvCao2
fkNehATP9Z//gHJyBYVBUrk2u2L0ZkUcg4mMGtP/4TP5SeP9vjVyHWHyHikbTYhmpv6u8Q4H1bBA
jcLDkELUZxrjcadxEn5ebb03hQM+O19IJd/gzvxdY7R+X3/ry9YXR2Hn6miMISus6/8f32Ls5Dn4
JMxjkeWxWpJtN27UJHhdW8/uUrRZz5FX1JQmZWJumCAn3yatR+LIAtPckPeFzhGEPhN7Nw/MRmtO
wxpf3bkpSSgsIyiD5rbedlEEmKCT4V3B3nXz6w/wp29CWrwBhLk2F9K7T1BnuYJ+d/EOzTIZ28mq
ll2hsRRM5Dg/NKaOhFRkLHO0Akc6JTHtuje4G7tCdRv0JObx8CNLpqKa8HXFuswjaACZbJYfKd5I
x1EjbT7T5d3MSZb6Gnnx+1+/h/fDkPV7cCWbZjoIJOXvK/fOMmECyNGD3gyvvtUXdiaqnfeySl9/
/UrvegTr7ZVoh9FnrCqM94JyNtQdTkZeSWHbO8zYSva94zantjebW93GMfbr13t3E729HmMGPO9c
4mj11yvwh5vIEB1bbg0tlYqS9pYTpfPZfP4uBfAnn9+anYc11iVk27TedT5ey3HBask9tMaY7F0+
tdr0kkPWufe/fjtrj/f+jrFRqKx6FM6FfxwKaSQMb+QaPBgLtJ9FdnCKPK6ZeV6DiAqe2Gj8HOg9
VZ/dzYqIzjp3kEunIryL8VZfFLbd3LaAzND5KcBftVgVmQqp7iGCXHRiZjnvE67NBxUhZIcxyN6S
3KIRzbkV8SKYE0HxuIisOsPpPo7Okhx+/SaR17x/l+ANBUeDNFb+IEvPv39roRESZLK002FEp8dQ
F6qOXPk61AYsoFfmjgN8B6c8FJ6Vx8PFmx6YXmNzeqP11HB7MLKC8OmB+TQUlx8Fzd7Z9mbrs1yZ
Pzbwn1aMxgfhFQ0DTzbyQYvS5Z64eG8XLyCu+pUhROaYsaHcnfdYAkSqos8cZ9nBWdlD0WDYKP3g
EfF0iQ8F3KetGTnJgYp2Rg0JwYgdqNh3ZuXeI7dMj6lG0lAJ0rb3myh8iXnwBAU4hSOQKahOOTQm
X63EpMKFnaRCJI21MqzAsWij2DgAWeoFmvcMh8JjTx+WrywmCnjt2kZv/3VGL+Az9O+3mHbNvR1a
jMhTB7XkktUOwhc4TzYWNsbJXfERs272CtO5wvele8ChvDZmADdWuulXZTw9SXLdNnIlSkG+zI/p
SpmCtOBcOyt5CkL0in0vkvEaKlvzBYMRAQ3AqmheUiLasm/ayrHS4MEi2UvYSMv2VBQgG3BdN6jU
veOktPIM8ZUFHithEFkrLUvDEwi84XL9PDdVntYBsEqN7hTBsYD8RmLL6FsoLo7gDYtLivT5QXsD
dEHcXc7IUZDSzCvBS+f5AukFqpdReS5rY8t8ZgPU3UDC6spjrw9e0MjOvM+sHZYSroiVFjY0pvmM
IqTasRDXNmY9YSFbO6OHEo9zUGVoF1FWAY1ZSWQjSLI4Nm+NECIgZ5s69nnFtlFjs7tylb+SI0Kc
EJON27nNr5IQbqe2ss9UlNOzrjw0GhDI9Lp+qg0aDT2ySAP0puhDmUZXYeR8jleyWrwy1kIBbS1t
nY8YEmniynIzth2Z6CubrbdDd2ciG7mU7DDxm8Bwq9QCzW2NxhvSRvP7lfUmV+obK8YxEMWb6LOa
LrSVDpch8g/mlRhHguvMLwNFjhGKFUBrhPXS6o3i4lLY4HkMYTWNXAcM3Zggjopg07Vdp12QF1Rd
9iu5roW18ZyOHTmsSSddFjcr5E430vp6eUPfiU5AwZuFdYzLKT+IlZEnK24XR8NmnbG2MTDjbuGs
sMWTMbuLPg6DSU/Ll1ZZEes6MXx1ZDc/maodT6hc1DFTHgZ/PMaXyFjrfdNnbPRCXR0HdDPX2pwh
Es9nWgg8qbITxzLx5EJUfOMUrN+iAr/SMj1YSi93pm7EJLUhxbVyVqfkfoW+Z6IRE8z8L5M1xw6m
dL9CmHEllQMG0cQhr8OrdXas1TDvNcclP6/TM9h5an5VfTtWZ7ILcjJVKAoWNesouYyM0Q9AjQS5
2p44JUKS9AElgBqNLe+4PUkiJkE/0gAasT5fgJTpPi7eaF0b3KjnGd7isMlCJjHIeiv1TaR4Tpla
LXTwafsSyykCV5PIR6CU5WVpS3Gv6dQXeVXHTLZGqhNFyUcDo/vYk1N+O/JtGsbwAFEmsJN3OXvh
pzQ1s02mL+Pme/aeXUNaywRSJpAxuxqV/SNZLfmxoeH9umixjhfV4uxpeZNg9+An5VV4WoDMHObZ
rM9mvIQnlmk8ubBEiADsBERnGr0t6kbeOUar69X1v7EH09g2PfR54P3R9SLrsMNxsPAzhpd3H4mM
Wl2e5OeM2QBGSamet6Q5q3kbTwwzsyy1t6YX29esPEi9gcS5r3sERHrq5IEnh/BErWIzqmARTh3Z
nhRaUF+Y8fxKDaweE9VyrldGc6JtRU1CbWPsBeOkPYYjG11Cpd3NvEC8YXJCeYFMhV97ju3PI65O
1ClO3N/pEtZkmEXDHeOtZsVTiScwrhhOcSFL1VT7LjWWEQiAbl7Yk47PgENBtIMJqqaxdnXcTCTl
IHNReRrvKjOMt1U53Itw9Sn1PfHA2WhvZaLftGHJzC+LI7VvazXHez5+UmFa9PPxZdsVDWOU2e79
fiqxRvRFy1octlJ46YUF+n0kcQAt8ZJZ8XkajalYvi9j/rsA+N0CQDq/1jffxdXXb//v2OXP5dcf
u1bj+w/+u2tlO24AYnE8x/jOW/mraxV/ALhnyQTCAOshVepfSwDjD36CdtVxafV05NH/7lnFH4JF
L7P2N9jdf4Kt0/9ZtkHGZq/K78DvZcp3xXbTRkNbeF510BjHM+SJK2xceB+2kUt2UmLYT2Oh1BX5
E7AVh/opR+WHwVCeWbfmmBmXmMMQUyCq/6KEHaA/cnhHOHXyJt1VzE82CxbSYyskuZKzJnfpDBPO
RcZXAxaihhA36TS2z55ZXDkjXgNt3Id9HW761vbgUhU2agcmSVhOXwd9SM6wAABRyhpgCwmZRLu5
iz/ZBgx9fbmoPP3GER0ohXZ8XgdH3GI4za2ZvIQ+ee3yNNsUjCa3snLP0pz2I3j/oI7KVy8rr0ah
7sLJjmHADTvLyK6Gebmx0pk8WP4tBHI+o/rnue6rTdUsLzbeiVyJF6CRT83cobLkrGqL2PwI5+yQ
tK7jjzrSxapbYz00lzwt8ylT+bPUocoQ7HSnI8RYP4G+oLmEUvma1jTBHerrHaHOuCgLsCnDartX
o7qPzPFutfYGLkiNY5t7L4ynvb2ILRJQ54sMeOpxWUNBtbHjg9H1wLKJ7o0HI5iy6d7BlDXW1lNs
Zqdoyp/bJgVFZZ9lbK7bTKvbWryh0Upeq36+sZjY7maz3zVe3fjAKMDF8Tid+hhDj4GW0aj4oIy4
DX1OzN4HshgjW/H6YFgTdPs6gTGrrZ9lXDzj9hmJACKzpwcvQ2mMjsjiX9Ca5YZy46Y3xj3Nw4Vw
aSY1pV/UstIClcWvJjlAKMCTqyybLgy+nINbsY9JE94hoppHQkZw1vRODm/B1IjW4oUU6olNzGPr
kmTBE1bNx9Yi+C62p/tCtzfTXI4EQLbwbKvkuVRkuubGRFbEcqGMCHFv3CbnrJFPyaR/cRvz2oN9
HDjoRGajPyw28YjNpO6Xxj6g2IVV05qHCDoAyxkmGlmven8YlgsiK+PtSLoDORnCPHmSK4GcaboI
ozD9utMfy0i8eJgkfTRU2LGRo+BFu2/a4d6a8teC9UWgO4ThIcq5N8l49rOkr3FoVQjXHS0OhEhw
tK2fuygdnK7WE3VNunMsG7ygJXHl8HO8TyzOkkvRdJ4S2c64ZbgcNQGDECPgZ1JMvABQ9rzBeKVu
TdJjN/kUhTjisCXOXq8OLCnUqUHpcOwIMFkbAICy8ZxvwRgU1+xa5p0e5+rEwq4LDC03X3rRfZ5V
61wKN6tXUHa1ugRaHLrpht7N3MhsGZ9DWdE6RKSCO/vUaspH9CyPxYQzebNYHSHUBY49FLNnMks/
4wxVQTblwGqcOVjMZFMzJ9ri7IsFpbqDQS+Z2uhEiDQ4SNmcSaS9KSsLLIVmPVYais8O1SuhGYQo
l3P7UpYGeZ5sp7a5A1tKQpGsF8/ZFZiO2ENV4Y3oeeLiwV4lOMZLBd/e75qCXZNirzkZYod+me9t
5hZg+Rf66HbhNhEaeo1yYthPCHl9NPpPUnPOg9GMx1C1r+h0LywnO/26/f7HiAapAIlijsWtD0Fg
TTX6cWSSpI41pEi9DxZbV6hGTb/ukM6J3bCtEM5v5o//GJ3wah4PNKomyKnuez6+ZyGvdWZSwiJu
dXrj7GQgJqO/50D/9fv6x+hkzWAAUcaL6WzQ355eP4yCRiknM4XXdzBonrwV9r0ex6kYGXJ0tJdH
/k7f/fo12bv/fVyzviaTYnbzjIX5379/lpFZohUkdYRJlx2D7FD31cSNrZnWYdQIJl3fb54DxOk4
3X790uY/vEbra3uImKQU8Fffq2uQcozIvdzy0AHRp7Yu3JuZWnQ9Li5YWmQH3Ztexm5SO7oAdUpV
x33rgQ5CHv4SkywRMS4a0D+htLMPnlcwUh3areGOFyPAQEBk8FqwYftNlV4hG90VtrpDCfeo23GB
zBTDD8vsYKoqb2+ji/0U4YwMiMGdfzOB/cklxAgb/JxwGLob76eXRp6QkGxYgNqMbmdV+g1qzBtA
sc1vPlH7Z5+oJYhxwFXFsO/98NIbBZt+d71WPWK8cQTdzNgkt4Qps7tixbbpXMSQkShuEVXeyF4v
boHgJIG1RK+N4lxeSxWYjmuu/HQRaR0t5Tjca55zNlu1j12Oe7tOEHlFMdK+yWANZRvzvkB7t52S
ObkY9La7K7PpcWp57A9GYp3gzxXgcgi8JSf3NUxAipXkSGOvcav9pKWvYfUm3EdS1vHwrs1DPNuH
OC6TgKDUdV07XQBTygNjWG7kzILBYLa4Y+TyubXBf0kMV7/5IH9ywrBcWWM3dDjLSEX+flcsmC0b
SzPLA4LJt3Ji4mSDJIFdZDR/M0z8xwCYu8DWeU4BuZEeer+/v1ZrzCjrrbk8kEJ8R0jAqYBW++s7
7e1O+lFe5vJWHDQ4jM4ZvxrvXX1kHGQ92eQkHXqqhgI8gYYNl5f1pIc6NO/7FlyvYR08zTiPoRdv
AXKewEd87NL0iwuExDeg9jG4S80DSUE8ZD1Op3ourqCgvi5YcLYyRPCQmw5pwQCTcL0v3WWeOFuY
gw9uzx87ncsYcYZkR+766DNdJYPCa+qd0TJAMZmm7IcJz51uJK82LASfWOorNWUEg7BdB5xLgSpG
ql8CQ8oSFQnbzruqNOItpMTvMM6X6f9H36qf7Jysn9yxfBcevgbOYQv55d+/lDV0bKrmojyInEZB
xUUSJKSq+YaW8Z5jPoGEcgton3subAckb9fq/iKKa7b5jy46CozwJdqPkI65d0S1GWL9Cf2vucHJ
iTBSOedwkIDRQvsce0aKA5CTqAZ5upHp/Kgb48vS6X4ikw+TSXXoNbzhVpv2Waw/zhRifh3G9d7M
xz0ZA3eR7QyMMrg+mcOGeKIUsSGalW6KMPf2hr08enWrviOV/tcP6Sc3Cc+M9S/BZs5Yraw/PobH
qIFWOaryMLrlhhJn8uXIr2PBzQ3r6DffCHk3/OfeXcNrOBHHmhAGu5l392RjmbNpWEPJCgOfpMDN
tSGK+BTypPIE3w95mOieZhok8tV6P02pAKP8CvPFAu0SGX1VkvSSYBRDIrRgt14hGeXsfmHCcYmd
+jr3sIcig0/9qaxMxqrdC7n3d1M+XxRyfRhzmUVm9hyOa5UKXTld9CtMipt0qoyAcnWLftzd9Xyl
b+0lQh9zAxHHYGydnVAj8BP1qMguHno/Z3R2nPCGvTVBYTnB54JefiqH8T7paSRdRjEkK9Dq2ct4
3/aR7s+Wx4RP3ePCvGm05GSaVGsCAUpSZvNm/Rut4E9CtV6Q9UC2nYXhbr2Nusk+V3K8d1Ae+LlN
GLnr1ASwN1RLIJGvJpASG4zz3bbV7KcmtbnF+rC59Ozppe37zTjwAeNpvELXWwTeRClu5dZTGqs7
/LMOLGn2DMSWkjJyWgqGc23EDdz3+YmmeF+EPFmwj3Fhcnc4Y3+VC/tzTBjcKRM24A21YbwzB2tj
NKEq34/Mti/YYZ+BGz8ZwC9/8zx2fnJ7U+vgsNIRJeIUWSuxHyotIHhpgxyyOHRyfoHneNfpPPcU
bVZoc1uv9ddbq12tOOyeHSc7K+75MmbFOXYMwVJ+rCnMDckl6dYDceqq1pSbvI+agFVbufWmYT7k
osNFkWQ4dSIr2bIKiV4adn1XdUtMyhLxXMTC74FBzKnypXk2NM6YtJ8flUm5pbdmHYB/GYIpIgMx
d6msIxpDnoexCZ2RZfuq6Rnue8UJCgH1roXtCpsxv1LDcGfZDIOrHI100hJn1Izs1uLxHheJCwFV
W5gMzy9Ot9S7tu7vJN0BjFfnrHiI0GQO9yYO7LWa7+Vfz9f/Tth+M2Eje01wbv3vkpAP1QDsOHhu
qzwpn3+csf35o3/N2Nw/Vh4Ac7fv4g8u8D9HbGAEUCxQUFDA/Ile+4vIBnuA/T9bDALaLEhiXPV/
Cm1Nxm8862xuCehs7Iet/0QXQqbEu7MahIFu60h2yUmh33/fyQyECpRtmlSkpkkxbj0WNEwhWGbs
Y0IUd8gJLJymUereepjPiXmFqnAeHQ5BRegq4QjmILhQE/MjrKb5Bqt0+UF1TvjZs9Be1IsJKESO
i32oWxP/Mylj9gVjfx6eWUnO+Tihqtz02sRyEfuJZ15S58fnTFT0i7llm4Q+Njn55V4SLX47z1R5
GVqvabOAcHvtCphDrKFma5dpnXUdi3S6yeLQCrSKecBWbzTzhEyuxB7n2GW60cyYXQzWGGTq1exc
ASwgJLI3UNsNhWmexsU1j5yaernFXq4+6SivPJICwv4bryLwy1slWMtwKBnmuXWDLUzCFtkSG2Ae
p5DWBUBaX2VYn0bmMEjp5Za1d/Ga8IUf7NBeFRr2GG3FkoRfF+xqxO3izvhYLxpriJDf7KMFBupj
OaJaIewT9unE/mIcACDUnVtd912r5gvCNyN7Y+EKR5gbS7ZDeZGLEGljA0sdeoB7O2X8Xg0PD84p
EYaFj4wULKeVTvIWv3r9WUSuexPmVDI+Z7kuNiFkbFS9+VjtpFvg417kcQJjcJ2JxruxiUKEdkfq
8aHj89upqvEucyeB3RLH42U8AIKZYlUUAGLK6oMQjXur0UfQpcQ8iQiWJ4CPZxLPGHEfVjiQE8hg
Jy1PML0PsrrO2kZpHxYLG68jU4HOD9Jpk2eDxbPZsLvDohU971mYO2zLzZeR59endqiMj7WOjS3w
GH05gR2xNRJaQdooThzHd8fZu51QtQK7tLwPPKOi24lAhoiDH95aYBMzxQCvW5fd6Ao3fayNz+6C
gTjDPnNZ16aMdsOsIwKd0jI5sJLplyMaF5qpJBy0SyPU1BiMhiy2GB3dMgab6qX9MbYzG9TsiLtX
MjIH10Tk1k3tasL0BZOhh1LM1lUMBmmMAsTM4JBczP0L0C3RLuY+YlULs1pL07GefTwnGHxmGxXX
p2bFI2i9B+GPTbMZ8v2wBsYMxoBl3LrSdXcReiZjOIRMsvpT7wD9PeZNMycfjbrz+pPNX3D/uHye
ZBhpH2CEMSLLQlx/EDIAUXQf46Y4h54ZXeZUFN4L1o9UGb5hFpWlnaJCl+VGkoT6YJs6XJ9l5iGI
7HEbsl3c6Q7/tzd1dnhLND4mIK42mhdXV3g9G7jg/V06CBh+RNY6GPgNfPYZ19Cj47CjPnB7a/e4
6sN91cIX9QEfF3Wgu4K1aMrCi7xgKIq90UVf7ZLfAatRQhStGoxhM/fTuoLW02M1MFOdvfKuWmBO
QEQ7pgiGIG1V02lM0mEriWpltIxauqkYuGuW9hVW97aBtBs0IaQJl3XanBjCZ7IuzyD3PvRLR8Re
NO7xfdqPol2zUQaU/Ms8VNejq98JQBqsBGiFtY66gW1nRO4DPDG3dmAWYWnuUru80Mu6+5bO8qwv
RvgJIQre67HJP5QOxW2qqg7GIRG7Vt6pG9y6ODIrRLBjAnvacpZz0rhsTC29D+K4y3ezgAVI+kcX
COYBAfF7Vb3J3OVTFQKIm3N5vdTtFcSFMKgNvJWs4Nt9E2KcSB1Nv4LeNV47HaRD9M5fPE7bPapz
d5uEc7iD+J+CELO7AAdac2AljydAKe2UFom4mPNZ+YOMPleJ0W0iQeeTybnckPqNUb+v2o9j2owH
vYj6B+Y9PRfGqO2jdnodWgecRJzOW1bZ4l7h3vpsZrbG2nyFpTipVaBOo8s4olQZMyjxln1RNkm9
8zw8wX4NYXJfD5l1ckPmDZOmyduhjj3QvDya0oLFbG9bIKWUs8jz3DUEB5MXgVvbbZIeaFQTPnqN
zS1rFyHM9SEmTdFFeFLBpfCXKcmeapkXOzHQTIeJ4e6Krvf21aLqT/UY6h+9NtK2vRpAlY3lcmbH
CbKiGVukuoV7a/IPrggR0NAPRo8yauDkCY9s7QjUxLklp23y8etn4mRPaXTpZYWLc7q0myDvk0EG
GTpKEPsohkF4QICzSbwLlCHMswnEzkcFPSGuR9+PrC5097KW2QkcWr5paxBnDXTUx75muc8VVzab
ZIDpp5vtytqubhn262czzcqN2/NJDzmXgUWcz2R0wbQubQwWuL7qLA2BuUy/mWzRvg1Fyxwuxhgd
wNYbbZ6DDhwExiQmG+CG1GjU0g8VecZ3MbjFr5M7RFtMz+5lExqfNW94TZIyenIMh8S4udSDzrIf
SsvWrrinyCgxs1U4xjm3zE34ELXWngHrZwgkL67R2PulskD8hKBZsUI8zWr2NkhjjI2U7XNTILRR
pn4kxShDiGXU36JQsrVOtWpDYER6UAYrucCAKc+CIhQ3eee026wbM8AVzrmMEDMw4hu2RW9AZTOw
xwDXjtsRtacolvOa/kDgQ/d1SON71hCUUtQXTGPIcDFVfpCCrE+2izD4vPVwzexmLWYaN+jp6iBG
aMQSlGHybGTZvWY47M/GRv8cGzI5VIkrv7WivRuUeCUtE15+AplCk59KoqpBwfXJfsp0efJmnL01
jk9fmoRORvQCizecSEIPOTvreqvAY2zcSJmHdJqLo6nqIwk1K3VdPCTjnF3mXPPQJoBPi7Zj1JD2
cVDr6R6hUn2q+umDtcTdTgBSYrO5Joamy9ee+jPozaH6wNheBQnoNfISCnNmngJvyWYN5OOQL3bT
QMJlq7kvYWQ8CQRpn/TGNq+xMOUgNG2Igz3Xlf1SGIXAzzSwaIuT+qIGAHAxNMY3WYyEJYmvTD2b
GGJtXgcC5/3BrUn16SzgAkmDN0S5TrynYpF3QpujTZyP8CWoHq+NUoaoFapTy5de5e0+gSMZzx0U
BQmhO2WDh/FlAuwuUnE26/RhQsXGVjUesNHjjIZWW+IzjwfyvGgFpXJ4d1AwLB7pl1rTOSTbLI89
AuG12GxEeV3JHpzW6NHlVa/YYyBsY8OONf06HLvrJV8ZRz0ZO/Dc07r4zF4UxHc33Y/dcFOLHrBn
eUW1BrrfWZi09eEUzBjVqQGJlyDMFqAo8ju1sTF+sKqSln1Zpi6IlqIhDBwnkDFLRJeMuZYboy2z
/6bc/J8w3KbJ9P9Xjd/9t7L81nXfvv2t5/v+U3/2fK74wyHM41+a/j8bPk//AwCSiSjaxT+7MuX+
paoADoeeQsfWa7yF/q3G3r86PusPBPWr6dJjloY+8T/q+HAlvOv4XBjcjmC4x/ZBJ3v73URFgrbS
4tEuj5qiwq33igowVUBDxpHEtYI6yxeONMbL3kDHWXSgX0U3kd/JqXpoCith8hLCFqZthRzWWM49
B1S2deiZNlHkEDY8tph6Imd6KibkX5sZ8N6zF5XiaNQ6WcWeTVkfRxaDaPl1KOv+qMwu2ts8IDYE
0jRATLKYtA9gzrPSddo74JUgo6duZ1OVEhaInh1JSPVkgUV+LtEhHQfionZ64uyQ5suNjjoxUGkS
XYs2dA/lnOT3wE4BtfJYAzCGH7V6isXQ7A2lLSeCXddizXCcL7jO6tifCmQiGHqiCB7J3D9kae9e
TgwR74axRcOby1tYkt6VnkIBdQsSQ/O4A1bLU4wEtAG0RcJZG6Z6u28lG7sxsUg2Mefbqq7ksSXw
bOdoJNIunPrXpfROEeJYu5qyGySTHD4hSX9IE9xtjjHPH7LG/tDqJjEEjaUH+mJZl146dcehW7RD
qC20SlmsnZh/10hhG4x0+KpWTkx11TjoHbeNq2EoHdkPwQqztkDV5GWEQmtPcEGxMxrT5r/aLbcI
hLsrmWg8Ugbc5VMxvcx029tuBG8cyqy7XTLO43F2cqAlFSzReoKom6Tyy8DxVZfzZ71IOtKKeOoO
oKP2puGFj8pNql2ahs5XHIzZzHbASK8iG/NrTmRRHExTD3EO2somYaRw4Onc7hqHnmHGbAOKzjZI
PyDpjeg274vbluNrRFO3W9YIFkr1Ahafa2IJZuCXX85p/QDPM33Aqzg/I97TWagttn5FtKC6cLU1
bQGjb+wnHsyimnhgn0QEUq9p+U6h7pTXplAQYkbxEMNx7n0WrA38nCq7napGO8HYUNcGoIcLq0Gl
iaDIwrSV0HHKw6ANybxriSUCXzdYGeDZYRpPlHG7tDTwgC0rlSa2ajcweEiunYcBGmlwqbEXz458
hi06mmaD4BgTEL2xSRsoblQhiT8ZS3GjaWxPbUzN6O+bq9Yxnqs3SkfzRuwApvvRSVp5B4ZwH2qu
0I7dd8hHTsRMBh/FG0vvZbHmBh1VCBpkYd5w0w2GW7ywraXCsKCIlG4/PNiwyW9ad4ipiwhIubfC
jvFpO4htlJfeaaxghPle2BGLXcdOfVdPWpGOQTKr6FBbMmsfDHBV2bTBfYNXlLA9WckTvHm30/A3
Eyl5zUHJ514owiNDJ2V0Am431AmPa8Y+0GstOjeAluRHnTlZ0247exa35eQN4dc0RNFhQzL2OeH8
GDsnm1OKFK5cGyS9B/z+DR+YBZPKGRDpvZd+Ab40awe3VDpJAxUWC5+k9wHx9NDi+1srAetqJAH+
sZhr2B2C5b9f6TM8RxH3uvLLZpxuyl5aXxk29NmeoQFOTLacdMJKSzym6IxZvC1qaV4SRm2Ly3jS
xb2J/btgmpCzr9DHOtlz9vGKCIpXTqPX4Z4kbTiFFZ54ZXUt3dmonJW1GZv9RQYAXyfPTqFIkZOM
tuBxnetJgRWzLeZIOlSr1G9tPmPmBuF8n4+uAcFT61o/q9oGPnfhjehYTOeq9KzmmCUe9/1kh6vd
wepZ1ZpyPwgj3hNh7e6ruM1uSiO/XCKkgX4r7Opyitco97qWu2rsLVBjlitXhyWc6s1QDpg9U8c4
uRKsmFYC6KQ75vzCvbBto8rUdjpS0g8wydKtY3SEPJmjrfmOVpZovIbqzoWxde4dpm12GhoU4KZ3
QeYCGLymBdg7WRFbT9oEf1kGAqMKvFsvzdx84RnVnhmuEkcpV8uqYtyG4rnRP4CWDHfIu90HdL7d
rYVtkodDmROqLLvrqne1Xa7N+kmVeviyGI6NmkFsOol8jaMzPBT8p54yCVyqKzz3kwIVWfl9aNSH
1G6mC7nI5YpNpOtHzYTMcJxTqnmTZg543hnE4o7azkKTpi8p1XMMiSBVprVNqeFv2O2nW9J09x2h
tw8gQvrjTHLiXrQlKWqqAGCFjmQMlg6P8phjQfsf9s6suW0ji8J/xZV3srARy0OmaijJkixLkS0v
iV9YsMSAILGQABeAv36+RoMKANGylXbNoKaC5CEVSk10q/v2Xc45Fx1aKh1ZYbhXoSlQzUgmnJJO
TZCAWxV3hWeNxoZOJjKg7dQtPFn6AwF/PLPmXnBuM4HXyxx4H4Jp1gzTuLd+N80VQklbeB7+1jXW
17qz16fkT9LXozWE3IU+0S/sfGV+HhR8Hz1ug9Mlrelfz0MCjSxZRzcLbbf6tOEcXhPWZ7eCfvgW
uExCI8pk/pZILDxfoeN0g8AZik0gqS6i/fYLmqXh2xIN588T0jM3EwQFGSS38QTo1zreuID909jU
bvICIsNJyMm/Hc2d4hwtkswHLUHLNxhIJiHsO2AuRTy2Yte+jAm7YOcLoN58kX7d5cFqjACdRsOl
VLukv+Vnylo2AQVReETMSvfg0gRDushgyemD39HJ1c52s3R1XcC2uTIHObpF3P6r02JgLlE1mVlU
GvX1xwHyaO4pFHuyhZZTnHloaY/zLbJnJyuwMyekENA8pwse9fJYQHjG2gL0uGjSuXP3phDQzbbr
0xRkhW8U+PKFRZQ1drQ5liDLFh4Yxi25M+cOpocbcOUFcRjMPuR2uQzfVU7rP4Wd7xV2LJIMz/n3
H9f+rOXay1+oXXsUnYcUTCA3aof6y6GeAyh6qNngwdAIqKRToJo1QNMoMeoVkPrg1zuio6VmUugB
Goe+9OgllZwKGNIouqP/DESLorsoJ6HRYgoMQKNQmhJJztLSLa+9hM6+ixOXrHH5OrZ3XGixZV4u
Cvph0DoYfed8ZJEiL0tSC3gwt+UqyS4yekCISJYy9wYxKrJ7xftZWY5uoVjmuFBpVIQTtCbMnbZB
XRTuFVKi7wdOWSQrXPotYPKPs0kBw/aCbmlAHYPdVigqR5PBb15sIeORZnPyDjg+eur+aS6dMtxc
7CiPFdvLwNnAi7+coE8/B5HqrrZ3iApq1t0gwc84W1pw387gDdLujbW0TBRAcDehXNExNlhqNsfE
4MwH9ISjshpbqFjuovBmEsez85Vj7GlBnNiTD0lsIMeAVgP8OoAe6NYOvu4AjHxw51ZGg4l4NsfH
Q82hoGPGnpD+9SydbHxPR0WeIAPPN0T6mjovTeC8dEtmlQL7nsTBmzk5oxGd8BCtgbe722nb1ZXh
7ONEF23yiptZsNgOLmmFtytPF4tBUN4h5LTZa6dasJgLMfvlyHDODSRXNvDBtHS9utC1YKILO7TY
rhbFe0Tzw+x6ibQI0c8YwVJgPv+QKX4s4rcBqT5nET4j0kLw2TIK8ncejQInf0THWBs+BGxTwVao
Y37QMXxE6A5+EqBfk0ghyP+a8SiYJFTka9NgaUJNCUibBgcCxjGAnReQKTqwNSjxcDJgUkAot2i5
YwqIRcMy0BZKJ4O02t1s4ocgj8iafW2sxhEMlqDQtkxP5ws6picrzCheFnyBO7dRqaFftOeH25vQ
O5nFD89/VQXnan0XvHJBL4Gx7I0gm3SwRSVUv2gUWTrKeVGpCZlGdKapN42BzBInf8nnReDec27d
tQb1kwape7QTR2WYvMEUr4L4AUvpOgGMW1rNeM45nW21c6Ctm2no0p0yfrvJEBixrjSbdqtR7s0n
GfYBthy6b+nkQ7lav54b4ehNvp5DEQGvGtI8fLJK8KThH4xdMwOdbWxtyA4oUpkeeqpRvJot7hCE
DLYZJINk66SnvASMv9AuDch/G+NNhqLax7KINlfRZEUFAEpftHuNI0pDryuHNmino4LSj6tTVPwC
KZLW9AOcg7G7NjLahgijaA2c5f5qvvZmg7sdkuNWcmZug4k3oMBNBqOYnDtRRnRe/UX+8SO+40cA
pXsWH3Ia0u41vF+/Sv98xQ7bxF/b3Sbk7x9AIvbQ0zwbC+HaiLEJX+BgQBxniEEBJ6CBBfF07vdH
r8J0MRMWKTyYGpXYAh8dnAt3CCCS7Arge6jvpK5eYkEqgGDj1CH8xxFH5BLMq+hhIWbeNCGlniz0
WVloF4siPYmDP6Ng8FtRUlIFAZLskos41N7k2uTMm2x+1xeD8dzMvwME84QR6b4CLTWooDJnYP6d
tGU6smlS6yL0QEZOAw5+F+pQMagkLMfGii5384EWUTGdXC+XATRIMNxnO+MPawtfnewD2YRrbU8P
5hTYH6H6ktzlSgDTrdF2rEP/GGxJx2jLe4ugIkxpzEUdf7D4MkcUQfxnCZEaZtDHfJ+eh0Aj6H1d
jmg5w02NC0Jzv5W2TUjoaet0Mx5kNFQ41RYbGgsln0ru64zdcAHeewzJa2wZ5lWw2TnjED0pa80E
XFF8dQfXINro/bw287N88RaJ93cT+gGeAS8Ezeqt39neH7o5QILE8fcwpM/iOcr0Nj2cbOckXnlj
9N2QKo6QPYlPss3iPW1Y6dZGG6MF6drtevkFiIZ2Hkab2yB3YCskX/cgFwnWT1ZQ3M5t+oONd0AB
0ZJN7uPC0s4Xc9TuS213n1jBaWBv8rcUZWC+aZDT7Jwv29PSx/wtiOeBFNv4vzEr9URO/bV/VkkM
vdtMs/L9NN9E6/xwWYtPb9MwWX9I/94PPT/Qqx9yb2AyGBQaWki26qWqN35ujMinbenmYfrrL1ga
9ImEWCRcF/EwYERL+vrjgecOUd7QXag3FczYk/5UY5G+tQzPz1Cu5/M/05rBfbpJ1uLvEIRd/Uvc
oh9Zg84IjTXwhiPm5wBE7UyeiFAnwQxh5H87ef8BN/Vw7zS9VRxJqkA/MvvOEI3Zo0cF59ggoSp3
AAM2d4BrD12LKwo6sVwE6Et84X9/B3RmII/I5cOvvxAvdi/slx4D24LgDDUD1Ug5SfZUcxG4H4cV
3w0adO+mj/+vugcsOOFowuIHyOlzBzen7xkonXk62DE0d8TTw0Wo/zCSOvFon19iCq2h0H4S8s+P
p725CCLg46CMYMvZ1SLIVe/TQYCOqXoSTGdIRgIWh5Aoa07fBboMOwomDhVr8Uiz26Ppg0ninZWM
oaUPAWBTyocOdvgbNxfBwVhW9X3hx/fLCsKkkJZZ4QQ4Q3ri2QQj9VXQcQZ03aNzOHpbQOjlHujb
IsCh5Q5X2gJV7EXpWQOwcWwL4AyA+0fDzZY3b48OgCAt/6Az1LlMW+6AIHVDhKyvexy+5gmA28BF
idYk2afq6d0qIC+ifB/i+ME6tam3yX3OyWougjNCZB3yO9G5/Lx31kAH/UCuUukkGBBchL4oZdn2
9F3cAQrBdEogiSme3u0BMoMiG6o0fdMTLB6Ip2btE3YuRCG1b49GaGJSMhJP//wBE1dFcRUqk89Z
0IRhbZ4BvEHhKQgrafVz+hTmlc+AaQ0t0NfceNLnE1u9tQqaPYSgDvlWYP765RHoliN6yyodAssi
/kcbFQlKaemeHAKLQ+CJ/jjS3PTpOsQbVnYItSHFFaK+0XEj4HoEjqR2hU6tfPq2C5CYN5R3gUZ8
aDskQ0g4iKdzCkhlo2lLKtv5a5X6dhZo9ax4FrgQ8IxB69aTFP520xaQKSF4BD7g1cFD7yIkLOKT
9jIvTZWgX05/IsMSGaGje2E0pFRKLu0QRssbqFd2wXNlGvPvh0qsgkY3nJGDkt6xVfBMcooaSJL6
chTFnX6dCIMgTvVEWPaQaq0oQdfBQCdg9EirUSDHFe3f5YAEi6pZNKnmC4tI3bptCTyhsYi8tUGp
rnp6ZwlMzqjq3UikLDns6NlUTzdU1MgWmPQTAw1xOCP9OgOiC4NqwswacQZEXvAQK3ZWwfaG6HBS
3gXN2c+9QOlX/VYwuRVQDiX/ImfZuRtJTQxFvwu9js17dB3Ay1G+DkTSSKRNR51pO/YQr4m0sqjm
i0eanD7NXurGqgUJJMZpdeKN6myISMM2HSOHrCo4BiGw1ddVoA+L6m2AS0BulMyYU2dFOpchq2AD
tkDqTzoffdoEXAeqiUPLITFoo+ODEpV82puAO4CkmSiw1JEkR6VftwEAVQFOUTsKVNLYAUBZj8fL
VFHYHsQQIpIQTw/9QjBJqqsAApoSio6syOPN3zQIAmuNMdANIM392wX0jFKcP1o+Dv6V85gU6FwL
ZA2ELhA5kzqG6uEu4K+jugpgRxCHhTRf+38M2NwFoqpM5yqRPOnpWRCCT6peMhk0KFhkkChPVk/H
PxR2kXQ1YVQt/N6ne8Ggs47iLhAlVSqGJp27pC3o7gJvSAwlqk19xRbAYn6iyf/SrIkoq+MHIgt1
3CI6xFKkz1zrUHXsXUWJPVqDvxSyJiZkeIINoOpH7wXhKLJPWKe6AC1NUJ9OBBhO5YgRR4jqCZmT
GnPXyR5QXiOPilXsr6dkglxWtQtk1kkNiJYSR+2CQ2GBCxTWhTSb/cObEOo+oZe81C6IbCpOoAHl
TE6zEzphGYmbwaZxYOQPVMvepxPB5SZLX3/fLpiUEk2KSI+l1s4d6VBlIcnmCqnF6umfvwRyXTWA
FKsA2pSsspzkEywuW0HyhmpPoncR1DFtzZeeCJNMkka+hGhMLkPXOopaFOgT4HjyQPRuL2C5LdUT
IaLpqrmh+w2vscqnCbxf7VzLL+yRXYBLUoPklOwCujkeblPtG3Z8RypuSAeDWeutv2ByJJSBKLQg
pjeExZaXJ6KTWPIAqlCNw32s8/AyZOnTXjhCzX6xXWCWZNfYCPVN2bkjKniuQ81FUKJ6llmC3iRo
3aqZJZvMGrHIofzcjqbJKQDbBa/l9RWUVTfWVl0FOI8G/3SuBZC5Nm4ULc3q9OMLAqgfOCmPzJ+T
WRg9VJyfcJofowZ96wcOXJenn9c8F0FlgMf7SOerflBwFeV3/0UJ+lcLvFkxMRofHpgZzV+vJ/j0
q4++1OF/XoTTzKf7Y1lNt6xf88aP4Q39O/K/+rH/lIvy15v8+kvrPRvb/zsD54vOuKJGpzxuFu7T
tpw3UmlsEvWBF36S+/lhpIqRUlEyVEc+8SNan2VJm14qcd7KY6dRmvkPafOtJXhafWRU9O7X4f1m
3Rq8AuerDn46jfydn02bI0u8r/LIP8bqrRiBRwnEj2btud1Nx9QsfGhvb4nUVX3/82maBe2dUsPB
VUe+YMXDsLni6AsKXKnqwJcP/qy1AWvAovK4tBxM0rB9IiUWUHno5IEOfe2/n1Uhy5RHTnedYSuQ
kuqwV09tk2SNKg/MAJv7RXnYBpXZk/wj1aHfpnR7frLMEq+jOva1HyYt61FDQNTHzconLVklsEB9
6Dz372ebfLpet/Y0jQVE0Vp5/PB+FgZ+chip8kNkKVR9aKGomq5bO7sGnqmPnech/y6XLduExKUo
3/2M0dNN1h1a1MSUh06TdceGGEIHQn3km+nXzO94T2DQRAlH9aVvplu/fW/VFAv1gXevLvx4mc/C
9rVe1xt+xvhvplk+LQ+LUO1vmcD+GYNfT4vwvnWN1byDnzH4H2m26Ly3gGopD426//EWN4bM5v6c
Lzj1F92zL4EmqsP/NgvbKy6rMsrDLiI8knZUY8jErvLQ2TTo6hZUqDvVgW8Rrc5pKe93woQa9q86
/PfajSv6w3ff7bX0U77g6UasK/uqy/OsZLjiq3+YFu2oss4lqr7zt2QQFV/30zSLudkOxklY2Trh
o/rCn0Iim872rmvyqkN/9rl36APRPpp1Al958Gm+fnX05SX4Wnn8ML9PkzxseW51qlF57G8r4z27
T45lmh7FQp7mnw4yMMd+rZ1cEz9xH0397F//AQAA//8=</cx:binary>
              </cx:geoCache>
            </cx:geography>
          </cx:layoutPr>
          <cx:valueColors>
            <cx:minColor>
              <a:schemeClr val="accent1">
                <a:lumMod val="20000"/>
                <a:lumOff val="80000"/>
              </a:schemeClr>
            </cx:minColor>
            <cx:midColor>
              <a:schemeClr val="accent1"/>
            </cx:midColor>
            <cx:maxColor>
              <a:schemeClr val="accent1">
                <a:lumMod val="50000"/>
              </a:schemeClr>
            </cx:maxColor>
          </cx:valueColors>
          <cx:valueColorPositions count="3">
            <cx:minPosition>
              <cx:number val="0"/>
            </cx:minPosition>
            <cx:midPosition>
              <cx:number val="20"/>
            </cx:midPosition>
            <cx:maxPosition>
              <cx:number val="25"/>
            </cx:maxPosition>
          </cx:valueColorPositions>
        </cx:series>
      </cx:plotAreaRegion>
    </cx:plotArea>
  </cx:chart>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Sheet1!$A$2:$A$51</cx:f>
        <cx:lvl ptCount="50">
          <cx:pt idx="0">Alabama</cx:pt>
          <cx:pt idx="1">Alaska</cx:pt>
          <cx:pt idx="2">Arizona</cx:pt>
          <cx:pt idx="3">Arkansas</cx:pt>
          <cx:pt idx="4">California</cx:pt>
          <cx:pt idx="5">Colorado</cx:pt>
          <cx:pt idx="6">Connecticut</cx:pt>
          <cx:pt idx="7">Delaware</cx:pt>
          <cx:pt idx="8">Florida</cx:pt>
          <cx:pt idx="9">Georgia</cx:pt>
          <cx:pt idx="10">Hawaii</cx:pt>
          <cx:pt idx="11">Idaho</cx:pt>
          <cx:pt idx="12">Illinois</cx:pt>
          <cx:pt idx="13">Indiana</cx:pt>
          <cx:pt idx="14">Iowa</cx:pt>
          <cx:pt idx="15">Kansas</cx:pt>
          <cx:pt idx="16">Kentucky</cx:pt>
          <cx:pt idx="17">Louisiana</cx:pt>
          <cx:pt idx="18">Maine</cx:pt>
          <cx:pt idx="19">Maryland</cx:pt>
          <cx:pt idx="20">Massachusetts</cx:pt>
          <cx:pt idx="21">Michigan</cx:pt>
          <cx:pt idx="22">Minnesota</cx:pt>
          <cx:pt idx="23">Mississippi</cx:pt>
          <cx:pt idx="24">Missouri</cx:pt>
          <cx:pt idx="25">Montana</cx:pt>
          <cx:pt idx="26">Nebraska</cx:pt>
          <cx:pt idx="27">Nevada</cx:pt>
          <cx:pt idx="28">New Hampshire</cx:pt>
          <cx:pt idx="29">New Jersey</cx:pt>
          <cx:pt idx="30">New Mexico</cx:pt>
          <cx:pt idx="31">New York</cx:pt>
          <cx:pt idx="32">North Carolina</cx:pt>
          <cx:pt idx="33">North Dakota</cx:pt>
          <cx:pt idx="34">Ohio</cx:pt>
          <cx:pt idx="35">Oklahoma</cx:pt>
          <cx:pt idx="36">Oregon</cx:pt>
          <cx:pt idx="37">Pennsylvania</cx:pt>
          <cx:pt idx="38">Rhode Island</cx:pt>
          <cx:pt idx="39">South Carolina</cx:pt>
          <cx:pt idx="40">South Dakota</cx:pt>
          <cx:pt idx="41">Tennessee</cx:pt>
          <cx:pt idx="42">Texas</cx:pt>
          <cx:pt idx="43">Utah</cx:pt>
          <cx:pt idx="44">Vermont</cx:pt>
          <cx:pt idx="45">Virginia</cx:pt>
          <cx:pt idx="46">Washington</cx:pt>
          <cx:pt idx="47">West Virginia</cx:pt>
          <cx:pt idx="48">Wisconsin</cx:pt>
          <cx:pt idx="49">Wyoming</cx:pt>
        </cx:lvl>
      </cx:strDim>
      <cx:numDim type="colorVal">
        <cx:f>Sheet1!$B$2:$B$50</cx:f>
        <cx:lvl ptCount="49" formatCode="General">
          <cx:pt idx="1">25</cx:pt>
          <cx:pt idx="2">25</cx:pt>
          <cx:pt idx="3">25</cx:pt>
          <cx:pt idx="4">25</cx:pt>
          <cx:pt idx="5">25</cx:pt>
          <cx:pt idx="6">25</cx:pt>
          <cx:pt idx="7">25</cx:pt>
          <cx:pt idx="8">25</cx:pt>
          <cx:pt idx="11">25</cx:pt>
          <cx:pt idx="12">25</cx:pt>
          <cx:pt idx="13">25</cx:pt>
          <cx:pt idx="16">25</cx:pt>
          <cx:pt idx="17">25</cx:pt>
          <cx:pt idx="19">25</cx:pt>
          <cx:pt idx="20">25</cx:pt>
          <cx:pt idx="22">25</cx:pt>
          <cx:pt idx="24">25</cx:pt>
          <cx:pt idx="27">25</cx:pt>
          <cx:pt idx="32">25</cx:pt>
          <cx:pt idx="33">25</cx:pt>
          <cx:pt idx="35">25</cx:pt>
          <cx:pt idx="36">25</cx:pt>
          <cx:pt idx="37">25</cx:pt>
          <cx:pt idx="38">25</cx:pt>
          <cx:pt idx="39">25</cx:pt>
          <cx:pt idx="41">25</cx:pt>
          <cx:pt idx="42">25</cx:pt>
          <cx:pt idx="43">25</cx:pt>
          <cx:pt idx="45">25</cx:pt>
          <cx:pt idx="46">25</cx:pt>
          <cx:pt idx="48">25</cx:pt>
        </cx:lvl>
      </cx:numDim>
    </cx:data>
  </cx:chartData>
  <cx:chart>
    <cx:plotArea>
      <cx:plotAreaRegion>
        <cx:series layoutId="regionMap" uniqueId="{9BC8D1EE-4F1C-4FAB-A8EC-19382058F034}">
          <cx:tx>
            <cx:txData>
              <cx:f>Sheet1!$B$1</cx:f>
              <cx:v>color</cx:v>
            </cx:txData>
          </cx:tx>
          <cx:dataId val="0"/>
          <cx:layoutPr>
            <cx:regionLabelLayout val="none"/>
            <cx:geography cultureLanguage="en-US" cultureRegion="US" attribution="Powered by Bing">
              <cx:geoCache provider="{E9337A44-BEBE-4D9F-B70C-5C5E7DAFC167}">
                <cx:binary>7H1pb9vItu1fCfL50V3Fmg9uX+CQkjwkdgY76Zx8IRzH4TzP/PV30ZITm23Hvmi/Bwh46ka7JbLE
XbVqz7u2/utq+NdVcn1ZvRrSJKv/dTX8+TpomuJff/xRXwXX6WV9kIZXVV7nP5qDqzz9I//xI7y6
/uN7ddmHmf+HTSj/4yq4rJrr4fV//xe+zb/O3+ZXl02YZx/a62r8eF23SVP/5tqDl15dfk/DbBXW
TRVeNfTP1/+u4susvqxfv7rOmrAZL8bi+s/X9+56/eqP5Xf97bmvEpDWtN8xlvEDbYwmjApz89Kv
XyV55u8uW8Y+4MxQIYQmNy9x++yzyxTjn0PRDT2X379X13WNKd38vTvyHv248PH1q6u8zZp53Xws
4Z+vP2Vhc/391Xlz2Vxj8mGdu9sb3HyexKfzm1n/cX/l//u/Fh9gHRaf3AFnuWhPXfo7NsllHV/e
rs4/R0byA8o5V8QmW2T4fWSosA9sZbSkfInJk5Q8gshu3BKPN3uJx5uX5hR9wDVXtlFqywn0Ph5G
HzBNKFhpx0nqdi9sOeVpeh5G5XbcApU32PP7ySXfLtMXZBNmHygpuS2J2cLC7sOi5YHmhDGb2Fs2
Mvdh+Xdy+RRBD+Pyc+ACmH+/3U9gqnDKs5cEhh/Yhtm2pny78OCHu5qFUnoA4ISRQt4gB37aarVb
zfIkQY8AczuTJTBf9xIYN8+y66smvGqb2wX658qF0wOhBBWMiQeFmQJXMQ3s7IVueSY1DyNzb/AC
HfdiP9G5TMIfeZWFL8k56sAWXEpDdyINnHGfc8yBpMpWlNMta91ujC3nuM+i6RGI7oxdIvTv/UQo
T/Lq8nt+u0b/nHmYPoDJLATh9oPMQ4k4EFxpJqGL7oo09xmkPALLz5FLUN7tJSir6+Syv6yub9fn
BUAxB4RoJe1b8wt6/i7TKHHApZacUfg782sh2J5D0cPY/Bq5wGa13ktsPgZwql4d18ll9v3l8IHG
kba2jdgtv1k4mgoaiWpNZovg5rXgnedS9TBG90cvcPp4vJc4bSDXwu8vqHdsfSCMENRmC97RCAJo
xbit2U8b+65cewYlD8Pyc+ACkc1+2tBnedUEr1aXcd68ICxcHXAuGdGUbTljgQ4lBKJtNrV31gCu
30XnuVQ9DNH90QuczlZ7yTmH13nlv6jFZh9IDnNZIzxw81r4OpoBQs4UJ7so2kK4PYOgh9H5OXAB
zOF+2moX1/B16vr6Je0CAf8fqBDolpuXfd8uQHyAcQZ7+zZ+gOt3uedZJD0Mzp2hC3guzvaSb45g
s4Xh7fr8c5uNzn4MjDbC5H1QEG8+ELaa7Wt+Axq9fejWw3makIcRuR23gOPoeC/hOP5+GbygW8M5
ApiGKPvWq1xYaJTyAykMU/B77sPxJCEPo7EbtgDjeD91yqfmMrhdlX/OGcwcMJspiKxfweS73sxN
8Exp27YlWOeuvHqKjoeh2I5aIPFpP0Myx0kSZnlY367LP0eDkwMKruBw+bfqfcEZ2iBVoyUTeofW
wgJ7DkUP4/Jr5AKb4/20kI+z7+Hli0aZzQHCZEaZHTIGS3+XUaDeEcWEW2l2gU5+uy22muQZBD2C
zO1MlsDsp2p/m7dh/cLQkAOj4ZxoAWv3LiaGIudMIbz0r8zmXRH2LFoeRuXO0AUub/fTIj7O+5d0
Je0DorgUim/NKrJEhh3MbAKjbHd9oVyeouZhULajFngc7yce53kLF9+9rHIomRdEhrEDQ5jhNgXH
zK8FMpqAZ+A+QvFvVdACmefT9TBGy/ELtM7dvbSQ30CstFfxeCvz/7kpwNTsmDAbseT7Qk0LKBqU
BiBUswVooWieQ8rD0PwauQDlzX/2EpSz6/7VyXVVX78gLLOFxmADCLZjn4WXr+C6KC1QqbUFxyzQ
eR5ND+Nzd+wCobOTvUTo9DLMXjAEwwVCLHOq/zY1s4iOSXNgU5QxQTU9yDpPkvMwLrthC0hO9zMp
89eYoxTQfzlBxm0kMY205SOFf5RA0glUoMEg2KJy++yt4fwMgh6G5efABTB/7ac0O72sxpfNlM3p
5VnHCHNfwyh5oAhFTY3ZsQlMhLtm83MoeRiSXyMXmJyu9lR+1fXlVdDW101T3y7SP9f9YBlUXSCK
r3ZpMLoACClOIlBrpiHg7iPzTHoeg+fe8CVG+2lIn4ZzqP9lE2VzKN9Q1CvvQv0LfAwqag1SmMiU
LfB5Di2PYPNr6BKX/QwEnIZXQehfZrcr9AJsgxJz8IxRemd8/d1yBkMhhDMHcubXwrV5DkWPgXM7
lyU2x/sp18K6nv8tivDl4JkLaG0kYX7GLhdqB8FNVGjaCPrvqp3+Bs+ziHoMoTuDlyCd7y1IeVu9
JEKoLJcKBzD4w87NfEZDKVSb3dbWPIDQUxQ9Ds925BKb/Sw7O82z5kXDz6jNgL4X1CC1/1DYhhJw
D0dJjWQLj/MZpDyCye0clpBc7CW7vEfKvx6T7vJFS2gRD9BGwlyeA9DzC7by3RC0UgeaaT2f5djq
HOikuxbbc6l6GKL7oxc4vd9Pe+3s+lv1sgec5hp01DAzpbb1/2QRszHmAOjNFTU7c07cx+g5FD2M
z6+RC2zO9jM4MEegji7Tog7Clyyp5exAaiGpuT0ksGSi+RABKm4Rd9sy2cKsfjZZj6F0b1ZLqI72
UtydXXeXL1mzORcKCIkoDSzom9fCuKZUwnwTcEl39U/wie4KuqfpeQyc7TyWqHzeU1T6V6fXQ3j1
guU0OFmLbA7DIY2deFtwDyXyAMVPiFrrv2HyHGoew+XX2CU2p3uLzX/yKr7dty/gkCL0yYzN50OB
N68FMjgqAH+HQPLtAm0Le3qWa09R9Dg625FLbP6zl9h8DlFH+6KG25xfQ4yTzMnOB7HRBxJWm+a3
Z28WRsFzKHoYm18jF9h83lOD7aYY/f9CphqlmQxVgD81ziKbo1AMhZIPLeVO7i2559l0PYzTtiD9
17wWaJ25e8lJ74LwBXUP3B+OGlpEQ3dn1RcSDgc64PggXvDIkYGnqHkYme2oBR7v9tNOexcnKK59
0YPq4BvNUB6wK0Qj0Pp3XVIDyQdzgBCFSOjN61bjbRNuz6HoEVx+zmWJzX52dnhXXfv5SwaoUXsD
eYUCzl3pxiICSm2CVChKb9jCUHuakEcA2U1gCcfHvRRd29KhFz/1BPOZzb1NbtlhoWYQ1zmwGUG+
Ry4ia8+l52Fs7o9eIHS+n/nQi+vhRXsGUZw3Y5qDI7Y22lKSwSeFbQ0zbXcaahFce5Kch5HZDVtA
cvFlL5nm83WVIpB7K+JfwKnhKO0UNv5Z6Hq0cpAo8zASrubNa2kxP03Jw3j8nMICkc/7GYj+6xLh
s8xvXlSz4Ogm1IZQeqfTl0LsRrPg6OBtamehYJ5H08Pw3B27QOivf+8lz/x1XTevfrlp2zDWP+cc
1NugfxAwgt9581qAhNJbiTgOAjW/cgl3Q2jPJusRnO7PagnVfgbU/grrqzyrw5e00lDCCQkmGDo9
bV/37WfkqVGXi/Pr5uFD6s8i6RGIfs1mCc/xXnDS1W/b6d1lpHt3/m97CRp4MBB2iJzdhwaZHGTi
GNLXv06z3eWgRXu/x+l5GJ7F8HtT+H/UO/DxvoI/my+uLpvL9U3XxjutBX9/9Wa66CW5GLoL4D8o
+bZrd/z9z9ewm2F3/WwGOX/Hvcj/vWZMy2HXl3Xz52sLTTkUjoRSibI3yeZ2UK9f9ZBX8yWGshFg
TXBKkVNlJJymbA7t/PkadXJEzMfh0W0FROB/Xr+q53MTuDSfCULHL82EUNTGMaCfDTPf58kIt+7n
iuzev8ra9H0eZk2N0RymfrG9b54iHqIYIrnEhi2q4FfbBNevLj9Cj+N2+n+EPcLwycPuCC0t6coO
wmQdTJlxRdN8GWX8TZMucop8atZZOxg3jmTtDMMYn2gaFy5p9IXudHxiJU18OrTJ207z2lGWPLPL
ijkJsTJHRZ1xx5YPjm6zacNZSlalXzAn0KXZFMYKXSNb4ypjfyi8jqxI4GVOxHW8pqUaHJ/imZZP
OjeiGZ5JSrKK4vpLl5iLVoS5Uxa57UoRfZNWQVZJittjOnVu3qnquOiqL1QHhTuJjjnRJKx16qnP
Vk8+Rox+6yo8XoriS5KjTZXfMGfIVegiafeBBrp27AzzkcXQrElVfpE0Mk5TqczpLUwPi2i7Q5qR
VWep46rSx37WNGuvxtJ0xlv7TcqcKYp/2LE1OFJiKXNd1StS4kuTDkvAY/8TpoBlIPo4RenSyqtw
V0dAQ1dwax14du20gZ0fRbwqNnniJytZSlyN+Ydet816HhlxTzuhaSNnsmXm+COWoEhYsxYNnT74
efLBoIJgndR4ZOJP4o3gJcjvmb1uSxDEChmvyOR/imszOJ5q9crk2Y8xK/OjklW2K7wxXvXxaPuO
SfwrL7Eo1sFcIK/ZrFmWFG5NosgN0ggAN1o7Oelst4pMfeFpL35bGum5hZVMm2Ii01GvsXqsxkN7
oY41tS5uNklYjno18rJeFQr7gI7sQ9rp0K2Iueg17Vw7xn9SIj50IYjyo5gfM6syGxq19Sr30+FE
mcZed8W8ixrci6q5s7Cm8arMa3utuiBypScHLBM2VpukhZsKcYb9/GMwMXNw4k47SR9+Y1wB+wnv
Ik8MTketbNU3unZVl2NMilWqaaFXtiqmU1LWxq3q6ssN3qmvM6dLsK2aHvP1A2wZZSpAX5aB00qd
nBDq/wCTY1dL3KsD7E6tsFXymRf8shk/JQHeSh19YxSEgPO00xVxeNZiuVAqeDFOQL4vwSdK9d5J
r9PpNFDgDqPqLyrGF0oFhHWLzaTBjTeLkRVgit7CrUWcfkvz3l57RJUniV2LNfewaZO49k7GzNCP
aR0Vrl30kdNXY+eypig2U2rb6yrOySqtOJaUdKDBD+o3uraGQ1/a9C0rvdAtm8lexwpMOfbsbdhH
mZO1OXZZhotDn8Wn2gajMgJBoLsgWcejn6wJ+IQkXfihC8TZDXuxaJqOCG3t9cATvWpzPTh5G+UO
SQE3D0x84gckOxwIi9cdndkw1rl7g62VYvqWl72VnTeLEGyBrCiNy3qszc0un1Q8bfKiMoe1z+P1
mCZmI1mQrHoL2/lmA8w7HCz+IeRTdshGiDHTgb/5ZKajG5ibtmfgA2yjIbabdRdR77IIhXUkAkx1
svCsrKXWkWcYpJcIv4Uj/qen8Q8/Bn0wxCBXLHBzyhrj2hn1TkjVZm9VSIYzMYhD3UffLD8cHUv1
2VsvtuN1osAR7USsI1+AT/NJ0LejCsxGSWyyLGXZW6s2eHoG8aWiFF1eIRzolDnhwA9NkNQOsQZ8
Ge07l9dMuqohbFVVonZKu66Oe1nrlco6vRrClByRXLC1lfgQij6FcOsBnaVic+i19ocApcSHE83G
w6KBMCl417mixLS9DiT0LQUXqSI/SjUkWKoStpVNthns9Q3TdqHsXMu3LvDdwXtRYUtUgn+wx2g8
lJ6lHdHks9rpsZnKodjUMgR+eUJWQUmyt4Pkw1mr4h+GCyzNCA64WWucZo5XcYqvbClw5ZmM13xo
6pWFzIuTcFE6KrG89zad0pXMy+RQe+WPUuHjtI3WYPrC8UPIE24l4YZW1ZUmllhnFvXdvFSf05zn
69gK3lt9e6byJnJYr/2TMRz8yLGSOqEr2Y5kbcd9TpxssGS7mpLpayyStHNw0orLNc7+1pYzTVX0
zY7yYUWLyAg3JPaF8ONkVeu+iE5Hv25Pwp4AQkY833M8n/J2HZEycoI8bN4HPpee70ia+GpT1UMX
uWPckPUwmqpeTzwoqCvL0jopvPbSavL8e226Kx6SvHV8NsQ/dMmsSUJKTFPtQvz3R01W5RuTxoMp
nMoqmVtEFXg+4p218qGKVjbV3qnp88naJCzr67PYDrQ6zgyv06NmnBrry+jzzg1av0veeoFhjVNV
CZVuOcZleCY6aY9r384862PWwnwIlERM5Kcp9oBlAwtpadfMITYmUcMmNXo73bdrEmPZE8+r9kiF
43hYTcGPMIZyYZm+aKucYVuB63iInf7758JQ//tzOc7L21KT+ZjD/eeakdujaYr2iPY3wg48yML4
e9ZbsTMU8Y/fPw2Rp78/TUkq55YjBGVe95829b7Fwylrj5IRG2S2BEzsWWvfqsl2Xjuze7egW9Px
Ki/GKvSDXbv1n2//+yJP8e9NC/BfH87d2n+9Q6n5ts37b+9C06U5JVMvb5qp+fldIGZH3Wx533vz
Ny/gETt/2zX+kYvPcwK0nnMWP3fe35yAX70Lf3kA2zG3HoA4QIydo/sYV3ADbsz8Ww9AwDlQsOXR
qJQTOXeK3TkAKErC1oV3YBji9+gtj+27cwAQbOEIiQkipUA7ORuFmbcTvIcivJ7d+7sOAErRFlvI
zGUaFB2e0dYRnopcbKE4gk1EJ1MejXIMvjRRkxUrWbC+dYYpzd1BVWmzKcrxfZLbU+8mAYwqooyb
eaTYRF2YweZkE/3ihW0aOFkWSzc0pL8eGmnN2j1ytcdiWJ3N+0xbllO1yVduVWDFNiw2mW/qw5ER
f10NRo4OFjE88mCTnUcNFN4wNNNZEommhykDu1GVtcddL0qrExzBj2ESQLlbKgmcJqhKhxlZvRlK
qEGZssSxBhEd9iDOdlgli2M1hd5xblXNx8z4/KSqw6+RKq0vYZJC/5SZdHg5ZIetsf11MTsoha6L
d9MAIZEO9YdO+9+FFWOSHmZKA/sDeD3eGBMHq1Ewy4lg/R8SP/5RVCzsHWKafJURuE6iCKeNXTbF
ppzw9KCzP0g2ECdUzWmTwxBobRgZVF94XXtKPZM5wZCd9+VE3w5QAk4SZ51j637+T/o2H9O3XBdf
vLSx3Yk2wwnsp68wsI9lmXdOwtiHeIy/lgK2n8rz8yGypv/ECcyjggXBKtZFu2kJjLowzFxswYuB
eWtPRdKJPTmTUDpS4KtNObBDNSnyjsWWtWm6OD/3a5N8zuHMfaYDg000W/6l77GNpDDO4PyUTkDS
H/VUvEejyunI49ZJw8fyMue0uihM0zlB6NnMZUWy7mEGvk96ceTpSTtaNOW7sQuqLzzWF7IO88N8
qMJDWo/+W+nFaj0pQ49MKfW6SvSnZCqs0uGs/+Rzzz/haV4rmCh1+sE2XntlkbLKXFUS9qGxE3aW
hmVAV70dDHBOgnJaJ0F2ziw6rFmVVcHKztnHOmnMptZetmIskK4HznGisAtXQWJ1bpcOpTmsSlbE
x35BKQyEMXciKrTT6E7mZzYd2je+bzXtpq8s8UnxPnzDU0m+ckx8VY8NDL0wssOVwFrmG6orr3LY
MJI3/ViK5jiPiHCEiJrxh5WJyTrUVZ57P0aj+tPErljg+BlM1USFrHKg8N0ijej5jfj6/4J+G+25
F9u6TR7NoRB7Do08LucXIbJfwv5m3E7WS3lgEE9BexBI7xuZfhvtwbHH27IsBG7Q+wD2yk7WI0TE
0Ox4Fx6CDtgJeopTrGirhyNdFEXeBt2q/zeCnt2X8/MTkYU3iMPbCq0ub0JKdwM9CY2qjPaxuNbU
a1qztgsOf9wlRRdOn4Voi/gSYlnUm6wc65GvGnsQweBauUe++VnFM8vN7SFWJyYQY7uKjZWVR71J
k/o0EWlhjU4eD6L4JuImGvKVJWUSMddXitNrNUBkfEyCQSWXWovCu2IpK+WZL8MSYjalYQ1SeAHz
/11ACST/yk9EFRdO3os0fUvVWIJkP03p+MaGhxP9sOoux5g7kD6gDZGnKH4Fw9B3gqCo0aAa2My9
w3Fi6745pWgatoEM9LXX51lUHjUpT/hRwru6UkdT7Tdh705hgYbmCfFC29v8/vGzVr//fBxCQgie
w24FUiDm/vOniOlaEhl+j2jMYgQQcibA9MbYVhltqqH3q2ZVBY3PA8fi1lRk73vORgShKJ9kz04a
GWR17OTQKRU9QyvhEtd+T+R9Axe/poLMNFp1mbm0AOcN1YLGIQgtO6iY9V1aVUfslT8pX5WbRPOG
wdOpGinh5RCvQeD/J7s9jc38XJhRyrYFfodCs+Vzi3bMVW4x/d2Hp15LhMiKpP4ScM/OfKePwjZ8
l3n4UaLGCYIcXd+c3z8ewdi70ODxCiFSxGThSKLxkpqX5U6c1BddaJEhYN9hbSCy4oqeSHEJRrIg
tqdQJWehRXN6yuJybM/jmpApcJAvTbAo/1tKUIouUQWF5k9zw5uFwRaowEuikVTfuezBcpuRyonG
G1H1bc3Xofa4/Fq1WILSqSVOH3zNoesrs+7CnBT9E6jcd0CwG4SN5Ctqe+YTjsicL3YDnCgSjXHm
XXlmykR1mJdF6o1ry0trMx6OuhqwRX4/f7qQZHimIWg4OjMq2i3iJ2MWUJgpEqZorG84zKFS62ho
4AMHTjrkAX72qO0jPnE3TOvRLpzB2AwLIUIStOdpIaPRhQ9fZecmDdIqW5Uir+yPKczY+tvvybzv
gMLWp6it4QRH1/AzEeCWhSxpe09XpJyGb0PVVNgEpI0J8CFDz4TlDBXrrPPCRhQITNP0+fwnLPz2
CXz+tlg4voB+VQzt2zSHL7EkQyOi04y1zL9libAgwyNIr6l3upE0o3jDEOeIL2u/xc9mpZHIIFGr
Iq2oONJWZHWxUyIOeSP5xwCjsnBKujd8iIs8fUKs0CWDoS0TzmjaCH3Yc/5r7g50l8EG1meFySb2
rfZsaaXrqKmLpH1fTk1YZG5fjiWIs1Ta4Vo+lmk+rnQ8jdZ5XxTecW2qJPLddJrI+CYNyqzxnAze
jte4rSBW8lGmxp9SF527B4hE24pGmp2QyST41jj0+rJ8gk0p3MR7EgONQRDDNZKgfAFdP+eU3t0J
YWdmZZd1xVclchEJF965wFb0vNaYyqWTsiDavXErPZOW41p7I04K6mlcGvqGyXKDCOPTPMSXUhzH
KVEjLgxFr/KZdxe7Mx7iOvWCvPhaVOCics3qWPNTmwZsfMPqdsRyGK9Lps9pMIyjQgai6svAhcDv
5Ue/nDzrqEp5NH2urLaWZzqUs4Ew8A5R1MO4FTM8ec0MttDYKdF9LKoonj5PiYz72CFJMiutEKsP
gPLMBPiQISgxfdYpfD7PYSIa8aeeiN/oVSFqVm+kamfs4sEPYWCUN4832rdGOIf5EOErchgPoDy0
stk2aAqRxpdDLbOy2Jiuot05Z8hkva2qGHZ3kqSVnSL26KXDkc+hXP+T6czjnzuCcH+6VtqHndGV
WQ4T5feyYSk1sfoKVapzRhfuP6OLrcG8Eck2UyRfJ5rWle8MNlFF7fR5lCfHrC17CIrfP3EpjdAK
mBOE5WarFLp7+cS6InXQp6z/D5vaeTP2LZ/Fn12rGMpbdqWQX72ITdiEvd02tX96E8yonuDyOaRx
jykYfmrKVtAV6CSFnOPctvguU0wM3qVlZPo55VmKZFuTt8K6zsughDQK4jqj68pTefi+q7UPiVME
IvfXvm7sLnfQPaxPOqex/fJN4ml5PjA4gqNT91R2HxttEeQexDTkb7CJSOBEhHth4XAPARAwe0Cw
D/MugHVx7EVxM3N+h3Nh79AkVhWjw+KKDd3h7xd+Kdc0mpmQucmsffNzJojz3J9xLL0g68tafera
jMCIFVVlw4jtpnnfchhZ/Cig/YBtO8SG4Y/f3Fi2lizmLc1ahL69c2+Q85a2y3BKq6OwsNksIsup
JnRTIpNYh4eTGGNwndens01NR6SEPleKlmCj30/JXkg2DQtIQ21CqgFBlDAuRHXJsnTKo8z+pJuA
gbcaBEtAQGOxdmbdGz7G8aARtHnBMLM4ZOUsUqqihKKxAgozng5i/igvY/woYGIixY/CPpnXoRz7
XJ555YC7woDNUxx9JHU3saUqtil01bEaqaWswHSfmNrCA8DUDMXPNFCwCjLwsPfuo9UMMVVJm4+f
mN/NkqqpSmwtRO7D/KohOrYzZ0TEZvqs7GzWj6mVUwAyyDTxx/WUStr4G8Ostv8EK7XCcvQKaebs
hHUTpEkWWgZbjPdJMUu3FmLzKESWDWKtgUWCB4aNR/AOPhbFUqQ+x1I0jQqsxhVJG4ElAmNHeLdd
n1kUzr+p+DtLe8GjSD2g9hSWttBwO8nfTF3aT1yOsrQuulTlkA5b8xYR/qGLXXiWgZ89JRYW6mh+
JMcZWZtALSEutHS8SJTDai0GdVG3FDukGdGWKDyE7sf68KjguUDeycoHpOITNmLBk87LYLJA6GGV
+mpImvcKaSsv2ngN1xAGYMjuY4XjA9AAqQXGb4YMimoHm1/2GZZySHQGXgEXzXD48TADYUUhxR8z
Rqb7SHKElcJDEcfQTbFsZj/196vNFxFY/CSinJUAhAT6g8MKWno2MAdrVDcM40UQjDLxnKaNGdJY
yPlEZxJZjGpclwHil9oxtm2iAKmUMixPSNKyQTgFrB3rTeWnFj9FXFIxt+zzwb8iYUKOeq/lchWr
LE++8yiZqo9pLlP8KutEk/4d7ygZppWOMiMQxoP9WCNy1QvdnVVl4A05wqgkRVKXVNSssqwy1I2G
pq08Jx90OSEDlXUVH1x/iDswQzdV/Zg4gyUiHm2MTVt+LpNm5L5LBtr27WFh+oB6sN88vzluAgXL
zFVT0k8T3FpsxeJ4iEevdcq6iOSmM8pnK5Faw3TRy9wOP7c88b0V441N3RH+aT460m9qszKh3ceu
LxL/CJU4DdL9pJ/eIJJKyCHtEavdICeiA7Iu4jzln0bR+bH1yeRkGC6GZmDNqVU3mfURGkO130Ul
ZfVpUp2f5Sh+yWlQfzDDlMSHXojoxmbKuU5zx8Q5swNXVVNd6m80jXT2PbCLvBtW2CpjeW3apu+J
Gyd9TaOjxstKgTR2TEQiD73UiuWZocqK48NOFnadBNeBzliDVR4o0xU/nVjeYUtPtKqL4APq+hpJ
1lnGi0Idt8YLg+RtJoa49NdR5zd997YXnh+GGwvZyVB+FE1V5ccy4oGvN9grEnH4opsIzM+k1mFv
HKSPZNmsAq+aovG492srCA975D1l7sam5xCwXRG24ktutVLUx9gcveW5PYPZQs/aAlYX6mFGpgf5
LrGVwp9m+6EVhgmu4QwVx+OmvOblt6ktjd2dRLIqfPuIDpallDtGIm7V4ZBFNE0cgRwj9CIRVojp
+ExAqVwO3oiSRuTPAyP8d2Nf9IV6H3lW1CcbFTPLLo7jdjS6eycjJkLjlMbMMQlVNSKIPyvf86zp
DedJjZWyxhIi+xRSuwzEG4t5lUre0rAMafI+ivpIe+s+giDw13mIjpmVC5E1kzR2VkLsNfGDMSxX
pIgj5DCyBlnh7IuNVCael0aJMZ9aX5elW8H1xsraug2hQVwqg/lLQD9MFqcszWzT86DG7N0ioBmT
myjo5xVjqKTCn7wOGus8S9Us8nnX+Fq5pm9ybIApg71x2JgqxX3FdqpBIyYsXxkpvKBLag9PSwIK
JzOj4QwPLXhgi79oMszrnHETIZZktVYFKKws1gG/Lks4NOWmCkNYWi4KbkZVuqEORGsBQd6W7ecm
ytoww3pZwZQfBu3E6XCqIzWTHALpYjqX2Fl4AsOl8ptnDfMGkxV+J7k7EaOFzxKTzkvTdRS3QsXq
sgcNHYphMcfdfKqKsfIbAm7IK7tiKHJ5HguO1L7Le4MAkFOogGItdrvHm2qDr1SRNU/OQwoaf8oW
u6ZydzauEZOY37FaxKeMhJV1vltqa3v77SJv70OkwI5PlV2kIIBmVtB9i0NZhNVhmLERky7tCT+G
7fg280NyDgfcz40jtkDlU9dgq8Hzbiv/OKNm9IRD46Ab5TuTtjlWqbPTBLfYBWJslYswBwomnJiM
s9Hrp8LGh4nySfnNbFcwL8BBkGvbOQV2CB/NLfJM9vRobPXsnZMttNvtgYRJgvWRPMSItVDJPPkB
KT7sU59W82MCHkh8OOYlUcGnyQp525xgpmxe3u1G+h/2vqw5UlxN+xcRwSK2WyAznU7vLrvLvlHU
dhASAiEhhPj181CuM19Xny+6Z+6no6MdXeVMNi3v+2xs1lucJS5y/5ao0wafg4A1wegyM9tP/eOG
Bpvb8D9jn4wkPwRhOgh+3kBwrurU7iBSeHCdHTGnS97uyIdxeL7dksfT1yhrBwwfk6JixcVrCHay
ewMse//CeNl/kKUt8AMc1j4d5Jbu5z/YrGXuxUIS13ZgEgt8L5uSqE2uhPF5NF+Sj7HScVPO+enX
LS/5onE6a5cIfAl2gBEH56oT2OeXaNqy8AWVGy+WRk3BPHR1aFqKg6ec4TWWzdwrYJs9AANANnhM
zJ7zsd2ns8X+ij8T3ma8OAoUi6u/TkrTr+PVTMZQyrovya7/oAYk0TkqI4vfZ/Nk8ANFY9rfycni
v1464HZp6CJARROw/P5uETMFKOA0x9Ej1o7LazbQFV0A9WBv58aVWMr5cU2mGCtMoVlvi0MvscXK
wxoMtDTntMRWtb6F2cqx3rT9OApx9QtO5nPPND9a1qPf/eaJgfn/SnGG23FKfs6ZaSx63DBDnaDb
a8KK0c0vE/RULruaPy59LVuDW5SodRO4ItE6CMuyLYywys0acoyhiVa1jxrgVfsQ/8BPCyMc7gCE
Xvv1zl0X44fGAMfvTx3Qx6Dq+g24ckliMZQVIAufydtEQZczNJmP9h52Sa3BuPoAWbYo7TU92mHS
ND63dILss9o+oDeKthyo4ZQSAYiSRgKtr5TonYZ67gFMpBcpsn0+zaDvAMK3opixVCYZ9djzjMdK
w4/obPebZ7tkhwpiaFiAxfN+aPFxxJ3iKt8cyjMaXDtqtO7uyoTvICXka1h+ckGTbH4ELyo9PayU
B54dM6fS3jSALmDYq3KAQNk7aSENmCpshiUe/haQDVeVDXLfNmRK9+GmYx1h8H3cST6PQKKTLuyS
5dptKZSuj2KzLnjWKKaBKmzQwGXvWG8xvgKnNtwBDmnAPozUEGDxR3u5o1Q9ZEg7FlBCJajes9Kz
KfpK1j7r77JsUp4eSTyaOfiX6yK+0gN2tKRPK9MD/w7qoo9y/QpE0on5U9hOvG1BpvqErU8uR20z
fS+XbpniNyjTAE2ctLCLLGtIdox43YiNyVhZ7A4rmv0oGlFT5nla2shilEtexvWCPwzypYIoDvVn
8+tKPp7lpDgA4hrmbr9f1s/lpu+Xff0rfbuvJqj+98nbGbn/xvATvac83v8sjcIAv+GhoMUPmgCd
kAd07ju30fVUYSq3qBbp3Tb7SB04Juo+K0u5/82vIYuaEitRCV8m/uoDgt+X06Ct9ep1kldRrMPi
wbK8dWPlwgGAPfEbLeOzm4Z9lrfBtsOBBjwRfhCUZfN52kKMbxKCf7gDbrmfuejANL7/OlCqS2xp
E4ZK8PzRsQ0dh8ax4oOy5FF8LFjiA2ickBuF0RD00w5CGp1pQhrZymmkFZsyGzzbLlW4ZkhYOYZS
F7d7GcfIimPkS7+flv054YJRYB+paGr3Sa7inWZsBrfuYzKnWyy6KmVmkPLAeI/ZCAHfzkkAB94X
PQFLMb6XmCjgFxYn0Db+A/D1l4YeWA7WB4zgGIsbdFJ/hZXZDA4BeHX8zMYxw1nnbbtiNrgRy+wU
kH0G9QuAF1Yt3bSf+z90d7/jXfvhkdsNx/r+Wkgc/y84q7brGDiTA6r6WBo5MGCcBfoAzKS/P9Rf
AHTMphBmAhwLkBX+m+1t/Z8YKleIqaAoJf89RkKxjmM9KUrIPbJF99FdZmx/qLbjeMIj0QSP7Nfi
+Pfn8juEkIZI5MG/e4YF6HCM8/j3c6FLEgO+5e0zYv+wjHVptNfjxsCNcNhGlM7/dJ//84CwngE4
gNQvBri4J6D++eIF02HUy5A+QcCDjaKFwnc+515gqP2a2X9/gdEO2/0/qni/QmC34U8LRoyXffwV
yFx7TqD26dFkfawYjm07aO+zxKfpcSWmWI5c0U0/Wpd43kg77Ot5orE0BGYj2I/+4Yx+H+k4I7RS
+1th4BhJEWf1V1rMl2Hgcp9MT/3HpHKo6zDHVwtVz3TsiqXDI2AEqtS4KRNsDigtArafCFfJZLd6
mdDZH1OZjGlYrVhaPISjasKvY37Q6A7a5TiZavfBZ6mPZfbvL+KvjxEPjoRJiJx7QLIRtHF/eYwZ
m+Z4DZY7ZsS+Mm0/CyFl0sE++qCwBC91+p9DXSkIEGRLhniQ+z973srvx8tXVCN4yY69+7XtrS2D
rjYcsbKOFfRh7f8KWktDQP77K3oxMaAMJf+xHCSOAoleOn73sS2hSN6fRi56zIvBTPuG8fcXuK8v
fxqmGBCgn/ZsU+hRyO4p+v0Cnd/WTm+puMqHQIu0zqXMk/dMY8L80xT8z0Ph0eH9nRneFokm869L
naSx9LbN2quPUmRJgY5gHMWTxI+/v6pfUow/XRiwQhyqhEDmJzGP7InfLywMwcvkHTOQ9sYhM4c4
XXc1gkUKrx2hPxvAodejaYGtlpWkG7rFak7bOZIX7NaQ4EDHLRSQn5uYAHsIHyRN23a88qgN0vGO
rp2IVl/TGJTTm5kmiTZI85gM00H2dovnOhzDzMim0CmgtptkjcYkeyg/+DyRoRlJ7ukgo2m9FS1b
Skhm7JJ1ETARDqnGFRqNvJNNH3CFR/GrQMkDfIxV4qOsQIVeYLPIfi5jH62GcCGWbsdkjKUbreFe
BrglDlDQjvCu9HdDbPELKLEym98lpt+LueCjtlEgRzHbQ1VEW1cJM8toqwajy6FrMpX33Fb/hjwm
bJus+lXI/KygwKw53N9tKvZNPJ+WZDqjtxAZRP/FiENCLr5XCiHYiq6t+1Uit/gEPL/n/UuCsrdM
7jI/l0SdeRYGOxhgFg2c1X/0YaXzJpkaJqwE7AoEJgfLUHE2FyOtAzu2LpTVhETSNH4op1Ll7tBO
mNzTp9SXyzZ+At+wM1qoASHNvhtnAxLhU6eANrcNREiQExyZnqKI1zJC0fkvj9bTFNdptrr4PUpX
Pxd3RDqqHoey5CI+8MEEITphLBzrXMO3By79MIwez7Zxa7xpv/sogPbVKM0gAqw98dTdiNLMZqtA
R7sO3XRZaPCiHQvNiYT97L5moRSeNZSg4B4qmQ9Sfx6AvAS2Knb9MMCyjxJ8Ah/eZjeFxLrNjwPr
s9iiiv5ZZwH43utEP8z7pvMxNPqf1eCQ9wItmy6hiFHVosNMRljJ2jHHacRCxJUTwVJ+wiI+Fs9q
KIP+KLu0TSvWtu459V3KG985eurIklx1YbKdpV6XKyAZ41OuMxjeypTd5d3ch8CMF/2JYlBfkTYd
YSwhMfvKteo/t2EH8asNw6GiTJMjml1ASvGQXgoVvo8C03FwKrvJXKeanDCGpxsG+sjzlRz42Nn7
jfewMaAqnw+FDyHnFSaT35iyz3FE1EWToL3IxUBdawBBQ/vSXi2jLRtWuuIxV2wCr6+6752ZaNMz
1VaeDEOT0nK6LrZYHj0dwAIPKiX46sIPNeFDfnT4ynOBfuyrXkd7ij2j36dS9CexRv1W+ZKnR8bD
8VkRYPOQNcP8VQXJ2L64dSu+9NBtopW3En61uDuE8Rxe48W5rKvGIEhuCGC6o54Ngv15Th8BHnbQ
K81J+T0C1YN+JlLR0xJz1h2VH4JDZOT8ZBYCwAFLARSkq71OjPaiSqUrapqXlBWfuyUu/RkKBPvN
xIRHh9GqGW1OJ5mvFoRY/SjmNJdNQAN9LUvIERoSzfxxXRKBPkmOl9TM0VTTgo1fQm7UzYq05ovJ
on2E0nTnUNvFXa8oZ2/DXCxnoN/BdScSFjcFVr/vkXPJACtLEUGJDV3hm1OT+zEFwVrHXbR9MYaP
MRQFCvJB2EwwclmvINCO4NBo1ObEep3ZdmqrMFLdnY9yLMRoqerFJX1yjfSHXl3rddLHWNn4Ag/N
WgHpfU2d/xZaSu9IhOmzGDs3gBbDrmpXueRN6sfkQPJ5uFOM6DevVtRkIejtFpY6AQ2EqPOuhdMn
sAn5AmZ6rJK4HyA7hqsrDuX8uEaDeDTMz6IW89y+TMxPn/WqZFxNq11rGmnIsznOD4xrAcwNE29l
W03Wwj2UsWF9PWwL/8Kl2nYLq3zFezenSqkleixBIpxVrIva6pBek24gX0yRrTcceP8C2oFYHJTO
FbXBhI7UQgVdBGNX9ZEov+gARU1ToD7jVcrN9JC5TByx0GdZXXZbfjVHI3uATgfaDsf0SzwO6rTY
NTpxtWRfdEJfHPrkl22SW3GaFPEVn2T7w+OGnNicW3tAGeifYYFLaaXJBMZWtHMVsmU5Z6VQpwl1
KDTQuSlfymEuvyarSj5xTcevy7ZsPywGeLPABHhLICw4hdgpmmmd5mfUl0GVumG5CbQR71s4Qkfe
RxTKLMDJd8yHBHvZihUp5F0BPCgV2RVeGwb/qBn4SaRWv0DbleD8l/g6CofkyLPEvAGXmx7Kgemr
yPfls5R6u7SGT4c1x5KLNlh2dwMJ52ttiXuAKU5/0kVBviViweIQT365I15i8gDTuo+S2V5Wnbtz
59ZkBG5TDCeaSQLbWQaFJWCP8rwFmt5QLG+PW1ywlwLr9tu0FfMnbPjtFSZbfrtFwQwNU9Yd+5Km
8EL2UVLPsuybYvNDgvGuh+PWBuODAAT/0K6jmmooQ8Kjdnx6U7MlLZrrbbvRJbEXCJUE0AE5fmqT
rZRYsyX067koriJwfnAMb+S+WNoEyLwOvgc0hgbtxqdk6+DAlitq3Sa3gLSLG5EmSw7zIXJD+7nq
S0VvXKDaB6As/V1A/PDaz/oLPtMC6O2iVyNRwXCb87u15JBfpirqrstRxe82oHb3hbjwFlIf+9LF
yzKdGDT3pC5ZlF8IHXVxLEM5lNeSFaoBj0u2agHf3RTlJnO4sudyqWRCh7sxAN9/8cGU415noZs1
vMMLiJ5o1ZE7D2SS98lKgsd8KOEEzFbNxgMrlX7ibbdIOANGzy6yE2PXBHpIIUKkNApO+WLM9uSL
QVt22kuPsIG/YexHgbs2ulZcC/Tkuq+jHJVLnUpLl1ugJdzUiY3aTy7fRl+PYZ/dQK5H4SSIUCJe
ZjTi82vaofvTWEe0mtMMhVM7QFZ0tcxZfp3GazjwT1viabxUfp3C0l7HWOzCc0HACJwmuBZ1wxaT
2ucyaAUct3HblxrWO9r2og5IuT53CVQzVcxI/zj6KNhOLkNXWcO9G4c3ruTrUMcaOP5t3mM5bSCQ
25oRyNY1j2E6yKJcXM+BXw2/732QlVuC2z+Eq2yA00ixq7RUnMr7eSa8mBuf8ayPAbCbEfOhAL1Z
28jH8kAi27Mb2IthFpEDYN56m9dpqBLpQfzklouroSPpeGhBFN6KDjBpw9duvUpaeOYaWOZYDkiM
6+gsWq1AR8LQ7KvYgf3O5ni+C9JyzWvJKQzyOREJoDhgdq+RCvT3pURpkmjl4xNcEVFyaBcWW3jT
s5UFYw1uHlI0V+Use/IBGXMUZrbwXV9jJZ3xC2MYdEgwxiI0FdmBqV5VaTtFa3kQMo9ydlDxOqbp
bRQsmX0BmSvpFZ8K8qVdlvdtY+1Ly9R7W6qUV2gT5LODtuMAe7s+hdg8QiwSmQb9lW+X3sf9HUxA
9gg/S1mrSW2qyiHTVJWUqXzWQ581WsPwZIuOYH1dZvltbul2zMcezFW7Uni0sa/U0Wrc1GzYbMhD
aVjynENApJtuAdaD8YABU0EP575HoxKPahpMcTB53t6YcRif7WTm9mDXdoE3aJBtXgVyLc9y5FMT
D1N/FBNNnwcRRodyZuNF0DS4jcVKLrECaTm2BuR1ibaoiWOKFxDY3J62NY77CklavWzCcpnMQUXw
vkA/6Oaz0o5WpXHhWk+i5TXJzKKqMpIU7gEIIu3ZZLi4gwfI/bxR3X1HvEE/nTj4tUZjUrpq80Lf
YZfH5t9lsMF2HPUFToE+YdfpjhYOu9oOir3yro3egbytR4h2ytMYlvKYq5w/BDzUMOtk7HM4yJee
QwnWonE75jHlbzC9z2OVJuP4Bj+tvrZxAgsZ1Ssv6g7g6DVVMS66DYFwd+tSo9lN7jnakuvFRd03
wZL8XcCD+1lEibuB6RwCBTWN5wSQ8SvA91jsa9qqqgQW3duM0gR1KxbHfRCSb0TszbAf5L5rr7H5
Oi5F0B36rAMRCjB5zM5DOnRjbXS3zuCathFgYe54VCc91pEqCzqe3vbKxF8ZY7Oo4h7nUPE+Z0Ut
8L014C+MCeZVepaZjfNmZhByatRaor2Wapz/UOjaWC1UkoTv2HidrsoA3rKrYBZZMyseXHVTGr/s
uoFjtC3CVp0P1H2arvyrXQqF7QGd53G0FGqokabJDag7fVEeopJKtyhpblZj1Vc44teuNoAZl6pb
+vXbPHvMFUxK9GlWAcX8voC1Wiowcsth4EtyDZAaFmfXrRuKechGf+BVVQs9ypzNF+LRv1UBypG5
6ekEN3YwSWh+w21JX2fT92+5WlZ4+xPTIHdkCu+sy6NnsGtFCVUQargqmx3rTw5F1TVWv8Ed1okx
jlKuROkJFUcw3iXMRUFt6a7E80iaUAetFjgMoEjBIKoJk4wTsRzbJQOVIkXNBYo0fdjb2KWmfupi
1NRIOtg+D8YO4j4eI2cadBVUYElD1sqmah3ZtvenIIz5QO4zm8C8K6KpS770kI0GQ70ExcrpEYSZ
WMNbwcYMJnh02ytRld2YNLbOseGmvmHgr4q+slBzE98Mi6dSXHwBi11YG+RGRHDYLUCHkGsCmXdp
j9qqqfvctoKMbeMwVUCjwI2TDLpa1mnM5mOLWm04W2YDGPkmOMrTA4P+SQ6HdALX9kzDGNzLSUEo
NQ+N9iQI+QO3SuA5kAByKcSQWAsOYIHMHZf/QwZlHuI+Gj74plRsTT+nYJnY8wdYG6idcJj7codG
44iu6oL4qp26h15g50EwD7f8O1x+4ZqdoKveMN+mCBkHb1Y5FsCQWQDoCtDZUu4ybBFYjudXywAo
FDczCsr1LuRl6Elt4aafxGkDu4WnhS2Pj4jYQCzNIpu0n60fLonF5W1VN0JlYZAMYxJJn5MZFs7s
gKAA1iXXobWTH6FD6mbUOOgd2umoVMGxHsNg38Dj397GEHOhdFclVkxfdiiiCnLq5lx6r4DCLkBS
uxqSKts7cmiHlSB4RzkobkpgB8NY3Gwo/YoDDfqMggVbaKlsFZGpJIfcbwk5gfeTr6qw/UsAdc1c
xSMywStiMXcOUJvI7+EgUGVB/c60OIyZKVmzaOhU9vCTCeTjhoCCnyr767JrlweApcsVcODuZgxp
Uos4s7c88l4eVCIh1lpKEMEq6J85IgLy84QSLq+SQXlSrYMTw0nPIVSMa6Ec4k/CRXxH0gsVWFqJ
pFWGfdQ2c7L5J9MFbkWBEPQHVKDoEClXaXrSGZllQ2Wxfg02unpVRa2boqdCdCJtHN4i900jzUVX
hi9oDYYtWNCNaB6xA8oJba4sS8XyvQ3WHXFBRR0P9SZYe4RPa6HBUdqogDgnnsqhpiEZxwPxobmK
zJi/9UtPImS70LgdawCKXYoONffmThZZaJs4TO38GdIHyCYqraCyq6HpmBYUSFEMXRHArbsWnbes
yIQ6/HYF4bZWLoFlNRdZfx20ZoSU3aYwV0BbpySkG7FHhEkxpCUoqWBmJ/gW8GDytQ2qBNq6q0n1
E68tALOvGwQLGBu0fLRBOOI6NwW7rVofPB52Q0palAcObcWPAOIlgIdctTcBlmHzjubSsUdkgOi9
6kri7goVTHatSY4oEiyRiT8lC+FPo0voLWSS7fdWR7jzhdtWyNWoBTKybd1aqS50L8Wa2gen4QC/
U7CxgR3O5YjVNIcbehVp+RQBPsybko/uHAG06BoHbcwfLiHwEabCkKuBICNocjp9nmg7Hud4CD9n
2kRVmUOHyHS/QaFvNl/BcuTv4KmEVTa2BpkrVT9AIF92S7mc20xDnWYGGLOrljrESrkSDnCn0Q3X
ash9fARDBJ4VvvrONO2SLFh6A/gdumpWOeSFSWsQxdMO3twmVtmbNo6QdhKmrcqPEEKoT27NZ6iO
5wFXCTVA/k40K9pKogC/n4K94jVIdx0q1NS+qzJBS8hRkGzBGmzoHMorwCUPmwQCUG2ZUtlBLBDY
NUkou8M2rfhMm0JOB9mIVM2SqH85w4ZDTM1auzn1bzlWi+WyIohDNf20FE8m1bPF4dJ0QkPQAQWS
8Xib9DS+FKwXOWRC1MtKwzx+CQIWf/V9J67XQJkHaPV4DQ1Y/AWuGDuAZ8hLX3ep4brOHel8Y53n
yKPSxUwPlnVFj/VXJ/2FR7FPj3Pm0teAMrXeAblCSBKEHNJXvZLRW1dC8VBJCDHuRihMwkPuUo+m
oIzhaphomMqDjDj7JNJVuxr7Jqo61OcNS/RU7Pctu3eJAwydxCO9K3qZfJ6gsmirxfZviZHjZ43E
kgqxo8AeoaiEUKpdMOR7/dYiwatFbbUGdYDK41Zb2HsMcJf3obXBWXNM6kZ3Ir+f7Txez+kEr4fO
xQ1wgfwqoGHxCsS4yzEM2uyrircEKUOheVq0j88C792Ma74Ubq/WQgnpzACIJzemuDIJG7JmKwMU
TrIr19OQxkv/BLds12iAW43GUCf1lKT2gPIlugx+ZNAGuugzo379XNI5qpSxIayTyKyRRU//BVlx
2JCUzC8Fyv1TRGj0dYQC/TOi0HyKIAPcOEj+P8NzU9yuIPlPapkx6wr7BQLl+UHZ0NOqmMcwwjzY
Hso2EKhoIiJP2A/0gDbDJE2RQ5yCT9+4KdZ/cIAdTbGiUZmQHrdVK4vG16DoyTNnCZE1Aap/VmqI
QIVBaSmS5Ju3QP/1QSjgQforNighlwYcOFxMn9HRjlI9aWJGkt7PnE1Y5Q3eIAZtkp7gf4ZIYPVc
TuAaQDiO98RDSuNPLoZXI26SMVxndg7tHiF2hpDbzy+0W136LR3IKK74WMgZ0Q9Eh/OeK5ESp7F4
CahZwGlBH8HLqMuQADVP0YaysQg9csNEpsP1bP0KFLPK4jU9EjK44j0bEFUwV5MS/dpjHUtZmDao
86BTaAKftS0ELQQaK8iR96Sd4+rhhcakgYydpJCCMjX+CKfA56YBoQmh3sEo5wUDY9m1Amoh1dJd
RI4xOIEGaXm7hdPjkhQzWpguWTOtX8fC0YU3IGIL9H2wDHUrv+N8NHZsjEPYenQIVWLN9NWKbYl8
hW9Rna/dSFCSVZtiWBkQsICuuKyBWO9XQrI2LPsTa9cln/6wQbvFadXRQuDvoIXPs/USzAYN84V7
Q/usXhEqky/Hf6DnfjeIgPyDgbqEVxYkJ2R6ED78Ts4NIXoOvqryW8jhIvnFeseZSEE/6US2UHu6
YhlkHUqi47zKdQ8jUtWDRzH1nAxr/sJ/El1/f16/s8s4rRw8PeyqiEAFeQiu6PfT6lIPa1Lb5d/F
qHaiRX4IP6QoewzEYARd9g9E5e+c/H5E2LhxN3bvMCjfn+mLf9JkADQs5hB+iR/y44jLh6omSQcN
at7kjFiI4JZwDWD56DjIyo9H8X9pDv+Q3YnwnN2W9N9agP/I7fn/Zg7vORC/Pvnv9J4cIZ0QBsAy
F6UxTCr40l/pPQViwVNY0eHR+hn18Kf4HoR0AsvBky/Q0O0imPi/Ux3weh68QhkvdkEKA9gwzJP/
TaoD3iaHMfsnHny30EFUQCAmi+B3+A9jX+vhJRp4y85G5vYyoqJErmOszAU2GdL0ZAYrV/JNPiUg
AL1sAd0ABEODHLkriAACAFjUIjgMcvJnBJIFIK/68rUrZqwiO7gEDKscL+OawomaSfAgq2Dp2dAt
10fLLd3qNCAuq8oihf6PQEzZLCWyIlMFV+VEyfVQgPeutG81dM1F+xINpqTVkmqK1E/+uXTuNTI9
RfYONf5lmxewJ673x24JwgZwpH2ESi66Rup4hw1vMO4woylaEK5HpydYyLobfCRSjQ73nnQMHjuq
uGkYrAlXOpnG2835Ac1vEv6xab1ceBL6T1T55Oi1YQ9xCUSqKoHTI9hyEBASyKxrIGrs4TdNFyTx
OC+fWwZRTwyGowb23TV5OEUX7DcvoxjTCu7E5bYg/lgs/VwDeBhRc44LgPOOzM8C2r8HOkbJIyVJ
iABDaO2iI/IwcMU9Qtea0tKywiJMDjFoIbD9U9/gnEWTGGx4aAhlhX47x+6Z/AHWSl1FHbvJCVDQ
yLL7toDWvIlBmvQN4i3jmqSOVANCPsnNHEBLXZkhm6si29CNyvmqdMP8QuA7QKprt0WHYImhv+M+
QfFohhTPI7U3WxFfzTx8Q1ZN2lhcy0HQ+ZUOPrwunX7xAq106cPhHSSFv46YyivpC9akAqlu0Zw2
8GK3T4YMybBTQD0cAnK66wcmcat7mJQqBR/SfQu89gH+DdoELF/eKLS6j3Bn8EPaggbzm/oxQ13v
q8Fv2YFOXfuwOW6u1xIwEyifOimi9QaOYgpKLKONHQL6COLmM9otBBvNuTizTNP24mbkSj5CgTdO
X3TbmvfQTfZfHQcJl0mVXng7Jc8iI7yBmcPepMZMGVZliVvm4Ia/tXH47lZi7wIVB4fYhT9gXn3P
nRsNVLjDdF44sZDMJuG97/MIaI/2xVvRMvtpg3QBdSTtD9lEewtu31p5FRKYcI80G4cemnbn3lm7
IVUzQkOnDiYA5oIuTkfVhqcM7f4sD8gnWMLHZdzgWYWR9QbYE5xea+Tp46LiB5dGb7BAvCE8stII
jThocF7qqkRYYlmTnE36tIAzQzhVnP2R0uJTS9UPMKEUrB8Yg4MGxXqV9stS3LMeGNNQImOSsyy+
arHmPOEb2ipPDLszU3eBydidwYxKg8G893ZAVVx8a0qztYhRXHULRlO9yS5Q9knPcI/DfXzkgaUP
UNJCVzUJBaooQSLSkq2IoipPniTsLFDmTI8xuDR5ZWkEQXBhPb+IBMmgh86oAdYyhFHemhR5VXky
sjOTNDpManZVlgdBE6ms+INoiYp53i5DmCMiczbsJIoeJFoWB0fE2AJuDL07ohXdaeJefF4hFEa4
4eQuRZcjKXKWlaI+ghzDEFEJzdNHvOdIHBCRi+RGSG/qAtm7NdjS6ZqLBDyLtaBWiUEmL1j8W7ek
DncA2aWfpj5Mz+lc6NsVVeuraxtm+4sNRdvAHQoCvGvHAur8REIreMnQHMTwPjQjdDHndaPbAYJw
denTcLyNegBGVUqCVVfTCNanSW2a5GeRLQVWKj09QkibfCrSgtUZvIINSyOgzl5t0LgH/8XemS1H
rWRr+InUoXm4PFWlGjyUjW0M5kZhbNA8pqRU6unPl8A+Dd7dEH2uO6J3R4BNlZRKrVzDPyQt7KGq
LJ/WIpo27hJIFIAtlCqH+VNV0rnK5ilbNoiBMWLXqlfLOp+rNVVf6TYg2TUHwT7zUpASQd5NhyUR
L7CqSeXRHS03md9Yu9Y2p1NSK8YtbTJc0Uv/xMHi7+VYzcdm7RkMVElLZ22kzeVv6zofX+yG0yZG
z1Zc0SSK9nNq3aeBHx5hN5uXOaT47dCExaEKDGad63AUXQhPgAM2bgLGcfBy5qM9NObJhO+B8meZ
nXzpLjEqE+Yl3V5ENfTsUXSmfTUFVnS5NEEeU/PcJf6qtoFIg4PsIhHSpsq/TrmaWho/oUtJS+yV
FiUkELT+1DPCWNF3K2F+Lc7tYLUIIy222nq8oteAS/Iziq104KuOU3Yto50H7uFCjX2yl1N/udTM
4U0aFq/ojcCXrDsZF1XVXY2Ok27Wyc1Owxp9DqOxPqXe8NpH6RRPpfxc14h9mpay4mniuLGG7ISA
dHqcZOXs6iQ8z1ZyB57EOdMQQEp4mr131PT1fjDEOVXF3QRq/J3MituFdb1IFs/mbazOaVCv+8Uv
kZpbmPibG38W/t5bxbCDFpE2MJkmQE/uot67pVIbObGud3QHU/9iLeA1XSthpm1sc3IOGztfnG4z
mgxBso0rW4RP/SZcTdSro269r3MzMj7CrV3ULseacN3RfbC39AibgLqztKqKriZIf3XsrfS+LNug
2IEhIJURZeXCfbEYzLaeBSqjoELSU/P6i2qhkCOrsvb02G0j26FSun5wumn5UFNMXgRjYV1OTMQO
vTLkyEQIeuLWUiUgNVQoCP0VauTLnI1gTUyapjURMywN/1kVYbEDIlhczAxr0Qq1g/ouXKf8Ajos
MsaOF6MdL/fKRhGwtyfjIEbp3QoV9nsZ9tbeGeDJMSAlvCLwwgKhx7fsMzNNH8GIgXcqagRRuxL5
16h2oIAPqzvvzNWb0ICYLLnhdIOA0rqdczl06CrGoz10WktXTShBc3KZe09wtm1ClYXFVgRTvlnL
KrtQwmrS3RqKeTqZmZouq6w0Tkbf+yR+CRo0NMXc6AaejY/wxrj2+b70+oghb7QyhIbmtSsZTT8J
2E7WbinM4l3I2OWuiApJIulTVLdW5B1Eniz7ITT942plNPr7EvjlxlRDwJBjUOMHmJDRLhGRdQUt
tvY2FQ//4+rk7t4X3gEGxURff6Xjvgkb0DY9Gixb0TrzMaU9PMN4gYDpQG8Ck+EXwDOMoK+2tW+H
Jzd3zQ+gLopt2plJtk0nJyyBS7loJIpyNLf5MI4fCd5r7LBIl20EcyUoGXEjgF/DSJ0S+C1Q7ZZN
BA42luNUKOhGHt3r0Wc649I9v2kYGyGcW2ZTPHrZdedJNERkPV7JKfBOaIR14FXgHrwT1TCVMQjl
6oDK8BCDcHQuQsr2eVc1rnpdQFV9isi539vKDy4Tl+7RNgcpcSVMUrMds8Q0umbS5NATDj6OtSM+
qITujZ967r4y1nRL38I8DbZah60oCv/J6dxZbkXYoQRBI5azxI6u0YRSX2wgA9sRLusz8TRHN9iw
YtW7/kfo2UJty6EOkr1BnzLcjeZqozVRD3tQhM7dBHw19nx6960Kyrh08+gQLfUUg6udL6FCy7MS
qbyjTh/A0sgFOi5gQjC02TPD8KVnANEC88vb0d90VjfEvT2P27pd8o2TjH1s+Jm/txG2f7Ube7lC
MGI9wyHv7juJgtKWeF58bUdLPESNCXzQMqsUAFcRXbQqTS4Q2DIvTBA+EH69/tLsU/+ds45yK82u
Pdl0V2JDI9qtwO1i1QQWub/px56XTNs2GDPwW1Xd7KXfeYcCkN5pMcnFu6iSD+1QOXvDHOIRLNVN
ng4IhxT1fIayY18SJOYdLyAvSzADwJuJfOiE5NvM6DtwA4UfK9dCJ7WcVb9poUWTMbjFZZeTo0BI
6EmgxuolK30P9VLmwHHeT/7XeWzlq18vDG27KlquZ9tenL2ks/rf+v+79OIf6n/LRBf3N+X//1TP
n5//aU6pC//v/+RH3R+6/0AOFwEQHxqCRQ+PFtZfdT8CvDhv4Esd2gBnwPP/n5Sjg9YvyAcsO4ii
PmBd+kGcE9q3w8FsD2E/7HfoJmDy8h/6dryp+vkUzT+xENHRCPi3nazC6mxXOK5xjAzDLTgQ1Hqc
Ilc8/LQmt9/bCD+rA79tLuivQYKYJgbNK1Tv3jTMVguoKWA+4whhxXpAOYERxmSGN7VEhesPrTLd
E/y5kcF3oUaFyB8SXJAHtAnbzwwengUs3dlJjspqoxvTH+ZrOouAP1dzue38mur/9zfnWH+/PTyp
fMsz0XnBn0r7if78lUspvN4KhuSYK8rETdK34xWA1BS4HxA7j2GDjB5N2DT23kTJHKRHRZQ9+GBI
mkPvpdPWm2dXYs/Q0JAv8uEYtYuRAxIezM8NxAugayI6MOuKDnJFyrb2lY1w8tJcMOSo31UlYlkV
esTvrdFvLpCo6vYo5+XnBKXYs5siyLZz0iY7qJ4RRJ4KhEBGUb+z4YF+AeC9PmalOzwGXXptTiqP
ZVA12wnw4HG1nfIaB2g/3GaFM72zxVR/Raa5vVkdWby3zRynADOp9mj1NwyH6nk7tY1E6z9BWWvt
7UM4m7pSUzLmfO821eiIy8Aa2zMjTKixjAOeidDGsfI1PGkw5LGn9k2pLaLEpx1tty8iRLrTX+sF
qOuaTRuzl8zQhtDdm8IenvLSiGS5WzJyBoagSqZSPEWe7SlxlTVdsQ+agFmtTNjnWzNDvJDcpW4+
T0PQPRWoLHwootK+i+h4ZxwDInotkGsuNtCL8WepbdWWMB9y0pQ5ZFIEoSv7XGZViMR+41Y3tARC
8IN0+a8CpEkuFYiFx1DpAjvJBwBPGnhcrKnYuEBubiD63mVLbm6TpVB3GSzaWFjm8IREzrxvKe/o
/viGh3uMX78OdZ0dsiZ7UUPR7VLShMs0CsHjW6uX1bFgcbImqa77ql4/IHVovHOQ1rsyV+iwG7FY
JWit2TR2ZV4k5sZo4X36uXdKEM6hc96I2FF5eWUW6fSaCn/8XFqqqOI1Xf0mNsY8umAJaIEl/ks/
VpQxcjg3lQkcI6heTWehXC7dy8QYaTPgPxMJ5kl90lUHowuZYIARY5AmG8j3rrlFZsTfBN14WRiD
C4pkTKGFmWHxDAMt4ZeDT04yOTsgKgqkrd/fJbKyr/xM3HqLlNYmDAOXrc3bQ+0xc3i6UCus+ctS
B9TjgzFeI6q0fh6RiN3yZL3PHbjsGwaL0M7WcbzrkQDZwnO4g2Kcx5O3fjSmwTnba2bHpETibATr
GsvIl/dNE03b1IrmPb3Pd42sPwRO0trHHGza7G5G8ILqpfFz8hZUrhmz+BOklWqjws5GxRxgAclv
XXoxTAtVblXV++tVSDNyOVWRie7oNiM3NjeJwWDlsRQSWQIITpOQ1HBG2+8mNYviwUU8IB2rDcTo
cJYPgRqzOLJEoPMZsBhbI4FetvF6k67pGDbNQc5wgT4uhotMC5xFG+RWKFHwzytDUbwWIu9dmqcj
nP1SrundXHpa0KXL5/Ts9wBaSTyGRt6mIL9CVMv9XmSXUWLMgMWh63tPdgceGF4bfgvkuyit248F
pHBvD/LJC16DBdATNAQUR5ASR4RyuC9ruEsMIiNRPhleV95Hc50fBlM3Yds68I6zOVaPQaIMzZK2
KXSoEJ0LkkXsLuQ6Ix/vGVl08ChwL6AE9VfWsnhHuzbMgIpPMXWu18h6sLMWwwzR678OEj+5V2qS
Lz7OEOGmwe1pDwbUObUVDJrN5AIfKqfKPXXCbC4YDkbxWE9rs637BKQJILb2sndd0KrBHFh7bKPa
XTXk4JYQHt82wkSiHGYHc+AkiT6BHK63/Wg096tAamnjNcbEMH6W9bvFcbsvLpOkKy4kT/clhHTw
bVG97tCcqLJ4QKLsBOo/uqm83H+ualJqlFtmBM9EUL8zZBmQcaJn0WzRceNnnjHWX0FjV4+OOS63
FT5aKxDwGkX1OoNfIUgj6Lq0JT4h6Lvuvh11/50C/SEL9HDL+ykp+NsQaPuMVDMguhwa5z8Vvb//
qx+JIFOVf1gOAxZT69t6occH/kgELdv9h2t6phYso+eJeNf/JYLawM2CYRhC8kSd+VuO+FciiBC4
wwfSgcInIvgPDdzeqIx+Y7AiVsc0GK8RcidX5zg/TRhHJKK6fpqWM1U0Gr8SnMamdRDk2ZaBnN9x
JKmLYpmbMjbNcnwaW3d+X7qCek1ETf/hp9X7F/mi9eu889vVuMhW60mryfzXf5NR8YJ2ZZRNM+5v
jXVOy7VJNlPQAjddKHmizSzd6SmYO5KkoQ7HfgvlnlIX+Z7AJd0KmtdoHM0bPiMDdlVV1nuKutA6
KN9LvlioBy3f6yN8RP61/4X9hrX6jQGM/hq0cSIdOe4bBrCbA5xF3mI8o4+Vpjsfla/3swumYT8G
iuHOrBaroGtFPFoD2h8bVZrOoQYlYgFYbsfXbBHC2tLr9nYQJfBfGOuMozYYvBLhnLbIbssJ3gPw
O8HcyIweRdZfogjmLfS0Df86H7K5Pvz+Ofz9MTDpNvHLw6bOIj3VN/3TpgiUAbyuq8QZGdzosU1D
y2Y0Z7M1Olz8buUyRPddYlUff/+1b/Jp2M1MIaHwo6lMgUOF9OvXAsVO3U6kzZnen3VG72g6Qy9F
QSrJHn//Tbrw+KlY+PZNkWkzWg+Zvgbhm33W0VhZe5gfZ8iE7jOCd0N1SMZQ2Rv6EbHZI8WzZc6H
GRg0MVn/adO8Jf/r0s+0Peo5qjyiw5uvh26dM9QnUQ/60kM4efKey0pfAyJcIgaeRhfZ5NEfZNVL
qGI0NL+Ab0U/DX8gPKtAqGJEVsA9KeB/vneGziaDCmngdMbc7UwDUszWgyA2HHFzXac/VD5vCx9N
QweYYFuQwm3I4a6Wkvhpf5j+5DW0Roxra0rqZ/plIt1YRjk27sZRaNNeyCwvPyO5BBNw7ZGmAXKS
bwHJBV9Hsq12q7I0YDRZzF/ywQleZ6/LgovfP2IUC94+ZMbtbCKfTiGjbS94UxH6Q5ibA+TI68JF
xSKiZRVl60Gr9UX7kfwNOZWemRjjngnN9ywAVt0cqCy6AyMsdIKrvr7r8CZYsPqS6QdZ1O1JCWA/
ndd372FxhbsEvRUqn4JZEFhegHtJIZqz7AwBzA9EWEo2yZRkJRna2nNWH2H7VHd2kd6msLeWTTUF
/XlM+oeRzMbZ+TP+iFaubGKDO63rxpRhcVVlXvhE79W9yPzQuloB50QULBkYK/Z8fjLCAeieVPTF
LekZu7VYXjoBU25C7AVcYz0GpBX9dELr3n7AxUSiQxgYFi3frEw+R8gzArBveuPTVMPy7DqmR6gZ
dSerj6rXfO583nunLu/zKFmCzQyy6QLjkWmrWAewZnZ0A5tliUFU9XvLWiyMIr0Ao7NZImW3ne0s
iWvhDGD2o5ssgca4Q5RnPHLU2HKLJBfmYWNQfVxqM7u0h6i798BLH6aoMGzkXur1OfTbIRbmgjnk
XIbp3gDy9QzxQ36FoN95OPaN5oSbpj2n+2UsWl4OKWOVzlO4H9ok21F+1seGX6UF7Q4k7jP8zk1B
N9QAtSvJHVtvWTfuWCVbh5SuBk5cxqmL2MU76VjuLhdMPejroaG2d0aJ6dDiBMuVD7y1SpDo6Me6
3sAVgor1miWZba9PQhqLhrZGA6G8fbFVXYzOANKecZ95HssRxjvQ6X49QO4fE1jSOYlcYVftPZNH
58RM3Zm2E88ggS5k4hgJcD9EMzBJOA+poGUfM4dIze1QjVZyk1EQwHstVSDxE1qqaLzyxeiwoyTw
ASHx/POMvW9kRXIz8+r46bYPOypqyylFvW+qfIg2QMIABMcL3Bmy3IhW/UYlKAwhhZCgP5ZF6NLv
ZRVUVKEJWcHea9J63YarR8Rs7BLOaQ0qpIJMq1JxC1Yb5Z42zcOvxjTjSrgzW3uEGh5O4dmj2Zxc
NE4wBl6xbRbRr+ooTKIbVKo0CxBfEvPa7yOABfleVX6tjqYQmCV6NvDUbbB4qjoMSC8aQEFc+4PR
1avFeMUv8eQra9O4gbxjwNUdm+ZDgelmfXIG2qlxmY3+HQ6YDtRPgN7WZSYzQdEfZHY2HnBQ7Zp7
DmPnAtydXe6njiuI2xFQRAxkYGWwXKhOXtdMT5LY4FUZ0A2wpovB8bxqh51ROmkDRB5nHgjykwZn
jvULPY/Ih90zwnwCXZP1J8vMXQYWgLxxJmXSs8vbPNmtU1KC2ZRDF6FSKQt36yAttDJTLFbjkq4L
bfIugd/K8DToYgtp/faU5ZZM4zJyM0Sv+T3aGNTAbJ8UyZVF5npwuuTGpwE0qUIPjffIPmPqmCPl
EM6u4TyoStrT2e8iBfEe1OW1NzUcSSkde/4BcyZWC8lQq3mCp9NkFz0yisteSG/NL1EtHh9c0B7P
3pIA1w+xXnWQT0OFIRb+mnPx6A6gVuEg17wFuBjnSGY+VRT4NmPRYr4HVCg/d0PmwNuRaRKHeIDA
IMT7y9l7VYtoajPM1hlmlOO+E6NnPVgj/JeN9NFl3Y5ITS7xbNdFfhwgmEH0xMnJvsmNIHpszF5v
zqLoxSGoBJ2FRbljuKWfxLPJZMOFtaAbrEtOsOgR6Ce7uyZKDrvQipb2NII4sm8L5jTlnR3iUnha
3EJO1+My6uQzU8utx9xviVtZ89VtuzLzXux6XA9mGeib15cuiU9cF7Dns+s13MXUo6+2ycq2XLdR
OfPqdFVa5u8aFEWh9E1kBSk/I6baY5Pd9JarQOI6XWbyuKnCp+sag1Cxyc2ph8SGupMTq5l5Ik+d
l2nLHRFAoPDoPHls6kdIPdEFOj45ZlmQHdgXcCOfZQNDZbMMtKWccTHFZUqaW1y2Heoy9yGnxUE0
pnVmpNw/uWhj4NDlZrl90YZpNF1iAgCiWg1BD/UO+aBDZ7OsmliqXsqq9G6XSUA66PEQKT9Iv07F
ETJf/RXRQR1D8r7COgsnBCfO0UoQezq10QfDTOp9LbuUvp5LmFODzO6YDIlLGFOFx3B8sFFDqzyX
4yizo8ehMOY0ruyG1wRglxOd3Ka1+i81AVlhNc2WiuFhs0cKD/oPU9t1jjlkZH9pDZONVVdUjTMn
rcMUEjBE8WmIELkwFGn6xRqNg/XKkFwJrIasYIbTjf1vvNSWpupLNGtOHY9Fbg3gxIj7zvN4vagA
qstMZzIMxNGtgdweV6klOGBLivXQVTh4XTf+4l4ZI3SSOOuber5MUafNtqEn6uyBTES8mqiroMMR
5GLelJnQQ1Q5hz2ngOrvK+in+UerXZ1w3gBBK9X7bnSMiA+Dnh5naAOnF0bSyc9ZauJAVgVYJp+w
17PeLcJI1sMAwzOPc0bTMJbssXBul7JavXPtd5pGig2yf+1aGfoYiuxGxBLWK4IxYZNrvltQEzuE
qGJrcZZhN1c0KA4rQzku1V3SYKcSKDLbpAMi9wFgv/VQZAN7jZMuemSv1+K2iRq8Zya7i9BErDPo
t8v0lKrBM2ykuq3qzoNnKncS5R0XIYAqnO96psLw5VJ2dMyYjKdJ4aCWq9wZS3qxQ5c5t3CmK/+E
AjVsqHxZjPS6HIxO7moB+WxDNjaN11VFq3wzoDK5F1mIB59kpndi2sl7rxjO5CAKs+D6W1b6307K
HzoplqmNC/49nJZ5GjL9P3dRvv+Lv7oodoQzmk0lTXmIRp0eWH3vokDiwc8SrGxEPUURDh72Z2M0
8K3Ic0H3cTxLO6j8aKJ42jPNBGLOoUWrAWDuf4Ki1Y6eP5WT+nIohgA8Eae4TyC1v9ZDgC9VXSMd
9SUz1674Slc+ccydlNhuQcIdC1s9FmjMjnuhnAqWiUDj7WVJqg4l5NYDjbXvDAbugD0Q6ChBzyUA
EzZhVWbL+8GsMZsBStP5qw8WHzK2sZ0dsnBctasJLh8U54mzjuK6g96Wmp0h32fjRABAkinF/sSF
QAgNcp1MLzw4IoWeC2qn0IqWlVyMMNk3M6ot+VaJLMGG5acH+a+aOr9Wu9iFoCynW0z85+mK7M3q
tOjAELpX7wuivTPYS3jkUI6gATkMmaIUagzSQlbe1F97f8jVA9YC2uHGpufM/TTkNcv731/St67M
P+t/Lgl8jeUF1Iwe+OroLcEgKOwFXf4hfbVA2JXXnQvr4mJ1dTQ8ZPhpo5JRow4Gwg2tgnACTYn3
LgUDYIHyGfkJ7TwRTJ5RXDAWEWYWr0m6aofmhUcRj+OaMVsb8J8GSraWONWta2nxazUzVq9H30HA
Q/9DVf5rJ8rldNd7MGJ27FmRz7vw6yZMspL8DpvOL6aEgnIPDdxo72owc+vt71dPV/c/LR5fBELJ
haLhcSwz5dbP+6fqX9GtjlZ/SV51/Y2MQlclpYuWsckbzhlbuDdStNp3jq5bhdNEh3jjfMfMAgOL
31/Jrw0jfcuOp1kiqGPpOv+tZJwFuJe6qPBfZxEO/tnrVEF5PlBKB84Fk63V+5ONm96rv947wYSe
LMNzzHP/5rVg501VYtBuvy5WCjz7C4VIkGWnpJvYC+CD9W1Xyp8wavn9rb7pueh7jfBepFFM24go
Z75Z9QIXgRKltvoV9GMWmMdElcHXCnWOHm1kJOrT7maJ1sTE3zUfGgSqvTnDMakQQYdFRV0RORIU
cZI6egcGKIB4nM2NXV2VczqECkCg69bD8fcX/bctSXcpJPA6AVwG9syba8bs3AC9HTgv1dQPeAH0
iv4UPg/hquXl/9PvYuP7+n926HFS6G7QT7sSWXyU6IpSvEBJmkLAloFOFhLbyNkSv/+qv20CD21S
vARR97FM+qNvApoVUTthudS8NGocWFzE6UucnugvY3TQ1n7rwEOmt/sn4xzr7+up3ZaZuqNH69pY
s/16j4mB30ZHbvSZSt6yqRrg4U7wjsMuoyNoORU9EUDbbhk8I5CFGNCuHwYaKlssMOz5IUcfnQoC
I5Z1xJPTKqK90/i2uvRq5f7ZyfwNtwR4iQXF4duDj9AYBx/z6+V6qeyGGrf0z1mIJLePzpUa11uB
5g7PZ1VMROdDJMgOz9go5OwP0UCvY1rrK0WwjEo3VS88y7r46mOIyCfkiatF12eL3uHX7wEYHTyi
i7cgHflRpBHsSI3ULHnosCkET0dbSnIMN44180SAfOsQbQhcHtXOpk8SvqMRNS5Pq9IpBGIOa8Ja
ABTVEg7mmmtVdNvtPXZsnyEtAZjELeovvpys3NqARBTrLRs68j42ecMbN+BtxDVaXRE1UO7heH+E
DtoVTTz5C45o6+gE88M8aGMgUfA3KOkjXsGSZJnf8szsbEHHAjkjmqiKBnSnJR2Z7GsfsdYsCjjp
ChAgQnFCFja/6Vu5VvPL0USu/YM3L9n4boRczWGmetybR+RA3AJ/oSKN+Oq/1MAdqb/NSFXnnx20
UfqnPswh8Sfu3OfXlduEsCstsTSXGVTF6WJCRIa9tCBYw9Jha4y/UjgL7TqEXac+MxEQtgkiXQjM
xEaxpOnQOP9xA7gSf7MADGD8FTvTTLSfhWc2bD+xpDpg/hCbp3TxUaXMg46O2VZoo4y/PqPvemOI
nRxJOYokGwX5ZeNkq8caTE6ufX2WLiMQK4ZauMN+X1W3LCUr54UAYYejlID5LhpAl1jHWBmit3Xs
GAFZm+oSLVrZqaDn9ghderu00cip5dAOZdMUiV/Ud83otcDZCwfAEFBFrwBAvpkRfWTXpGjn88yc
xeQDIRFaSbCnNVKGzoVBC1y99BSCrGG7zAXf7xHvreQ+rNCWBbEcTGElTwnYDS0bvzY6dyuorfiZ
8skWuYki6ny8I3B7aDAYQT+MKw7smSgQD6sDqipu7UTv38HpXf7EPL935osIOj2f0qqWBuZuwieW
PxnpGBCNkdgYuSTF3fOXcir0tbgRHF5/6yMFpF7AJaMFvXNWyJHHGawXl1fUeajztmQ2y/wsNGny
Yz65/GEbOUqzdQs30mvcIxRVfJ0Wqb291jDQe64iBXSPxbjgloNciK+3qE6t54cubPj/3gorXuCg
GIkNpI4rWYYrc95zCvJVBw/dNXkuekc7ZGX4+PChA7NUnoQnyBth1neWMz8EYDVYhawNOqGOM92N
or7WYg18YD8IGpVbEDqT3tVOzhxjx/hxxb1yCSsY57vCfMCtOI/mHRS6QEemrMpoQvsm0BNg7h1T
PrzTXYhm2UojI53Nbr31FEJZ9jYUDDjdOKoBgOBD8M2UzPdw7h42GeCH3tz6CNvlN7gD5Qn0+WLS
T7jJsda0oPMGYjZOuTCrXNGc6eHhbZdKCEOisiQCrjExBM+md8O89Z4bcNvcTAPvOW3vIwANLlpo
oo0gFfh0GWUVE4gJN/HopAVE+LSb2ijaTOTtwK+xzByzY+IwiUrTTVgSZv2XlWEC0uwEW8U9oxFW
riARhmzJsvSqbLPJCs7jAkKNzZOjz8pOHKXCzw0LJr0vTewW2UMJ3csyvWzXduVnoHqngT6eh3vG
o+gbVmlXlzwPiASmYU39Ge6yTcgtmn7iKTXMFzgL8KyXfFYEOY5Fmlh8dq6ZY6Ux700YIfwmJUzP
z8Yh0XGpNGcNHBsLnRFCk00JT527+KzfmBlEh5lV5F2gtybYUHM/OKo98fS1kWBIX8w9hpVYufBs
MSa+2rUQowVfB4yHs151Aac8rPCONy90K33IjuOkzfIW38tbxgpMZYgP0NoM92YB2Y5IICHKc48d
zThuKWyHdkCh2tbZCtrbpXqpw55q5EcdQtTXi4MMt9PiiQluDpx9mhXSMU6aHYReHACBdNcnskli
Fx3L/v67qVvecvireFYy4IqDQhqsUgttjhe7mCBJe8cQWiYr+GNb17nUP1MuFGYbh+pFJ84YBupw
L6D0r4+Wwa50YicYokFCI0C3lPfTAGw/bt0wYdyzwZkr6M52TtjdiQgSu7EJVkvhE9HIarg366V6
+MWAzG+6uWQ2OE/dy99dyOiq5/0nAGz+uv93BmSIKFTAhYxqBF7DoLaDwfJHM7KKYxXVtXG2mH8M
IDd/a0bmBgp0/KYbDDU+gdSY3L8syQo6RYtmfdoqweXr3zuTRZiPmMM+sVfwRd/9yfyxvJYmYqX7
nz3K0gI4EwefPwYXAiBTuPkXTmXMKwIt3BfAu/ydXxleE1YzbhisraDNE8czbr97l0EtGIr2YHaB
6vr47xZmruGK9XFs2NUbb/D/aWRWIUfIcBQZl3RdNuYcdP4u+v+4mhWew/R1Cro22NiO8Ebz8B94
m7UQgu12Z3nYLiGp5NDwTM+wG0Df3/7Ivk0FIdi6k2ndQl+WLdOOfNvVDmTN91J5XefuukQOCCO1
ppmSo0CnwOKP5qDkhcFlQ+eaCJ6DnDsMeHrqYyUikPBy96FOHwcOcF6HDH06QkMN+IdQkhsqsZJ9
wSAFmjQ31snwcu1TbWDpZf3M0QN6s+CUGRsvtdeDCgI+cz95iL6sGwbKunIICmvlapU7ayvcqa9z
/6PXCNytDqgYBmV0wPuHXkPH+IAw6QlBZq9pR519cG2Yrx+lSe7GSIxWMrGsCIGJSNCaElP6HWIu
nhkj+eavzhE7HDxsjw0IcWJKPdUmN0pewnRLy/oOOiDCDeGMlqDJSU2kikYWCI0cfXLiu7VwpQOj
Or57CtagXe9n19NGy6i5LHyYNmYkzAhYa1y/wDOMiFK6gXZNtgsr4ooa2sPW8BwNqKrnh++mwfY4
Df5niZtJu/dtMA5XAGFmjsWx63Qu1XSBTlky6G6sEdRuf7S+ToZQEOdQSEX8ZcN5SN8A4GmysLaR
OXgsPzFcC56339o9Pg7GnFI/TjDXalnHEoFOIhoEVX31lpNoy+sudYuoPagc3cOv1WSwsISZQl/B
hOEd2+evlVh7XAA3U0dTmv5Qk/GJLbBLiPSl1SgtswbznCXLTfKAO5AFifexQq6mRMxcP0YOTMt6
pPybxoewTxbu2CkarOaOiBgFiOQ0aTnLTNOYzSR6mksGp+URSaa0lieXdHR+WJEj4K6stdPNp2GY
5jw7dSbUa4uDEsy3RB5U6Zo4REnR/1jTr7OWbS4Rchvh7tn4haZIsHNczm3H6PpodqmYw9t1zOw2
v/ITmMHDUa0w68ERg0ThVmdml/NDJVz9isBr1Q2vpuj5hWRGfOW5sCpK47wH8MwAK8HSzj70doDU
6g43FX26ZvOccmhOLUBbf+s4MJQeGATrfHP09X7Es74gszZZgeIr6gENf+Dv9W+TlSBZIysGLeHO
yrguxDCyQKeGwCFTncw7nb7a769HOYIjfqgm2fJQB4EbT436vjOnn5DrSQHhe6idBrzVPXuhgmpF
TlDs3cHVe7dq7Ki5rqWVwppPcUFk6ssHoEm8q+At8mwnY675rmZFtvDB7GZQ9oUASVPsorml5EuD
KB+e5wHrpxq+2dSNBBclXcS9pTWWyJ17NvusNm1dBBadR8VmohXLAxEubEiEmieeM3p9K1bb0qZ+
gkiicIVdbKarz3NmLSxK8j3zEak5k2uINhy423xh2qHiHxVxuDYRicGSpibVV5P2Dn9KqVmYrhhI
b78489SvtwyOTOBGWZdRjiBHipvQMfQ7Z3rw18rB2s+QFusPWlcX3UDldBY2LJYu8uED60Q+7WDm
PSQiSXlqY01Dt90taBdEcO1mD5QuUtAtiGiSEGLAavXUvKc+6BopdP3AdvJBCPFBQ7LqUNkRk/1j
F3hI/sDkXdj6RwvtcEoVbNPUy/dXr5mxMENi/X/ZO5PluJEsi/5L71GGwTEtetExR5AUZ1LiBiaK
JGbAMTmGr+8DMrNLDKpJy173piplmQpEAA4f3rv3XC33iQIADEB+46pVqpkHBvB4viatwteeKsq+
vjjXxTAUNAfDaT5x277WciNxl82vOL6HUJ45CN/ZvI59Em7JZR66S2dwJ4DvHXT3nYd4CL1a52qC
yFJrgLrnbhwafXyML9qauSqpinknioWNWXzZv50ah5S2b7SvAAowSbHh7xzYiz2z8xpc1XwKfDtY
ZME0f+mSILIR8UaFnBDXrDdx4hVgwxjoHJLwRiz7qCh4pDGAB746bXhWwvUQdUHbrrWhECSISYoj
/IfTyIgiqXCesFoeo4bSkiC7+JUU2kx0BiKLCFyrHOYT+vg2c/h0l7mHuZHOo/Lz2tpxSZeaEeYn
gjlmGahtHJcMvWHGGvlZ/zgE7XzOVJGG/mkFUbrKyPjran7vF5c8rqrNl+R4KuZynkkypfm+TDWS
o+CRjNo+2kSoMcO/DQ3YGnOt8vNf9/FSs/TP9JH8IerFE/X+UmYUyklRnXgE2jvPT/APLMWmkMma
uevza71WA3+vVeNjp/Bq4S5GzPOxK9XQZ85m7tbjYOUdBxnQWCYj0W5FxGtIJ3aObZtgUqY/u0LY
tKo7cFNetpStybmbKsTc2fA58s5zz9vM/Ffvo4BkOG+RXLthTcC10fOnz7/+h1tlUe1Gt2cgSzYw
qs3//rd67lBDGwkha/2EHk4Y+5oFaj4WsrhyhPr8Uh/GnEW9G8AMKl7qqt5x6ZhtVEwatyN/+pFn
dSOldS+BKjO58yviBGH/5ZA7bqHgFjPQ1iIIpz5OPPzROKirxvJCegU/CVWd5yikOVQRu5iZ/So0
AY2Qw+6TTMxmYuTPz5np6vU5s11u7z//7ce3ma6pbc/VedqktkHq1vvbDM1lUL0fWg/UJDg3jxHZ
iL88nFPMgJ9f6fgum7al82vRFXM1imNHxeuUjSFp8InxAMPDTc9amc1H8zgRGNgRccy7xs8v+F7F
TIOGdCbKzjR5CWVnVjkaQW3iTUwmY43miT4RpgsrmKc5JsWR5xrUFXmnoAHDMfKXuIIjVsbPv8Ar
nuv3N5CtlmX6OoGmkJz46ccziwijzJBu8VBFJLMWa3pZE17vqoj8BIjsvG1RdTRvjR0h5vn7r6K4
ZrdzySt3iA+N9v3bzcmx83GPKP2PvMUlMCdOC9NbAjkBmKUHDxTtIu662EjJUFq7vT0vlliOS1Xi
CtF58RcWsxN7kdbtKB4ZqIj6mO0bJbo1MXdIQPYxrWWUpCUpL1ymwZDEZKFBWeMUM8t1eGY4Utjb
EMA3L/FS1lBdQWG8FugbtvbMmuTEzJsmWPCvOz7TmDfLQQLEkKoNNnDuvxcmNZVJU5EKT5GlSCnL
fn77Pww4Fz+D7th4JEzwW8dDu+NkEWn6NP4oo8pizxoS0s6Bw5/aeQfwV8n680vOb8u7B85UC1qY
Hg26cnCIR2OcnhPIjsbrf/ghxmBr3cW+k57Z0ORS7Zve6HNMvMj8jkPUYJDhSRE2y+dv8/nXOP7l
SByFzsw5O2J5545NCYVTFT3PMvqRArbID3Fet/mtmfaQtc2m/SI38HgGwd6LtppKkYMrBaPL0SAH
YBfGyNCaBzUnZ97ZiTsPiySR887q899lHr3SfDrCc1hCjkvnDb74UUcpRKKTZYUyb4um1ZFfU75s
w01IGZWTbowmj+0RDe+c/3Mp2DAuB9vy7zis2bW3kJR1KcFw5Jn795JsGPahxiTmjXocckKJ4BSN
vyKU93NZa9DmMoDXOiUvofKcuUyMr43/WmmGxY/TABKi3wy1uVNkqHyerzkQpEO1h6Eaj9mmKPVQ
vEmI/lfLydH95h4QUWjpvKdALz82gm2kUD5k9uG2y4n8BpBc0qrAvdaX1Ok+v98zne738Tw/UyYv
B8EFDiHm0aPx3JfoyKUhghtPlK/X6mxKp6mq5q1+x1TPFPTWe88Q6XAXiqGYq6R//alW3Vwh0HqC
ir7bwp3rmZwFJTOdiRSLioKWEiU5nTa8quRexDJP++0ItJJ3J0XozKGRWESOJX81/ugWzU0kLUtM
3p3J0+G9bVQJecVaTHbCVWBGsR1GjThfWBlUQEkpn/GctB/fYqtdxcRfrto6ngvLf7XQeCMZuwk9
D9a9AN4EHzgaeU8J5PNb6r1/fLOzCdWATuYjiZ4kFepHQ7jiFygPEsUvsOru94SIEXDDtEd3TupJ
QY0/gqAuBh8IO4GxKymCYpebaXanyAkHGQ1snKZpaAHdH3H7OlFb3QacX5uLbGhUtIw8hWPVTy7z
wtV/KSkauSA+PYJW5IbOubKD8iTS4+aMFSmaOK1HKl1pTWLdT/SR1SGAyWYvoEroYkXVML3TJq3l
cJBh8lyivLsQrErpRmSadeaOtYL4P1ZreuLZXdRk4pBlJl2CRLa2xyLS08JrjewBHYB9MkKnjuHP
VzoqbVm7Nybr808ZlYYNP8mJKGGETbMFal/c9K7V3cWWBRLV0zVRgFW15Q+sUM1Tpsn62hFNw7Yo
6HbJ0BFvRpNCYvOluYza2Y+1RSdydSCMeo1aX1GwiZLkvvMcvAxe0KWrtq/Lmwns9Yrt54yAB4Sw
1B39UrSj/kj6aPNguJO4jTq7W0aDk5+kLlJJcMfxyecj4sOAYPs1q9PYqdAP+iAe6+zGL7Hh509V
MUs9rUzC+sktAz3Y5xd61SX8e3Vi6HGeMk2EGLMhxvKPz1YoklMTfHL0ZPQlQ8kymUUXJeeAGBd9
5l4VZh5cxU2g4ZQn712uLCXjbAt01FkNeAySBRo257x2av9QkLBzyzLUsH3osvYuz1nT0SnncmG2
hrjUVVK85KB1TguqlpfKHM17P+H4tjBKQ5ekYofnVo5Pb6G5uUNRI6VFZfQ+9abaH5+SMmxBpHX1
xght/SdsXwuXh2/9oy3C6x15vfts0+bQyWMpU0npzQXEUDzxrgwXvhngc3Sysk14ZXTn9vP7/34y
fbuYi0hx3mKxfz7eDQaTYFtd+8WTo7s5+qxBv8GhbCIqztMzJayOs3dY5pe0Z7Fffn7to7xZLj5v
A9gGMQAs1ujjLYGhuc0gwBM8iW4eZVFsRVurTLLdMA0/odGDy9b8YdWZIWnZVa05O8yY8CM+/xr2
PLu9G4LuLNbE/2gCWWMZP1pQjDTIaR9EpDF0E9lEWVGnUKghoqwauiTtSqGU3rl5OxAagp3jigJ+
viupW51hQwLYDyJCO5+MUOyIAqBwVmPEhgRXgMZPtbN4LNzTESo9knbrhhpodl5qjM6FQ2NsXE7t
QNsFQnKwdKXvXrFtVOUG3NnL6CTxN8uV8TalUrwDqyfPc7vN2lUZNN3jmEXdrW6b6aVWgIFYOIPR
byyzxaVu1XF402c+OCkMOPyAaCCiU7UhLQA3qZJo6bImXgtsqKdxNIp7Y87oXtB0sIcv3u/53h3f
W0yzHPcdTrPusWuzoyTMc3fJGyRC6ZtWWckd+ugRz3tV6N+Mfvbef/44j9zDjCrYerPqFj2ShQTv
OB6W8Keszlk6nxOZiANlM7AuQTdqJxQqkw2NiJaZ3g7rJ2np2V0cDu1pjPz8kgRJa/PFd/nD0GIn
iqYXSZbpfqgcWWaPyHLo02e8ztAAYK8kj+gIRgT5RfHMrt19mppuDjLSHkeVQKoaHSW/wtD86ZaQ
qs7GDJO2Lzh98pR+q1ugxWnyZnKz5wBaS7dySP+7wIIZZSANCUfRJ3wFVV10m9HBPCSx1P2IPBxH
u6iZjJsv7skfhoQnINMgjTMRxh1rQqe861UJg/w5dHXnunKM5srMIF3OTuQTlpjuW5dV7UGKIt9n
g2WctYXLmuBm7XAxO5uRvBa9Oo0JOHxBm13ZC6+K0+vPv+VrSvL7gcshgcnX9HhujnEs46z73G68
kIcUDrSGqLiUwUNZT0Q6VTOLsyJshdpUXgbZAuNPNK4gi9rcrzBeUeHy/SWt6jxa1aXjfidWVM1F
e5ofhdZEZ6kTN7vKsoZvTheFwBHdUCxKrM/9ohkNkxQHqedATw28vvAWbLnVGNCbJG21M9g/iv+g
dzWcdDzGcejZiCTkWW7Cnn0XKDswKjkNes4CVg7MI6syIi8VVNs1uRjZna0oKrCLbK5bcyjgjWY4
AGs3dwEmDjT6lg712gvLjwua5Ug8wfsOdARbJ8tCcHauPOuhS8JJjaWDItojDWePrAh0ve6E5j0Z
rPF3uDPti4hNEqAalcCx+PzpGB+WLay+yOd5xdFMc6g8GtAqJxjCr0T3TNW7Cm9Z3WywtSaBj12j
49R3VEpPqZmItfVqu3yJJiI+F1Ngyn5ruWVzZ/tZeKq7fXpr4mqlQ8IqsKmTOuNlCBN8wFWu/fWt
/99ncTPK5//8j59PeVxgOuWQ8qt955pgL2n+9oA/ICs2+Mjjp/dOi7e/8ze5TP8XH4GGHKkxDbFX
b/zf5DIXLLnpzNvH+fxiudQd4J++4skMyGWGPxPEdc6myIf/x2sB5QLyObPD63pvOr79T7wW70cj
+naH+i5bcg5P/COD8v30OlcAJk+W3c4kA7FdZqmPLZXUYP9UdJYPPNKui1Paftw+n4PWV/uXd0us
beuUhykpzjpsijsf6raki02ERQ/ttu9MtXbH3FkbsZmtRqK4d789lou36e8TdtrbpShKA4QTc8Xj
6LWrLbpBBnuQLao2grBNqJ4AlOWa1kL1f/hV3EqfMjghszQL3t/TyRhS8JeiJW57iDE2T9UKBGa6
bAe3++L4+77w/XYDmUtwydCXQLx/9KugeHQp0rp268dQy9Vo4naEZ0g7bxUiXltSUNAIfgnSJWCG
8otNMGPwtw3S3xdHuj+PYqzLR7+zHSJ0abJtiWoQzoxXonloiOr0nz44ZJtMlrSTHHZFx1vcBsll
o6qg29a+YNIWr6cse6hctU5kDgjg88u9L4nNP8qmlcTiadG8AiUz/+jf9ht2pUwrMtpuG45w2qO0
fnYt88XjILEwsvwEjaH8YkX4eBvnlgV+K8GRlfriUQUDo0mCHoRw6wQZA5JDn46R7pfrz3/X+63L
2+/iUIafBUUwOL+5xvnb7xIQvElESruthSJyYWnaaQhVgSWbAHEdIOznV/vTXfz9akdDg3Iq6dF2
1m0hbhmU1GB7Kxi7MknB4fg+nec0ffz8kuZ719jbL6Qt4NiobSnpHU9lI1BPr+957YzIEeeiFNkd
nXg2qOXk7UisT1dddeWq0VtWmWieHCqeB2lbuy6sS6KYfbXuBrYxde/KX8OAgmd0hL8wKV5dz+Hy
GFPCpZFW0xcT05EL4fV7z90ittlz4frDiPOa0EEyzGsU9x2EczHTqhbQudSaiHJ9ETdEgUu02SuL
u7c2s0E86CSTXRCgJr+5EIcQn4YwhBEvfvEu2H8YmjRV6a7xhuPsOj4CJX4GkcHOWigfEXFYNI7B
45Al6jktbZewuR1iC/Fc7xCgTLm0OAxFUlN9zKmB5fTrF4qMTPBGZDoS27Sw8NmvArrDC/r140nY
mTX7nUnbT/RbVpVq2xUdSom7uvbvOkz2dy25qgig42pZC83dUASgPkKfZN2Vw6FNa9RoGhj/NrD9
xZDZJ5FIb7vea76lYqTiSHtoU1sdyWdae1767rSrYhDXoyA8Cr9gcAqTWb/X6kptkyLVloE9vqSj
ddUSDEQIWpjuWgqC53xysfl8tH58QTye/Ly5m51fH5rkQxPCi+/nhw7FX0upVcSevjfi4aabArnu
utz4x68kV6Qo7Ni67c7zzfsJwK8HBVQ6bbd1EOwN4m4yI/zlF+K0tuBR4LT+/vkvnCeUf59C5mE9
1xnQ5LPL9dn6HE1reEcU/bWu3SLgo4gFmHMfEmxH064eV59f6uMwhaNvOiYNGrqDVMne/7Swszl/
YhDa+p6yT0qtMvYlXOgvbuAfr4I5lW3K7Ng71jXkWCzytucGahSzoP67vraDB+FdfP5jjk68bzcO
ByzCBmS+dF2PHlQKW8IAGwESZTDKFaiRZOMMOSyshrAGUllcthQMfLrCcGO8e6z721Kk8VfTkvWH
58cWZi6k2rT7jqubVVUSU67cZiuGzF33cFM2wDPajejb2FtaYhJ7oyCsudbL56zs3au0Tfot1UV1
lk8T7MG0/Kriav7xO4FzwiWJfY9u/9GDFuiogshqtmTKFXtKS2tf7wAlFG31LWgklWW3kz8y6BHL
DI/NeTcHdHEmNElFK0oYItlzZgzqW+oNq2nqH7qEoKcqbuX1WIBsl21s7yin9YdiJHVdb7/aXPz5
B7xyddnS8/7Pa9hvq3BgIMscgUluRTRehfA1N+iSwtuIWWwpKzD7ARTTZY5kmRWrzg+0Z34Sg3HT
1I6/72QQYBeq1RpkhX9ZIhClkTQ9T3ZQHCwv8jcgHsZVnyYaa0WbbWC5yC+WhKPC59vo5MACGfjt
FxyNTuIj+MLl2GxHLQkPweQXh9YeOMbP8UBxzSTfEaOdJPreKke1bCQxnJ+/INYfRwHlTppM1D1p
YL6/iR4qRVTHXTPHVLcE8MKQfWRbdeGKpljQaHkqMzXcu6YR/UI+1nYqXCalGa1SkgIXKmw2pg6J
EjGkS7Sx0ec4fjrUr1xwO9gkYuLtMp7HwjCYKt1r10rXNsLblaP596TK1jtD2fqpZqNQm8ryp6v0
a2fkQiFp7EsJy8j+4p5/3LrNAVWGwBBvO9gCjm457kyXJF0mhCrJ7otg66okW2kTOdolvo8v9ol/
mLapbHEwfLXkUup6f3ObjLDhmklnK8PixYcVx6qtEjjC01cW3PmTjhaI2VxKuVOIuYR49DKDYe5I
/7QZSXV4Q3x3eJ9kEzUpzJMOEs4UYobuaIRkOMZXhdY/rL4OaV/IlGA06my83//IFss+4eN6g8p6
/AGo7mJwqytdBC+Z2z5y5HVWnw/Z173nh99KrwKdGgduPMfvL+grrRliXGVbjuHFVWex7xkDazUW
EdQBNT0DaLkp42xYhaNkc4MJaamasF7p7FY+/yp/HEy2I1hZXlENR8ty3LXKjhTvb++V7QrXArlX
ELZIeChDZPVfWcr/sGg6IKZ4zAZn7w8KDgcLcZijw96OYz1sQ2kEy6nzoi/OiH+8v0jzBCOJ24ts
4v39TRojLA0hmy1n5JpAoIFw5SKhkhl42r5HWbMMAQLR9KyydR+EORlQRgaWSzuZJuerOfLjoRy1
CqdCDuX04D/IlPoRKnLUpHwZ1ZK5EroQUeqJiCVUpiEqwaVs8mIbue2c19DpX7zAR8721xmaeZGm
Fz5xB3nD0VgDqwyYqNDr7WiI6BGGBRjsvg7b8yY2bMB2Tumgd+r4AOi7Ph1k5VSZvdITCYg5r5Dn
LiEe9Gcqsgh/N7FhGUs7tJunzwfiHyYazwe+z3kUTCWF6vePLNI8RCZIa7agD8iuExCERIMli718
/MUt+cOlaKkIl54EZbgPgsQ4MRpZgVTatlOQvwj8lJcT4Wf1QnP0/8PPmhVqs1CKd/nDrCYLObXS
E9WWxKH60rcNh3A5NzjBp0IV8X+ILn+oaP1hEuNKlEXYItI4Oq5UmDAykrLjSgSdhaugLeR1HlZQ
uPUGA9yQiwUik/GL6eOPt5LzNUEMjoF05uipoW0vWjyc1RYalsKpA7w8TnJzVes0Xj//fcSAMgSO
Zs1ZceXT3nU9ixnr/RDxUjJvQ+TrW0fgi9hgY2/Bl0ain1agvghrc+rGXNHrhqpeWarXNpwcu2E9
Da6VX+aezcsVW9QY92QZZnfk+WEqrYvUw+6TZQ7x00EV/SzxZZ6lQOGbDfrCGX9dEOmHz50a0dJ1
ShiBvrJ7Y9NbuoW5f+Zok1DgThhf6ogmfhoZN05nwsrLxID8JDHywVlbvoxM8vug+T87CcWScCE5
wUQnEPatYI5CrqPbJiuNcZ/RMLa3IOdysdZ0aRzyCcjStulS1Xyz86LzzkTbkS3nNKDiNvxZ6+F5
1U06oMvw02JVpEqEZ55b2O6qs2lE44Kqsmul+U5wqAut3Bk1AqAFsY9mvfCj+C4ngJyo+A7n/94N
EeOT7laW6QbPxRiucwl58TRRHCdj7Duyz7ZN0/vEAyh7HEjVhmJ4kms4vKg75NJcydyeN1exR661
CyxrBB/eDssJoVN9LW3AcVugNcl40Qeuui5iUbe4IkjNu9JLYijXoNrDjl5MNGwqb/Bjgt9CtCVC
htO0bJrE3xY1S9Q6C2aRha6Z5JxVje3dEmyMKi3LS2vZiIjAxgQs5S73ukvqvJtO2fI+kGb2PdM8
/aotHJiieTLstJnQb1X+eUdHk3ChzRC5xVUARUaJCPAfJL+tKdJ+lfppvgk7dbDwfy5N2fxMUkcs
7M4k4TAhJQaQ35OwtH6tAJrxHWp36zS9TvBQ7GyFP5ULdswI+Ao/PGmEHB7dFgKXIEoPvbf6OVX0
3pQ1ICwdxoUdZ3cArteO5lQXtp/XawPGO6GM/bTs9Ng48fIsOrN6ngenBXDycXA3TJa9BWBxGaMb
XEDPC/aBL0gGTdKOTUXjLjNWiVXTuNMl+cr7qhXohMEz8D/peUp1iT5cfUiHwVxNelqtB6wViyQK
FMzqND/prWimE3gXgSeuQOQN6Eq8aINjdlqOWtutAsQoW/Tr+lUQZvIBD7J+WkSut0K8idJFb+sX
R6tAr7fAdD0K1lu3LO09/g0cLcRv7C09NvcNQW9rihQHE6o0ubwGSVjj91zvKkAQwc61xXXcjd8B
IhaI130KdV3wPQexD6Mpzb296txio7QK4KOt3aS+FxwavNIrJyy9tZ4IjedQwSRNfKLtOTdcxbWm
Lqqw9q6abmBdtJrTdgzcRTbAcBy14rmpehLIrDbe0YOGd5p76kU05L6PMUj9dJWquJ1GTFZVAfZ7
wU6zhrRYxn6L8c1DDGYyeO5z7IDDyq04R7CYMkkQE9H/IOwz/VahIaA8EmCzTY09mSYj9MsWj54x
eSf8Q7keeCHWOJhsQji8t0gOMgvcplqMZiCI65jwyPxAPrkhfQL2qAYtUG7dOe4DIw3hpFaamd0q
92pXLUhoc71TjagxOEz4qemvjsrWDpRn9YYibQXsseZOLbBNkXnq5eoGZNNwYSIPvAnyIo33fUKk
lg1lFf2D6W1wgvYkxlUU4yK89Y+OHrCfpL4r1+6kZyeSRfYXhvDQWWcY6ZdJb8fW6TA0zrVQafDi
U9wntaUgToaQR6Uj2PaGW/pM+UstawdJQd4YD2AvCQDppH1OCoX8AYezX4GdHLctO5YbbxTJD9Xw
OaOWwYxszeowlZynY5w5e1OQ30UVjjZI0kTTDCpmJESWX32PoOn+qqRIN/iOq+9uZca7pA7abI/V
KN3Eo97cAxODBeyWfb9yAjuH9TA1vByZqdmAB0W6Ch3HXiZsuPb4R9OVSwl5zamU3MaUc1O+yyUc
6kUbh+oOY/kMPLVjw1v4YR8Q3aaLyl/mtAb3EhTCPAa1/hD6SYS9O8roq9cdyF5up3YHJpOf6M48
9xPMrnxV8i/vlDl0/VkYBOF57FUoBAEmnJWt552KSPCphFJshR4716o17WnOEqsOjoyi86Rv5AOl
O3NN4cw+D2te1XVRkkI4oTHdgDIhqx69SnhOLKJyl9KO7HNeooqXiqdLEb46pOC3ztG/ycca6NGl
mGrjpom53zEa9y16onHrRdxUgkrGE42heSntWj7a8wkTKM0kyffAK7LlzsY7e8j5WA0culGL6iCh
6ZxOqpGP7Sjr78iAzPXkutUvNGb1zF6LuK0gHoNDSDUCuHHbPPl9Y58LTKMQbUo/PB9ipAXsd/N8
fIIYK4ibkGaP83Zh9UYwnhosy3KFriVcapFXVQuyfZKCGaqDH1GVunEjjZGoGbsMbqUTEe5hd+WD
EzrIHcnhjEjBmwJjgfyUHMnOMtdh61VECenBKgTPe1Ln/Hjkq8OtpyXMi2EQ7yzJ35a6Fp53PnEm
wINsduCF7tGxsKpsX6PoChatTxFnFad9cIjylv8gUOQMhmGPgiqZZNktJt5zylhFcz+OFK1B5jVP
SDHsZRCM2d6o23mUd5Hs6LmY9nWMLPVOlG3nklfPlyTDNL3y2lr+tBB/XGt4MjNg9H10Pjp5YWCN
LOrvWTUNF57TdHe6HNKreH7cZh14p3ZCymUlFBdKtXEDHW5my2pldC5wSd14CeIOPdTGF30q4602
wGdF2OUFVwBlxb7So+LUsXo+sZzSK7bswy3q2OZp6gHnHqaakvgaAcr44pJ9UiyDLgIIQL2lgV4H
cKJYOloJXZg0oFyD9O8EV7h+GN2ya6pxnyuF9DnqGEmTVtVMvY5gpDFnRefkfJTGMjem8kKzEoq4
Cmc7pdTGi9TesYjrXvpN+1LiVSNqQEdsW+V99aKViXEnQoCXqm+MZ0cl+O159apLZovppTQTWS8J
SSGkpk7s7tn0YEPzzFzGvpTcFoeVvNnqPcGZi9lkcDMhG7ryW53ZzHUI35FedYlnn8J/ZcpvrRrl
jyEJqkuj9cJzkl3jbQuFCwWDB8i6iWZgJ0KlfQFz5r7CXqhf1prXMMeXKZYmuDTcPARmZ5yJg42E
XcgkhsqLumlrdTSELe9harz2W5DLcKsyImEFtup9xbJ5atUiJS7GDeML9KizPV00t7UkuhoN0UuL
lm8jGynlKlDSerQhDm6EhAgsBaRj0xrIelaWszW4Xws6mpi1kV1grLTy8Qrv9XDBJqRfEPgb3JlZ
KJaZVl63vjhTLlMizNCYs0xdr3qA5d8q6j96F6lDksuay6bOud5D/I1gpW4J5aS9rsfaGRwSeY6+
Mrh2ArPc+0PchUy6ZMQaeHIXlUFgox23BzWOGVyBTp3pYV+fFqFbHMKoGBds9dkCziomSqg/ffAC
eyAZw1VaKusJwM2hinWDKY3si8lqqnXhGDBuWnEyDIm4Z7+tkzAwlI9+P/eZynYTUVneV+T80i2L
2JAq7Ej3HsbRK72I+o07yJ1TZtXK7zXYr3FV7rx++kn9L/+R5lj/WXO4SSSLhUz0nHCW7jiKaJmk
abNPNd1aqEAjmCMXctNANj7Jg25YiczML/kHl6J8oN10leYw1fnhVddwkc4O3IsOAC6YKGskfjMQ
P30MNXdO02a7OHbvyBfNt5RLI/aBbOUWeTySvRb30VkMVwl5lrkPrMl4jPSg3yhPgzNhGuTmxARO
9YqXscFVvOhTSoXhODonbC7EfSLsbWEP5YbXiQm4TDidhk7lb30ySV8U8In7QeIC9nMoiKswFzeS
sHhISL7YAIOaf1qT3Rm2616OiqdkK9JSNi77wkXd1mR6DIN8nmg1mZAFyGmrEoYBXMEwXuDNJdRZ
ypEU3DwB+EMkLRh2GPJTa+IrdtjQE+v2MxmH9BD2xa5Nq4zkIaGddtNgQQv3sEtqpEETdAkalxBZ
emxsyNzuWy7s4BYvMtsMoSCquDoJ7l4bX3l6Pa3S3PJOmjFm9sIUEdnwOVOrts8hZpTlMup9wsSL
bNqPY6nI1dNYdnJPS3nhCJ6T4ZCAWreicgGnfGZX47hLMF4nvEb00NQZVLbk++w+3cKunNPrBrgc
1SQpaXSxhvI6sKrTkWI2pzpXoWQjbiolKz7Wr6B4HurEHXYBcaDKa9LZIF2eNAXU/kaUpG/R4Fng
FG9PqfuOYDSSnTFo/nefninnnJ817C6g9Pa0rJAQz4kZkbdQqjW+gwGv9+BUHo3JeQZqVj2wY80e
soaghwTU0q2bQczHBR+u8cvll6PDjiUjeo+mt99Oy3CAHMd2aNjBZVTxQbPKXqyUqzfuzoVpxBoj
nPJc6xG7L4rRLc8p35BvZXoJGYFdljEJ4X1IHvI8KS7NyssvnZg6MpwgJlDMPe1T1phEATZJ9FQF
sGWXpsYHVqgADjYQl+tRmF7/vWbHw3OLOeSAUM5YJTTH2mfSY0XxB/mD1ZLa2ZQZ0KdDCpL7MojN
G/bHnEzTPBKHMCVZOk9Jo2mAJ3AwHYn7S8UsGG6mNngAm2WQfTezm0sB7byphuDBTGsO4SKINX8p
YeY9kfOF/NdE4Oqup9QurjNYejwkcHblxg1btNbC76lodEPE8IgAH6F3LMg7iAhSI5ohRPeJUYK/
48shq0Gh+Km9EgWcp0VhjW26Ug3fEoY3cimAfoidOcQQ8rtIYlE0J/Fkt5wb9UIZJPrJnuQtNq98
8qThK98LIEfkmgt/1LbaOG8BWjqkBAwNuX+aRDraTqfO2bQCj+EpaRNL3TIbuuBB1QqjQoibb1gA
3ieJq+u4aldZpPj0WC0e3m6mrbQQSTjtyXhJKBjKNNeYhnLBeaLcWr4NFKAC87KkFsStR6xfXNvo
x4ptFiMWnZUFMQfMdEh3MFMn/9ys7AHoiT3hnanb8truUVTwCOm3kmtYzclirk09pJZ6mpw0qBjU
Np+JpGe+atWLIl6dV8mEnXDmaEZ0k47K3BYdaQi54buXqetXwVKSiX7T4+AbdwNl+OBcdPzonal0
viO7cr51XAQ8PPLlC43+X2kDGtMxFS6o/aPGpS7DXVQatkomCbN5ijm9kDXfsyMeG9U8xwRtZFu/
w/bMxjePE7D4sTksMyjH7Hd5nNOuoP536EHV6AvGITs6OxIy2ZPjSRGlprdCbHcV2/hHCsiY/F2A
VMMyR/QOLxlPFPkqEyyi80hZOqlQbCEztzAxDKANvDUS3VxXWakf6EnDAMSXcpmH3nCKlim+m6ao
v+1NeMqv9cD/16B+pUFFrvVb5fSDBPW/6hjJ/XsJ6utf+Rv2rfv/QiBoWxw1eAfQfv0N+9Zo6/8L
0RmYV7JrPZ9MtX8rUF0UqPwtj23i67/hOzTlW3YutG8TiRwfhzaAxs4/EaCiPHlf5dURZfK90LMi
8+PrHcsl6Tg0zZA6/akRS5hwWER7OETzUsu0QW6C8kz6NRVKp26bmjkpzvctti8DR6PMmxszF+1U
L5A/MSgzdNCyR/eoikp61zFMNAI5l11SAO+gOTuIYiOsnuFNOOW4S7S+B9GBZ5AFZ193mIdVs5ja
rmjlWZGNLMuKyhchAZ4sTu0gGQ5I45W+T2JnPBtFENyANZW4t5zvWlOqbV8qN1zqg7/yWXxPk5nB
xLan4/0jnvsmcmIiCOOo6+cEkDkug26+v+4xvPZEI04sY07mDFdTquyfujTnl7Ft1FmsR1BkCFPp
kdarOV3At0I92xaDyrbwtDJvRTxVvHdoALjfqL8oSJ+jToyophF+5cix3bZ1qjqsnlRGolwwJeJM
3CQTdWy8vQUfPO/ImQJUoM5NFAU/2n40roAjF4rSbdKuoqZBkh/KkakGVOIEbSeH6Yhi8nvLCf8u
mEom+Dqs5LAHOzJgpa1tfqgga8n8DnCoOu1pmm8bkxqSMFK1dkJZcdY06tMeHLNc4Y7p13QTmcU4
+xLrjtjl7r/ZO6/dyLE0W7/KeQEm6A0wOMCQ4SMUkkI+bzZkMunNpief/nxUZfbJrJk2dV9AX3R3
lUwogtusf631eZzOTmSDmH9TbgAvKGoWdlDPR32lGAtRSMIW0j8pQ8YCHLI/2UN90jp45xYikfVJ
J8KpC6lI7UzSmPCKdnIBGdH+DtNIH8AbDQvoKA91mEeT3sI/YjuGhbSUfnznZqK+zpbGBmHxNG4W
JO1ahXr2ysLv6SB1cgBL5VjdaUUdHVOoVM9Uy9q+UMnMBhXXtF3WA41Y6bVzjR4BvGnBOIFMczD3
0WrAh0YbIT2Rc5IbtPAR2kTtXY8WSCi5wKG6BRMVEW9x4AkCj7Izw6pY1TsQskB39q1I9H2bA5wi
wS++8jRAoSroBHvDjQebamraPt2GrUTKy+JuP9S5s9Ez8ou+V4jmzjX7d5VJyAqD5LwSnwwsnoB4
T2rCyIPpk5IVLsCs3OY+lC4QrQXFvKWx1ha+RdpGW1kLcKv5ZG81Qt5bFDmeJanit6zNkctlOD12
hJJ34pPgpSgqNK9qAXv1C+JrKsfiLHFgADT+ZIBRxCoCawGDaUgAD3YouV0oXrEvvDh8asH1juTJ
RXZJTQBjtEtW277NKTBz+RxyveEWa6bqLbc5xMF2hFNWstsRXrUoljuyUSdcitrqmoOYt2lsNfsG
PWPaQ4kugzGSySLJe34h2veEzs+VMQ1DYLkwhhKuLlRG6K80Bz1ZWY1tNw2J+3m97tTpSpLRCjPA
QVz9OvtmgA0S8mNTy+6m+o8p2d+74r/ZFampXzzM/xiY/o9t8fytf/09mPHjS35ui+x9DOg5TZLM
IMD7C1JeW8yKP5IYJuhQ1TEIfALzhEajsX393AcXvDweJBV1DlMgo9y/shES8fvTRohpYPkxJFrJ
Yuj/wysRtSZg0LoiB76se3SYWfvJ0JTat+ZMXQHKlXI1VuUBLz7LJjyefk3iB4qM7WbbTm8kO9Sy
1FoRs4XSyViJ5NjTTK9XcrRW3bJIG73Jcr0s3ICjkR8/V3Ovd1nZq2WRHz/X+25Z+jujKV+KZTuY
a9YdIOLLLpF+7hgsScMmXrYRp07yoPvcW5xlm7G5IVHfGVFvGyDNmlRyTMZ4Y06TY2+ikUo4ehI1
CheJ0alvlPQ2WKunNP2QjiKv45DF2h+GfLwWogSDKEPBa8+rfEr9ZIxTB3GrNlGptW6stlCm+KdU
Xlb6oXPD6UYymp72oVJYyYpldlQOLr9geTQFGG2/lDTL3erkXW49TF6XOUn7a7k8qDSN4D2GBxcG
YtnHk6F2drmXFTJIzHIOd/HYjjc1wyuS82Y9cjwwUv2hrSoAjGjIQi1buRMa/fHbXOih4WxdizVh
49SxOqurMYEIrQZp4Y7kYmck1qCdKCQ2G63saNINZWQHCcaWgsR07LJJj09NhU3dgC5dUCrNeYek
vRWLfjynsl+gcjAIIMxVZVjnm8pdyHPdHxg6JtQw6ajtVTb9H6g6q2kNVmYJM649NarS060siROX
O7VBCocSGNGNIM2mXz442KTnMbHmjTIuBTNpbg9Zf8AHsoD2tB/cvZrTwDDnPi0oaKLP4R+QvvEP
ZF87fAL8rD9wfn9fA4o2bqd/s+BhAcAt+s/Xu/+uU2qpX5vf4mufX/MzieZ9sU2msJikSdIsZ/p/
3AM884utAfxgjXMsC6gy/qmfSTT7C9d/yuNMAK98fpaQ2s/1z4CqjK3Lc8muLef3v3QRwLH9+/qH
04P/0OHhaFh7+U3/ZOKSmPLYxztzb2WuG4CD6c910fbbWUTjATYXxC+U+ClgGjd9WGXjnKzUlJyh
NW24lGWn+l1TKa/QFNWrFIcjpZnCuLehiYYcge1iFTamc46yvrlMSR/f092abVMaPfc59UJfy0q4
IH6c5IC7at1OjXyjrSnZQfSp4ZEmdJhSmFfN72qFvzgWoU3r1ZjqdxROIa4VWXEUjsFKbDQ+E8Ti
qsQCFHhgsVZKkkcHrW/g1cU5MkaOoLTSldA55LJDohTZeF1WrOJV5i6X/BDHpWOP+i1tnt6Z1nX1
Spti9WoyJoVQRWnIDdHfbEvJavi8kAnPwMputNHuroTOdEFFiddswZlemp7iq9SvfCe5vsBLJztw
NUglQU2L0Y2HR4zklkMVtWmNjV9zNNxamVqBReGHGDVDaxmDLSy6Mn2QZgKubszMZFvlY7JjVsKq
aQ45PsWJFQ1B7Kl0Y3HNeGy4bct4fqfcdXomk2bchilYFGNK6rNtJOMtccA4oJUn3khhdUd1tOUb
YtGIby90Njh1+q2jpbwM9F1gyUW264tPdq/ZfSie4ce1BRjAq456EUJiJZ/cxZRXp2pZrBpLXOVp
lYNyVfYZJgZWu3J+MoFEbKXsre+MWEu/Sdr42NrmsLVVT+z1PMpvKKmbOc4rqKW0mglljejbHSsa
2x/DKfZeHGnnay5/1UFU9nBX9YO894QZX80YkK+GRqX8vauN+Em0ZnNKOjW7I4hUbXNykJ4/MFRk
0Jk5zN8zw7idyTlehehPG6qLsbsqlUtrSFxpnNxbtNG4MfqTjWp749V8VujwsEWQzGb23iF6n4Vt
Z7tp7Iyj3VbZNq/s+KVznfhZVpFGt21l4YHK5t2IJ+TMom8c9cEqdzVZqOvWLJv7ZDa8YMybbJ8r
HSNoMQguA5YLLrzSXwpa4K5kaEK4o2NolyQZVu48bTIqHhgGZ9Vw1KPB5OMo6x1m+TWB8PaV/j2V
4cKYamu9Es6rNIZvlhzzPc7WHm/vMp6iTX9DOQ4GETSlR8NM36fBqJjChqb+4rjFPVMX2uybiimy
ymyrjGy8AMQNlYOlUKLI7ddVz5h9LA2roi1fMRwlN8R1GGJCwfLeY+FG26Lni8I5zh4AF+dBb8C6
UOlmOyYhb+JgGNyXuwyCqJnluLyb9o3cQV/jftDu6UDec2S3D+Ugt/RZ0oprO3nhx1mS3pKWyC6W
yHb2NLQHW8zF3kzzckUAAXmQxRKsuxfvHTxqmyk25IoOAITOYkwuVQPVbMYwERgpXRZztBxrKit9
dlRlfHDodrmt9LwMeEPJtNdRqq9oGahulHrcDJktj7KmmTTwvI3VJvlWYDS6oowTN1B22wvRPytL
JVtqG9ptoobGrgAD0QTZQLC8UPv63WgnfhMAC4M64sjSBiifmdYp3DYN97l1wA34lTpnsT84U0nr
7hRez02ZMsRtF1fMZIF17kcbZCsFWX4opnVXzCTq57JjPul5/UM4Y8jwCRJXKBqhZJmjigQycz6T
zBnl1VQIda1pynOC4r0Mtbn+xZlH5M2G4eDBWkKMjJ9Sd1D3mdqoay7S0teTtHzL7Gg+ijLybq3c
tfdNg2nAn0OlvY1bBfOFw+gRwefVZr6xpCndG7Wxc4hZuaGee7dUA1fkM13ibmav6Rj2Hj12jfNs
RtFT7ZrxKZ/7r8yG7B07IuampOnPTWjGfJSG5NQkdsGpTfFOeWfWNy1DoauEhvNHRcTZGTGkWuOb
DzeaV4arGbr72mqk8URnk76ziemtGZ2XHIET/dvshN3VYHnVK0P/ZXPpZvOZNoP4gYFan/l2nMIS
Srxw24HmgNYQAsPURHSjLc7EAfWPHIMc79SOP33BLGaFNbJaN6PuHl3Y3Qn9QoydgYcNfNBQIDyF
ukje2Y6W9NDotgXn2YXOUD1kndjGwHXWUCbmm5Trwrrqe7Xyp1adE+qXgZBb4bixZdmftT7UDx4t
P18HqaerAbQSPAu225hH/NjQUbAjEo1Cn8rae0ltO17lxaA+Z6IWO1YmyF6tvprIxN/MZG/eK2KR
h6p1lQ0Ek+YaaF22Z/omNrYZNrfZNLgP4QBPT1Olehf1scqPc4QSTJNibwwUknM9SeY58/Suzh3L
P4VIM+yP0QwJSQ3aaqZmxdcb5WgVqk7fTVHHI90XWD5zkL4FljpWtFi9XeQS9v4kCe8xTsYURXcy
m4LC8NpbGcpsV0Y80v5YOSldDE1N24kjXPndq6t0j6tUJyAxKKdYzxnMF/lND8t511rdi1VbIT7c
RtK71Q3dW9raL9B2XlXRfQcl8OKW46XQ5jxQ5oHCLUPm+7pwpnUt43tdhtUBkrtz32N0eiQmXLxz
cxyfqG1+cXu8EHzUYzyxKSNDXkV3qGQje3Ln9ihn+4qjFiZKH+SyaoGDLVtzvXTvnUaCZ6tuGDv3
RrZygvNki+9dPBkuItXAG6dMkQ6aA6hrIEp1202cerZ5VJVXMcSg8qViAeXstXBcRpFuJMyW/MD4
sl4t9W8rDnnpUYPIfujq2Hmx4Jp/pUcnTG4EvVhHJ7K0+n4x0IhtNsNHLYKxGWYmmGFrJR843hgV
WtS1W2st6jHHlUqclvRXx8aqUNRpS/U2Tj+7eWowrlKNHWYrFbHTb0PzaVT0YWfHlRNMedud+TfH
jZc5HCez6BDX5qnzdG5KqlJafhqyyyhOr+w4izwUc5StI+7lB3YQ5S5iLn8anUwLIHtNZ8Q7ea55
Nw9zizwVxcOrmXrTofZshbmp0m0Jw00+NdEct4xZ73zszvUxjveUc1DEPa36UrQwULiOp3Chtg05
TSBB5m1OVmCVSCXcz2bY7jshcOziHDq0aniytSwLcLVXp0jY7WoKHfm1M2xgAcC6t7Hs4w1QH28N
BB41Mc5K0g14TP2S4DrjuKoJLN7mXYeWTOWcnm8tVajfCYNzjK4g740x0rahfdhuYbtPjdrRV/Pe
mY5MrQchzaU1jI7SOM/+Vq2+/SeXOILU3Lr++SUuKOkTef0of73E/fE1P1UrFT3K5CDCx8cmCuZy
J/xRJ4JR/gtylAlHEjwUzzCppp8iFnUi6E3Y9bH0oXTpv1zi7C9L/4hHixOBBcxW3l8RsT5Tob9Y
9unxcF3Hw7Hv8uNM2qN+t+xjW6ywnsBVR5eVAPGQx92pe657D0fZAX+Jw+KKy4j+wC3HIju2ToaX
5cM6xF1mOa1vlROm7wMCh5saV4WCqEeeUGkRz2lecDPcYdsuTdpRbFPwanF8govXs7zO/L/UFwpw
yZ75oFoczWfGFR3powgrQ25Nc+oProMvjrNLoPR85vMDGSkm1PircUEsRRm9+qIXmECD0sYdN90l
El2b0LIZDs4tS1MXeddx3DIt8MAn+7lLIWwA2Z3Koqyj7x3f+6RQtxHiHHV/NEX8rfX+O+lDZxT5
rx6b7beyDuPfR6B/fM1P7UP94lKUR8WrqvN08AD947FxrS/c7zBno71+Nrb8/8dmEZh/ah0qhGOa
4GgZdR0y0fpfeUoYlf4udTCJhTnKN1MJ0ZhUK/CDfs0Be3pZuKJ0sx295S9DGo1+2+DEsB31mVni
Xc2eVCzOdzfXnpk6aJvOmTYN5vh2ccnja9T3Bnf5fbN46AuNWZm3+OrrSWWKtnjt296rv0+CHpgy
wolPmzWR1cWdzwqiXpRPx/7i3TcykgWVG8cb2CzcoUPngjTi3gxzvErdNj/SfDzw3UDAGIOU60bR
OcAN5AWw9S8wiWvKv5moLZmChHBBvaQMrEZYq9IZnECbhu5ejz0eiCWXEC0JBZOowrBkFpo2fLLN
PPaZv5EJWJIN7ZJxSJa0g7rkHjS7wW6+ZCGYUq9NwhEdm2y3pCWmJTeRE6AoO4o0e9I/q3pJV8RL
ziJdEhfGkr2oMolJasljABxxtsOS0RhMfOLcvz/ahPyGuSQ54iXTga3rVe9JeRBUOOCVyTd5zFw2
WbIgcwsgkHcVLBc5kZzASPtZhadciyVJ0ily3FUGqYTRKbWLtyRO2p7sCc0Em9wbbmetzS8p03Zq
69y6g93JSRJra3aF4B8Oa93t8VkUMn3u8MzeElU290ZDbbJhgJtAIO7rO2ko4k43NetophOuHiW3
aOGGxonvoorPdZkNz3QWYoS2bO9xzA3oJ8hiWNdLfP9R7+XrZkhxeZKYvnUGpN0iM5hBZ3pv7VrD
rV6cOGGEmzh99likhXW0MrJOqp5pZ7P49DxpGRGhUK3qE3Z5d0UfosYfz9MZcEcdDupGr4pD3QiR
cCNUi4NUZnx6kgJ8yd05ZRqslXl8Vsk2HCcOHoxeneSro+OwWo2CSnckM/GY6JiYXEMA2cjj8g4Z
SDsb9oiMv3hgEISSrxWIB84umoNpJ05nbZMnSEAtUYubyerjc9emYeF3oTmum5gh/DzQWG60A2u2
RQHOqpau+SpVI3ucMPq/1Z1j7BXD6JIgpCVsRyUM/07UjyCwQLIwB1xm7oS073HLU3PS8i1JjVNI
CEFnutFDPppWB0N4ZzU9L15O4XRBh+R3zEsVH6nd4bErLTsNjIn3Aa2Pb6hRoSTxLMTFeurzaTW2
efUS8fxtY4qqlxIY7tRijBvbd6I2e6y0Ij5PyPQfMbvcVuuM6htcxfFGdBRsfv5mCf1E7qbvNL59
RrflbThHiJUcXMEAici9NcclHKC0OVh1rGqFVXT3TWIObHgTudB4eeGfVl1SrO2DM+b8i9kyW7b6
Pyrxy2mtes0yIjGTr5+ftMRq+WkzhR/wWSccmzGVwWyZXnlN3R5OL+xppDywmD+a3qA/DcWS5Gpz
07nldmTuy1SMFw1X26qu8WXqYQfNsup5U7vOLA4K+Hfu7GKgB3vI24/WiWLUjNK+djV7Okqh6Reh
Ju5lkAubkk8kVzTPEl89naQAN70Ig70Y+Ua9y090JuqWszBS7gAoIi7b+P644nnbMmu99ee7lQ95
eQfIoHGDJhUFME16aIIy4S83AUE/abIxhc/UjUpFO+TbMy8LAwdauT8zOfFJwb24TNsCXZZx0CTz
uSmicy+nG6Ba973E5tFb5dciRv6g1TLw3Cu97XA2hzcR/E8/Ax4J2Oy7NXhHsATkR/AEFrpzGRtj
Y/TRtrXnx7Bu7JWlju7JJuJEfMZap43i69VE86JelJeWfazzdYNmKci69gX/10MDMOJs96zhqeaG
K5vZfqA59L/E+XSmFnY1jNAGRXkwCkfcaK0yXmujnmzcMiSvNrh2tLXLNPERysz1VKXYyknW7vo+
g9fopjJaKbX2UYRj0Ev9myyAscgoro7JvDCc9Jy6Rd16r7V2V7jWLdtkFuBKMXDmheJFCfXnRnHf
ASwg6xRNvqF7skUzLKhCyg16KhtKbn291vugsu3yjnmXCdEmmT/y3sKwRgJxSV5vqna8K5KuOnhO
uqUJIwK/NvMGx7a2GWUn/GSYUlrttAd7wraIbW+fjlO+VznU7gYW4ZXqdtV6LFK4Bh7X6nDmOlyW
LxL7iD/SQn+aUtU51HzwyW/ZKsYH8aJquQxou/Q7bUJtry5V7DrfYp0UgDlI9atDbGGlpel9S6XL
KxIGwLsEuxEKoRtw8yKCRdRnOfmaIMDmmfXA6LNdiEqLfQgeRzDjr/fEncybj2hqBQ4UdzoTJx2o
sQsJo1HYrSO+wsrq1nOvF6dSs88Za/4tHyvET1toN/T8mutBBxqC209JdkwXq5XZMFZoNL361tDK
uwaiuZ/yMvWNqnrtshIR0m08qub7ZxViVKCW7PYebkqqcLp3XGQvMjK26iTFw6BVtIsZae9bJDzw
SJCtrU0ukxPjT5vHEG9pET6DGmuCojFWLYHt0+BiCeaQ4H4wnuovDi7Th3SSyxmC4mcylfZ0GIBN
oHrpwh3J8icPiYPYajZm/q0RTvKNxEB2wIbj+EXYiFXZK5iy0fY3acPXhrmxnuZWPTsiKW+ZclG0
EElOVsaSja9q91z11fC1AHT4ddA142yjjwcWJyy/xrK1yniKWMnbmPxMVFgyECQOvaVzNDz1hMW0
Q6MLbfTpnLXPuie7jRvKXOWRCB9be1Suba12uWUQGeFNRIcUdaise8r6T7RNmHxiChEynmaO7Zvz
wDY4duW5dDXnYKIir4W08rVopHj0aKu54LCPk/UM+AQwr1co5zZ0rT0nhXSrqaVcxyM2qAyt31xH
9fi9yHX9WgOn8DDU8bBDUZJPtmwJprIWrjDG4u51hobBdsVIxpn3ac4pjByNclBLFrBK0+WupKkj
qOo2Ie02CZJ/msuvlREEN7M3p8lcv6nFcJ3ainpVi6LeZEZZb6VOwUU3pCLgzHA1kkumwmcb6iEi
rzu/JHVdVqsEshgZVFkHs5Zqfkzv/SY3Ve5gdWpu4dxejVQ9b2tCfb7eCWNjZU1/M6ec8dIejm9p
9+71NJB3lkkz7OApKy9Gy0wMLfjbsFw4pT21G6+yw02XiYpyWaaGdR3HeCJmHnFqxZYU14UdtLyG
f0Zoyusmv8EP9WhU43YcxnDVGPPdZBvOeYx1zSdil2zpiNkynkFg1+p12ZfhN2qxt0bLlteDR1v3
cdKtR3UcD3GvNbgQG7EfpDjFobyYwrJWaIjJHuzmeBQJ/T2Eu+AfakA454uXsrpqR6dT7HhpOlzI
N9s0h5R2C+dEor12zRASahxMvBueooRsCQz1GYF5ajhhlYaTjBGP8+98sjiqpEES5qm1npqkhxZX
6QQdYGskmc++TW9/juis+4wewb5FqO+96duGKPUdu+ETbuJb3Fr9Ji+8xfTeDXfCmee1Ns3NOUys
cpP0lnmFtfpZzka8niv7EnulwrSqbS8Ruc1Vhix9LZ3KemvGEg67XsxvWqO1V0PuKJtY67/V4UQc
0dL7K7fvIXe6RBWQVYfFvNzcYHXXT4Njy0vIUWUNqoD+FMX5StnnAknsktcBSwt5sNoE+4yIliux
7YcJsL1UNkWAkXMMBA5rtkqmZYR34q3qevdg6UafQfJxNjhoY4z+cPSh902ZM6nU6FQvzfco0xtS
SbF3mMLZLtaJthz6Q0zkbypxiQ9wR8lpGIqGc3xDlzqyxr5OvDu17zzVl5xlFNLCbbqfZ4GbdJ7N
6WSSP76tsnx+yvAzXjVR/s4FFLBcqTMT9od2cakXolzFRfSOcYVdX5H5h9Pby5oFem5D83y/qYFA
vnB8sdc62atLKxhccAa6GHFiXRsJ/iBf0zPjoJoeg6hp5kmj4fjRRow+MhYuTnPWu1TuTW12nRbS
scjsG9EbkXg19EUSw07QIrYC1avJ3HE1LDkHZJ774YYqC0cfWtol7kL3qaXN6mU28uJtjoihElAy
TIUl3/GKoFOH4r5YAs3WEm0WS8gZ8Wdcu9q8j5cAdLVEoRkYp+c4JB6tLUFp+zMzbRURUFRMgSVz
m5KPUMihJPnMVxdL1JrYwhK7bn+ksDk9L6FsAI9LRJupHkZO2fTfoyXC7Sxh7nqJdY/ku9Ml6N0s
kW9yRae07nLuWcTB7Vztb8KIiDgjGLI8S2x8XgLkVkiUHEZ8vEqWeDm/2AMXP7FyvKjcMON399ln
Hv1vw8t/opVi4F3Ks/+5WHq32NH/z+qVAMNv0s+PL/wh/Xj2Fwp/Nco1PQNbCWzCf0g/mooFEFMV
3gaUIaZOaLM/FVPrC4FqZFHEfuSiX1wvGAJNl/p31CIG4KrGF/3f//qNNtT86X//WkuMXPm7FKTS
TEPBLdYXtFldtbSl5uWXSjhPbYpWCKkcTVPrb13LBCJo1tY+Zzaydsi0rui41y9GZvdbl06+tdZP
3t7VXDxcaTncTykwFQPTbaDJ1t0xB+rJniZJERSlhhPeLqJ12oaXsDJ2ZkonpzDrLDDN4nHo0hty
GoSWhtANlJT2diLRLJINvadeXkD9xT6LbYxc4V1boLFWle4EsxHmZ3Pom3vGYySanNZcTV2ND1mh
GsE1HhJ4q0YF5MYR3e3kTe0lKW1rKwfLJAecdPkl5j5wwPAij5MTMZYbZZ5umfnzYGXFeJoG28GT
M2K1YP84mFApNm3TGcQfyyUjyJ/zXNuKPvqDOYlVjxmCi8goQUlMoHl34MHVtVqZhHEsaZ3UmsFW
pl8qVXN8DgYa5hDtyFk0XyWj1/mh2+preGkIwJJhY6tWSLqeWa7dgryuDOljjwcJYoUaKd6s/Di3
lAY4loJ9J0lgw5aC8JJJmd+oh2OxGwtDs/Atj/SIZPOdtAq26yl6xGyjP1DOb+/p5e9fCq3UOTFK
j+mVUYpzVU+6umZui60vkEqkqcceA9N8V+DCSbt1PJBLfic8C0jHLwEnz5uOdB6Rv6JsEMw47vW+
YraYpJmjTRdq9N2zF3qqsh5caYx+PfVy2OZ6U+9wn45bDA0cIGOKk67HvGgvitNCoZ8IPJLidGfM
J4zUEOidtFaDBGZuulbSmW55xEUmQglttWcFg0OlrJR8HMN5C+F4rusrOCixQn8BLRiuY/l8o8Yh
1NaPBRWxDhdqu34pdWFd6plUGU2rUC+x3JDnLOtkIFSd5ttCli7tA5gl+37YeCJaZtfmzAn04mH7
nOyHgem3eqf0k01/jOIlWe6hHSD365sl1oIVEV5xyQ35aoiLqZIb2Qiii4yrNVxK1Xg7MCUFZJsU
ckFGadj/UyUcV7RkeSJQGK2DfMWk+RilVpyu9NnhOgB9erxKNSzBfuHJD2sOJXA/2uQuRRYpVcBK
goWCWFn0KDCA5mcloSkpoE9HvZ77we43meIMAjt/VELEbgvSm4kW7cjtKet4ptMz4DY03dUickJq
muvxKcUdkfqWtA24hyYHqTAPr2U0yWty4e6aUpUqsCOtGLb8AipOpMZakwNRub9i/oHhUt0goxaP
3ig52TpS49yMoanJfIZF9V5PEoRZ1xZ7t3KoTsArCm8gbHEMawr7sK9qhcNbPnPZhzTfTj4UB30d
EWe74CctbphzhFtHmn5EMeK1l/QhCYNqPFZZhTLMYHN++XtD/E82RM343KH++Ya4ex1e4/jX2eGP
L/k5PLSIe6mOasCsWhBZS9zr5/DQVr+QFwawornM2T6bSX9shbr+hTJ0uDT099Gvh3P0H1MRzf3i
AV5b2tIZQvNPtL+yF1rsxL/0fUExomQLd4qt27S0sWn/aSqC6SabEyvU77B+Lc0Vc445vNf4PYOZ
p/tUmdSMRHFWv+PDIE0VpcqF2zZ8IlMBV5bFrhVkzYjtSwWGt1JsPImegg9n7KuXRlX5PpzPMEIr
fRnfJPVYwfmrLAK8EZ0nHSb/9WfviK5Ar+LSMqw+m0xKfUrxihvzzsOlwsdc6b4Vs0LojCoy81rh
dnrNs8Z6EzXt8OqF1fTqGNEUIzLwZwuisEcHrtN63iAJy4M1KdUb+Z/kFSLvdKOkpF7JME8vE6tn
4OHlcFCJ5/ZbX4cagl5m4kVTtdswsimEUOKY1b/RH5YxSLr65QD1v3TKGb97cD/fgqWSj3dVJZgH
5Pv300g+A05VBP08c214e8vorHWljzWlPuXIym/ocolV6bl3Qy5IP2HJ5KVVtltaAS5V5NQIVovj
WJQwzF1/NQsrOmPpLT9AuyhPhbSaSzSh1FtxklyhMFPt6S7SNhqzuw2jmkLcxiivXbd+aEk47axq
OOHy0O/1SN86kfeRSIyi//pFe7836fGiTRIevBNkGlXykX8eWlc0BoZCrcBKlbl40ZZ3PySQ9qzp
5nijgArewxCr9+BW27UZIaf4udLOm4br1dXYjepblWrLNMIaxusQHPhhKA3rTkz8N0kF+De9KrVj
iDPlOups7WRg3bqxXPHIdEKH3MDsAH56H9hppu7iYqAbUqmVLV4sezXBC1nPas5n2mjV/qjOxkdh
d6eh1rVd2wlrN7k1QWGTNtF4nNL1aA06Zx8vIqv9klUeLHOzHN7jqDTQlY3hveICs3emrN7VLUZT
EaHQVH23aeNhvPBQpmccMTxMDZXSqfGhki+mtASeYLNKE+6kjMJz3M/u2K3imCKqklj5Vp1rhPuY
cYVTUJsxFrxLPrTd5CqPlioCN9OfJhoKv7kZ92rqBRCviUR6El6ao0FFb5odwZH4CA9XvRIYVm84
fPVXFlf3Fg2bZOZaRnOym2jc8wKcMvpFidvxumk1/qD6MgWa3Xk3WMuzySnlNqeq5cnkePXmURdw
Mk0OVSqjo39Da/3TmgV6A+OujaPJ0AyP99JbQj2/HN912jZF2DvKJcIvd0tLS7FVyAw+TuPgrmqn
8wKqdvns1OX8TmUWZXYtvtaABuPoI6nK8VzZujjIVpVP7KF4JqNM3bKlPo90uK1kZ+cPeMQ9ZPLa
4szVG6Tbee9PpaDHQm1plGqw562Ra/XLqCKYYUDgpU6dMl1R7BoHLFfTpqcmdFlQyxTRumq1tdUq
+hrLGI7ZZCRTUnOyvv382FYJnVTxkm+tpaWdtKoU38vMVZ9dJW+ePLo0nwpllmemanXi51R8RSuk
x/itUNOtLGv8EB2natDIXUcBHq4LZ526kXvtqpLZ0b9+dD9b5H/1m8BhZ9+hppjswjKa/9PtaZBa
wwGjplqormwFOdnR/KmWyl0ye7wCLdGRnWWj3CdTDHzKGiuvuhrrIhq3LtROtGqeQaYkmRQHN+2r
17S3KS/00AhChM9avDDH4cUsQ9C9jDtl89dfgLlsr0DW2JcpIvv981PMaVNrdMReMntu10CsxrOs
wnAjbUHzBNeNeSPkwHqh2ywxeD2VNcaVCgOhah21Aecez57BwjyVr8boaPjFKTPBv9eJjcxccZ85
kjqBqAiRaP/17/65H//pj2+SyaV5Q4fw9Rks//Wzz0g1rmdzsC5lZ1HxNDSN+M6nWbi7/8femS3H
jaRZ+oUGbY7VgVsAsQeDm0iKvIGRIoUdcOzL088XyuyZTE11lXXPbV1kWloapQgiEI5/Oec7LZQ0
Et/T9Sabu/m2wI+96yGcsOuvKodKMx2PcB/TYGJJdyjsCXCIbLRvlNeAYSarZ+TTDNXt6nbpmXnc
fDfhxkLD1k3dz5HHBB9Ran100TQcxLq6oAqvsKoBJF61k6NsA4WByZ+vG8AenteLAclujx3APXbY
TDYROTPbojPjrSqS+RXU3LprpzFiGJW0m7WSlRv0hjF/6XHHeYXHXLuyzA19s5oKaW6df+gslLvE
rBrfzJU6FBYroEryVacmwO92/epFnhZ/tpGWYHXO+Z8DC6XjOrfGA/NEdsdlZo4Be5TkU6hu3Wa4
vF+588YvFOnXE+R6aTIZHUlfWm8sccVZWDiUWSzBWV+IH/0mlIHIyWqc9Lsssx9mDWqliZP5gC2r
C9rrpkyjez/DDOlCmw3lhZQ0niX//EagSPxb5cYpCC6cmgEzkP2rHPytbOCsLocuH5sHxtQ92ksg
R7P/62wu6LJ2C5zVQKLfT31kn/GWUky9O9AQ0UVwJiH+6g4JCahhUmQFrCV2VqD/RJoHI9CbEpF4
te0bVjlAPqT4WEhCfOL47z8Mpt9fQyotLfQcu5RwAV2QY0REFjdj1dMISbFwH1iViQbdLKJiW+ho
WiEAlcPeZZQYLquSNOTlEwtoHeArYMEi0Ix05zWOds9qYIE2OIjhE74fR2ReXZPx4DXN+grGn2/t
XhZwBnxx/VxpZ/sXaAZ7W8tRGcxGum48c3nRlapC+GLkaAuMnHhP+EJ4scXNmhmdFTC1kj/QopVh
O475kcGN2K9esWjM4Ndmt7JHqW+MObJoo4c8eeY5kD53WoZphBbadKE0ldlLx86dtX/eOPE+oW7B
zW9yGoCMUQmmGak/aON0LXDgBR2FO/Oo6konbJmU0msmQ79BkFAKfl0CSfyivsJ1uqnlv6N+4GuA
LHiNAtfpLCssVr36Fsd9d4jgIFr+qmfmR2JGBC7EuqPyk0bkFeWPt9xDZaq1DZ2y+CiLmnO1b0q8
H5zsItCqVT/H9pQfF24E9uGQAE6atSSs38gg+K7XK2kTC83/PQRVHE26zGbmBsO4x/Hv4Tbv1vWn
QdjzAeiatsFnkEOQYNOJyLddp401jpgVOidNoAUz6p1ajbswbagy/RnCeu+RFuHbKhIhhKfip5TT
A7PkIg1sytbIJ4ynYpdGJy9lmdwZpZywLZEy4Hfest7/+iL9W+D37V/E7PEQ4cH3X3e2h8/35G+i
WIZS1z/xn42tjsDVYm9L/4oelDb2/za2uqR9ZeBmXUPXr3PcP9taC7Us55YQhsOp9cdc+E+xn6Wj
iUUsS1t7Pc/ohv87ba1r/b2/sHE0YmvkbdHgcnTiTfr7Mz7Xo2YAyuBcgPBohxgnUHNC5M+2S3Mh
TDLouWZJm+iKhOcUj2uqbO+DSLSvhICHR0vmJhyKGiujozMOklp6Qsk7A+PByBKBbXTckgON3GuA
GCvjVlhocYPqZpqaJ1E1keZXY1qYZG57qGcRa2TZRZLxhzqGEmELb7E6EEvJ4YftISgXPQ6rsrDC
q/lzC5aavjjzhvtceX3rY3mJzgXKgHM3GP1uccbmaHjt9LmSS26VPUt8rxOvxVTLnVCpemvLXASs
sZ2DY3bvZpvx1YRri55E4js+rUsy74WqrS0flHapaD9hNspxm5BM1UZB61Fjt5BPB70ct3ZXsNEx
0im71ZLEeBmBg5BUqEKik1TQpYl4WMjJeeiHBnZLL14KO/WeZnteaNFnc6cM72WeXWcziiWIzLG8
p99t9tbQGpe2LOn00J0FIkNXXI71dLCdJL3xtOLd6xvUNODdNzYIzxMDa29X1Nr40eUyOiyRbW7z
Si++rq7szZq5+te1cG04etp67xnp10Da1QYE2/zd1l38I3GaMVrHth00ZeG+GcZAzojMEq5N/VKm
5Qsj4PSmahQTuGQaianQ7A2Fdr0h7EcGtrr60eRUoSApkL/ovpl6+NjWmfQMoHPqcL0jn5qxc7bA
+7ANITbErm8MDQ9hKXGJwKrBUMGqdSdoNZcQ+g4GfyfX4wcr1/O7ZenW22hKRJCsVnNOTKxcfipm
m1cxa9SQ0tqRykq5XGpm+jg5XXG2mXSeE/bkN4aHbohM3uluapt2W3Xd/KPHa8fUU5ggeXJN/fQg
ezN/nyx9V+JVOrONT/ezXXXnPnJRb87OFH8msDKDQgFRJJevin3cKPKk0+HWftpLcUHTSfxr62Hs
aitDVEHjjB5D/W54NueFeCCwYgY43rxhLShkGhpxMm6ZYYLw1Uot8+vS8E5jiaPV7xV53gHL+3br
TfM5bXhTeD7VEYtR9xSzAi39kUXJzxqZ5sZ1C2+PO9c5t7b26aw26TdJkmU+vA/Ii62GYXVeaZdN
QLxbmQnvBe1h7o+tPKkIfWuJDh4tmi0+Rpwe1yG08yNvopUisRx5YI2Js+OBZfsopqbvXm2ZTIsi
id2WPcWAyzAGPDItp3pi7h+4SIqPrpNPKiwpOjcLTPo7abPIWBuWsI5DTA8UFFDbOO8eCticO7eY
hmfQvjXw8IqwAPJuNfRQcXrSlAmOvPTcMnA9fiWnZtFOn+QRVisnCLztuGz0dczYpOMCTCd3fRqZ
MPvo7vVtYgvQcB7Z55Boo5vErdo7x2lCHbDMNyZBzoNnDvu2MtfbieVwUM/yaA98rRERG/MhjUp0
HJNT35EtoG30Se8gvSh3ecR+qm6gNDEQMprsLRWkd2oOOq1haqeDu6RJdKggVz3OWWMEHuoQc2Yo
jsQAtVQ93cdW054X4rUDDk9x6QY+bhSdMKDKFAyNYBsTm5M4rI3+qU+2c1FWUx0w5RmHshsctiVd
GYCVNJgcRvGuJRQvjFL1TZNqAa9vmP0jeprlqxRM5VdNLvslQzuBsbJkBIifiV7ZSAI9tfOdBGER
phEHuTDW/gQWan6qCmFtG1XFlISjcyNmkozrmoPII5YqjHBOvJq1SPYLSP5Amwvytyw8iUjjbOeV
h+C6tzxP+9IxFPnzlJgBIYbDzyzS6otlp/VDh50UUmsJYacR7/FaxpsGj1Fo1CPrxbHT6Jwo1l9p
K/pzWxYPHQJYuENYH822xW1dxP3dWiH4mGZ3vRN66t12SUugNMOodWPFTovZGdEQYgQ3BN0zhoNM
rK/4KuKb5PwDHxbNGmcmrvd8SoIW+uU50ZC81cqeXhTs/8DS1fpAmKOHErV2XsmL4bthOgqyuwtz
OM3nmyoZNA4s/F+TnVpveTECDJNNetGjqsI1XOvvUxlbSGrXJ5QiUWBMi7G3R4dNodAi+zFN9RkQ
8+oeaCwfVqEfqB7oC1pTdza5WPiAK8P2QpmO95PK4xdttsGQDWVHznmV3GWAS4ipbuLpWcROc/TM
Rh5jN1EuJ2jk7Tk34aH24txJzXxY1+FuiFNQtAVYdODVOfvBYWAqYZRX/rrPV4K2xdMhI69xcvBc
7SFHKIwsqq1dBHVRHJCI4MIhcYYtC8ti05lDGQg3OrNsyne10w1U4hlrqRWC7qSg+fKFSrbkfKdg
n4bMN+YCtj8OWOrtluN7iqb3JBUkdI/COa3s6H7ouNA/WiAKF7tr7zuztB9JcHgSi0WiohcB8JpM
eWh7bd25gxw2jS3Hp65MhqPtlO/ZmvWHJCPupsnTa6QmcuhhLaTjz1rcHVMkO2j4Y+uhi6v6br3y
0mHM2yNpYffQgo1X2M7TGXYpgxpUvOOLnqbavlhH+1yqNDsaqb2tzayh/gZ961jPs4b9XBCJsEkr
M/JlPBbfPDdWu6F3m1torDrOQgUbv4m+XPTgAWLdZIeUEXkNIrN9R2blObGs6YQFO/4+eh28yG6s
Q7WC5sVotf60m+Jbwp40MPJMPsL9sre9niPLByDuO5l5M3KqbvDbv7E11xB7W7DVVX0uiNABS8wu
O9Ktp6LJ0cKDIN9YWjvu0pastnTOo7d2WOadNaftG4IU1Ere4CEkM8aDnLJhWzjd26Rzrnii1MlI
H/38KhAqhuRdG2wE6ospfOlm69HzMB7lcXGa+5OsSWPEc1qOF6sg1ClxBchZIYunTHOqR4qq/FQ1
Lo96W6chSqfczW7rutd3nozVBSTztnRMtXMZJ96ASyddZLa1XZJZ5VYkRnyWdGKb1siGfYxACFEm
qQB3aBfnQ2IVKGzdoQ2XLLMxWkxvHd7iAJA9SfAoudZbheA/yO1WP9ZrW21td5rfBzdyERs0INWj
HGMkdIS4qXwHqXto1+v8o8oT9eYQJycoc9/L2ItC3sjPciibbYYkrQ6WSmsPSyfcoMxybc9IMHcC
bIxl5uvQI27UbCC9zy1nM40lwwjAyp9gpg1wqOvEI82BhGl7V6V+nt1S9wZ9KgAdwBDdikjxBJ0i
/bhyDiBppdpMWCXsI1MTPzHE2X6/FHAfehTs2MbiDZEvrU/p0W6IU7u3CWIwERMuqPyi7uryMABx
8lG/Xe3ie7r6aCOrQeF/XTrms93QBcjTu7CZCuTGjYzk9yYRLWa6gW16uop7CSLC8BGdZxd96vUf
s5LFLZkxHAijUSD0z41tVK3kyjy6czRkpK6OblL/SIdyxOiCtMMrv8k5yXPrGEE0y0/97Hr1t2kZ
uWpwa2cNJ5tXUSn7WUschYlLRJdjUEEXDcl/yCU8qhgWEti5Hi/6Mn8pcgU+J493SI1gf+fP1G8a
MQfQ9EZ1QDMKPkUfCV4UnZseh9FtbhrFT9edU7+afPPMfGm3vCJhPB5atQE14C6VNjSpWM0VczSh
39Tp7B4coNN8g2nmLnJwvq0kEPgNBodPq1Bd5IPwUCcCYacNou/2oS0b08+cssVIoMp7MSVJCOp9
QW+bTMPeKnr3ehpg0G0QOtcWJYwxddeZU5rvnbawNrKwjZOoOsDJgk1YagsMgYwNQ9tZSiY6Gq8n
clWThjtaLx2EXGZfYO5g9eqa4TeiyAPBlXtgUMOarOiX18mObuOMxF5fFN78iF8iDscsBnfXDyuc
FxUbAcbeLmxNkJh+Z7vOACpXMUXnKXwF0zXDIesYnvmdwsY4I0T5FrtF/9pTetIzQS5YqjV+LO21
27rXix2VWC41r6f7smGdXLQIrze84JnhJGCnA4qA5jGKStGHac2PDngoDgynq4c+9shYafTmuU1a
tmLodr5XdfwcMVw7WwYzL9T6QtubxnVrW3mI/4ZRnKRXqkeCG7oqjCJVyRuMmNZ9lTTvcm3R8at1
jsmdS8QawHrgsZ+usQUyHlzwbV4sxUsmcCy42RTt2MFASFwG3djRCvVPaPWmz5HYk0AB8IbUG6uQ
d1RtM/Qjdch8f0W43dvItxvQ9/0VLRQSXzx9rFR9VPyaDeumngGGSTdPwsor0oc2BhUvmpWRMYB/
Y9O5GgwTSXoUpqn0kKxrdiY6D1qQ6ckLKGsaWHBpoSO0j8Kt16ckRtTrO7rDL4f+v94IO19eco4K
gzt/EsGayfVWW2oE5WR57npjLB6qa51krtxXjNJ7X28EqZpGjuqaypc9jFfvqyzSkT4RcUf/eS1k
dbs92ybFdVqJK9B5xZq2NBMox44wruZ73U9ueavnWWeSu+LQjDU6TwFILYxHgyFxUDaDRnTWTw1Z
/nSnA7zZOwmui7QateWlr2Y1f1snDY8P1lsa3v5uEB3ri80wSEMqACztPJ24JK1LCswvepn5B8rs
f5UWREgL58hljeddpMnmWwGo8fkv459/sKi+KgH/ohWgfRBMnUFVoQJGrGBfpXt/3T2oZp6ywtSn
CzHmdqh5V/GaMfKJXKk/uKbiN6M0d2NmHM3c3sJs29qJvnFldKMGdmZ1v+FX3XlrRgZJuvvnb+6q
U/jrXuTXe2Ofo5NrCW3r99jsUh+bSkTGdFGqvUhFrRjt0/FfbR7/wYtgHiVhEOmukL9fABsLNE3v
OF1Sg5Bw/nG0YlvJ+o8F1b9Hkv9yJOles0//yUiyKNKK+Ky/yW3ogflDf04lXfkfOJiMPyDJGH7/
ojz1dKhqoCMx8v9h1Wdg+Z9zSeMXcA2mpO5I/r7rNPHPuaSJV9+ROOzxDiO2ueKaf5Oa/jPpqfO7
WR9VrCHBpDMFxVcDwu235WnqpIxv9C45zg1GSowwQDFQDjon1UhGPcsMYtca0LGrvGFRfE1mZDY2
ujb2mY4Gct/qJZHEbl04x3WVVrQpxnoFjyHEfI85q7R2sMUW7T73svalgd5vB2SGxBngi4J0t9Ho
Rirl0m38AgiY4Q+lWPHh1oNz9jLwhNftw3pgR9RbsGxrb0M3YbabkVSqJDCnmoivLlKI9V2NPX+2
yB+/PHm965ELsQpM+Ykq+i5YEPQiZ2PQZJw9o0/CziudmwlZiF+Ow0NHntNWdkTQ+hRywuTBrqeP
KsuW+zkR/aWNjfLhajCtNnKuAUZn7hzbfmWLmG4vUw+FrbBjxlPDRKRe9vHkeEdDtemJY3eHX6QF
OlCn9dausGEaXUImQT8ZuR7ONskSVi+NFzR+BlawtnjUDdIDvcR6i4mBuYWH4IXki5l3g5G1hxE8
Qpjoxl3irGz0KkdukGDSYSmtuDOlVlzManqwBTWtXRRkJKlZJj9IRVE7S5KRxwQLNktZEoPizM3D
2HKo+0OSxjeUndZlSq6LMmqQ4SymTWPU9SVSbfkzGx1vO+YWJnSbfQyDsO7BcLwfNpROhjqEgzha
0vhOx7/AEb14mLz9lglloAr7OE41fhRyux6ztjMfzNmbT6aS013aieZe5clHZpjJu107U8hD48Ro
agltMit8tskWT3KwWGM9l49Fm0PuzovuYph5woaWPI/Iy+/bIusv2pwPQco39glhf4Q3zJgvC8lt
oZptY6PbvFONAJZQjFH8bXUlQNDCbchwyKqaTrvKMixySuknM2nEkZXTZ8HP38aDVdyzvyZoAQu7
9yDJprt3wdszAosyxu8kFF4sjZFmpnii5MTA7FZtqB6EwR0tnaE/G7llnRbW16o1rS2le3dTz+b6
yhyQrFMWZcnRyhI9VFZesE6G0Ro2eT7tKNzjrdYMJ6To3VEkzs04dg3REw7abPSxWeBmM3VXVYws
+bgHw1ksSJEjfOOoCZ41nghY0h5IWhXbSJ6skcAFXGMY34bsLjHbWw3plY5eJPQK64Hao9hUrvrR
KYn+Oqufl2tiNrvqt1K2xZaQgX4JytQ42RbTJ1yep2L51GIcVbVOEPc6iBdr8PB+Ll60V9Oo3UyA
TDbRoOIwE9Yrh2F3a4AO3GpMxYMijyHc4qV9toh1Iq9QdgwuWW1r+LGcTEMqnCBlT41XoE/NZpBl
u0PNYFD4Htc+Pfdln/gNCtUFWzQMa7bjjufj/ylDZrkg3iaVbvMJRbtFKfTgRmZxr1w7PpCfTYAe
XdnBA6d0X87Fuqt6WGukGrW7NZ+dG6sdiVUxp0ML5R3Sld5N98gSnvF2anutWewLQ+uk4gtWd9Yk
sJuyZ/fCRqcvvluiySxhmtuXsnU/WBbbG8dZPVjxi9paBjzXBEriHcCl9BZr03tlKaY1DdbRNdXf
HTXavZ+0on/rgDTurkyVsFWFcYqLihbcsLmlRVwEY2kV1HdJcbdw7PrJfIWQ1C0BM7Ja3tYBYBXi
pCjA3tWf02Ve3rxlhoVZpqJ5bFo8sgKVVgwG5bbGC070pUddehdDxz6Yip6IbQmqdr+wR7ada1Yf
VA5QliKxL8JaVd5Dn8mfqmZ+GxsEa0yJWzBUcHUcd5pDWwVzs6yjwEoRZdM4DzbDfpU62lZfieJz
jb7cLgnZJxzujDPn4Tkplk639gur+2NZiWTg2aI1P3KN9CTElvAUN3NCU36bt24NRKGeMTwMDEDO
s9U69zMP7EezjfiK5BO3HpOq0f7e6Wl7TNZy6XwobPZHz92fBjo0cuawWiQtf3KUfGhICKVJwE51
rA3hHpsl0ra9l1UxTJn+gM49vk2KoXgkzM2UfjsSaZrkETeut07Jq3KtbjMaVrnX0zh5d6n6PfAw
GJdAX/TWOTZbKOzSUozD1mmIDqOi053McRx9hJxYwTjaf1a5RWlOaPl0049dd4cGpBEh+CiaZxbu
CsOfje7TJ459eBGR2bw3rUhfeSZDO5jK4QaXYnkbjbb3U8zJQNJlEZls/fPxRcOLcCmFPCBFYk1V
ms6nXXk2u3AUegMg9BFHG6GlB7seDyWnbdBRPywhSsHrejHiKjKoS9znYVzsM6Op4lPLRIbPbjDI
/nVUinK/sZxnniPeRrH32A6sODWGP1JFAc7OJD6AX5t/5HQ1FodRjJ01r8a7WdL0YPNOtLs0czqF
3q9sX8nFzC9mgRaKu7i3ZGB45QrmpMk/8TjkSC2qx8FeXbZT3JZHFlYl7uqEL6uCxXy7NiZhLMiF
3MU3OhYKm8XwxA1yn+nVnpbpC0Rk84YKeSTZif2lH3nMlXCiLNoR2dh4R5QuUxyza7Ufllig0xPC
FKHId7v9IMkk3COWV28ehg/0CWsEP1NHXhlmadYwOkGN8wLmy7J8tzYxwFhs38ijMhusxao48J0j
tmUwBFLAxaLD5517G1O24jXy+sjaVKnI51AfNXIFCit9iDyFLNBcZFCxsgAw4QJh5Xhm4GvrIxum
3JD4ZvrmqCe9EzoKxuMyYh4qDG44Wag1mEESbBqBe5ncw35DXq8H+7VT9/rQ9TBTbe9caCMmOIk/
L5xlpg6dtNrKJ4yjfc3b7Kr8jYdOR9/X1d/zBdbHpif+B7AgmKQvwonNm0iwfTIN58OKE+9JIpZ9
r+OuBtaHlx8MtsQqs4w5zlDShDkRWcyKQyqFvPFWS76NdltgUFbgFIzYXgkANRfzQ07siftIN589
vLWp75bmzGCsZfVZ1Ua9J3qG/8whQLl7YrOWBzePmjGYEX29jzD5A1XZ6o3uvL+3PQzTQTYb4nVY
KSA3sZgG7iXRDT6UEv3Ta9grbaLSibUjdsPoOx7D6gk1ttNtTVRNp6EbFvpKTSMlre1YlxPsesji
/A4CIejVSl7iZYS6U47Ea12tNwPLpaX37q3eE5cBi2cYe2CwGKMp45Z4Kc139Vju0HBdAx3a0frw
gNA6THBV/EzGhGQtV04Ml3XN1JdA71JBdlocX7reWDcTkhw8HOByV8vuw1WZxXYQYjjrbACdoS2/
kswYiM0eHPnlZIye/REaBYzQvn2KUSV8OMhctmMNtM/n01yvLm9ruEmMOUd2buZgCSKbkU7axplF
1K6VfSqcwJVP84lvE58PR4s53dSsjV6KaC6+MSBLdiK1NfqDaDi37HSYwuaOe8pbPDqxoEYsp/jo
riRIbyuEfns39bCXVUacf+9cieuKvTFbgCS1wRwoBY+Zreh6yjVdHSfkH2d+w+JsWGn6I1rTHlBP
3+9L1Yzb2DOrQ1PE8JXz9UUhw8XyY+jte8yC5s5sGpZjIm0Pv1q/f3fJ/6pLvmrn/1mXfPOeVl9/
a5H/+BN/tsgOHS2uFssB+0E3/As8/qcjRer/wZBH4gfRUcf+TblDX43UF9mvJwwXfy9CoD87ZAsk
uY29AJOL7gkkP/K/0yH/NsexkBN7JhKhqy0CkffvQPIF0SN+J20FfrBZvI293LAp+cvV+AdzrP/3
Ja7WVGoikHnM7fTfmOfoVwscKd66xy7NCeb6TOSQr3FJ/89k4n/wKtd38ReROv7JebYTXkVWb532
Vs9fvR38/73Eb/M4mdZWVY+8BEo9Ke4xvzTrv/BpoAO5/i1/maxZrsvuxZLSANdmoTv+7XJ1haay
eIQ4Y2tV+4O8IbrUVOB4kBMvbUd58WAKQoEFWNuj2YlhCzJn3uBq1XfLPE67VLXts5GAVGHc3GVh
28t7CurRDoE9sXwE97Gt6UFCs59HWrWILEkaucSXEAbw2rqzL0HEnzqHUGS3Vm+lC8DCdTuMm/q4
H2hIcTUk9DCYh8NcIzsO6cri581ADhN0pZPTDtkhEYU8CXd1XrVSks6W2EtyIxrNORUx3NlVaN0m
0ezx1MfUzn4+U3HzeBvAl5brE4ddEaLpZEdAIrKDJvEYpSBOmIKMYSfXcmcZ3dnKjf5prhbrfooG
facNstjUyK8OVnllDA26tWU/j0t3VvqNK3LctqY1I0WbxwdTkqNjAYA7yxVDT726Bk4sivObCEfq
vgZNHMT1kNxH2Tj98PpyuR9Xk8WVQ0AR6VsZr5euX1PlRN/JwGlJ48Db9eRMBEeH06p/te1MEJXd
Wf1PrbGY5gCi6J/RSSGImaGv3MMg5i+6XmDbYu+z2ITPlfCxAmexnbBUUU8NGpkk2V9XongtpQp4
f3ng2QiQhyLTLllsffWdRn2/9MNnts5P1mp8eRS9r7NBDJ81aClZKDPbuKXhkrRJo++qCUA3PlTP
T6Zm3WeNAFlTKD4EO6KlHgR/XznzPrJZ5sfSs7vnlPRDgg0beSp52N+ocoo2JhvOHYSO5B5sRXaI
K5MI4pYM24kFxK42DGCUNuCmwGMztnGpgjI8bm6MOcwy9gQS8gLG6gRNk/U7JmT5PrOz8RGXxvDY
q4gfZsfDjeGm9n0RE9PK2iQ/Mm+04OvVw2YkBOLW9bicyJ9gtJWtMkLs5/JCklaWHTLDITWkYDFC
yZsyvxnaSH+whii+X+JUPGYVbBCf1Y59i/Mh2yVxLHa61UYfEaNE6mRDiy7G5NHe5ajJBt+Cpox8
KLJuUdCDCIwJGqAHsI6Uys250RAf6+C1Dw4YlrtIM7UdYbHmnYRLc54sm2VSg30G9TWDAPrN/ZA0
Dgm6bV/4wzAXc5Aj7fnoZ8poT001cY/aoO3qJXF/Wlnu/mQM0Qed1k2nlgyfjwTb/SYeGksHcOuK
jdb1HoNF73o9IpE7IUGSnwWOYILSxhnwb6zEXu/0ZQ/YxzhTXlnfxJyvm4jMXzo0zdZ3rqzanc1S
+7trRONbhbftXpSN2I+pAUfeGmZ2WOhFTL/EZflDz7v+2LCjvtCxTe8t2r2baoi9W5Tj5rfC61GC
dSyZNkxf7dNkxMudOebrNlate0ehVr0vbKzu2wUz1Jwl/WVGvHPWZ7ncYBq3Tzn0jp3e2Ni3lt55
VIwTQtAX676ZNAwRtsC26DdkMiDlNih9Wwh+lU+ybw4kyXHsMHXNmoSYCSBw6vSln+A9Zy4wZtia
nW5P89FtUMh1O24Nm2Qgz96qRXXkawFUCjuVdswvE2szCKs5FZOzEkJaN8m31SihGSHG4O+0o8SB
liER4MhqPfJu428Gou7jAuDpRL7vEhR2lBKz41Qs5uwyg21AxbAlAMwJKZa9g42wdduD/9sw9dB2
QPFxBFQOi9HAxYG3pUroN2Jp24PWioJfo3GXbYTZYAN/4Bqbx4o1oIXkOsyICXCgEORaFW3zMTV9
zzE25vdAXlwUDmhCe06BNxrUFR2GlHtGjOOXFNW6NWLXPhmVXhHyB8PRv2a6vwPt1D96WeFMKLw0
+tl5A8aNjrGhp4v8+OvHjcqxH5mvoE+YY7yDqy2n22nN5lt6034zujm2KO7hlavbu6Glx/Sdv14y
RXAAhacjSnOgeyVWpOjFR5733Qvy3y4c7YQftVoT6/jVsMV8IGO8HBsPVjVHr5mV1M9jWpKIdrWl
wUCLsJjrws808hCmRuCIm4f86NTDO/CM/uBKx8X6PbDjd6Nc7En/AZm7tOOFqHIu3y/3UUveyI2T
z+ONrrEZ9he9nve15i0GCj3dPLSGCZBIuGN5ZEGN+wA9CqBRK1vXPQ5A3jBZH1hpkU0+6nMnvvfd
uN6nVsdHp66WIFu52CKmq91pVQMvSxZgdJxXwDl6O4zMEzAKMUaaJhpqPnqXSOpzzV7gMBRm8unp
/HReZM5jibbsFOm1t4sdVukw5mgpUEO7O6rRlhGXlj9PXuoR8NA4j1e7x8a+2gTdvq92MVrpAKvk
uu88vfO1TOJBcti+mjqGgtrrTHoUZ74zGRC+Q35jcqq4wZ0I0+fKHR1IYfUbMFbVF9yl4WB0ovtG
fvn6zI0U3zmJRghHNnhMDukUHavzkAWpaue2pvO9pyDtiXI2UFpPACaDDpHLzoiIdsZVgWtGE+MX
cAjtqbzOVmAsZXroas6fn1MOHfnnInizs2VOW2Ep/WKnhfYtjnIOGYQWR2SWw0az5/S1Gjr33qtH
hrJisF/MYbFexvYa3G2r5cKTitiuJtHCBTFWqCkr2UuG/jfELvxv9s5kOW4ky6K/0tZ7pMHhGBe9
iRGM4EyKFLWBUaSEeZ7x9X1AZVWJwWiGKde9ybRKlegE4HC4v3fvudUtp9xsrVVZChhCEkw13/UG
4OIqr237Cu78Rs2ynA9fHe3RnAmK1hg7Mk7ey5yJuBkMEj6tMsjWmYN2LB0buS7KFNlWpdJr8CwI
6602JlceR+QzkQZQrN7m8mSL6YZQA5t9hQ26yQ6HS6vO5lAs8jeF3nTlAktafKWWUXpG+cz86gB3
3jaYVYyFHfIxpNPE45/K6SKuQYyJsuZo2jtkHapjHLAECnELBP57FZOewqIwnpFnkl1Z1TQhkDAI
mB/rYnyg3G/QCpp6gGztWG8IraGO4qBub2MruqJNQcav1OKd3qbGPupxqQmrV9Yex2JwWDWfbqok
DQCFXJGohVPSajiuelQ5BCUhvk3dGekvdNU8vS4u+gZRzxJ/Wn5P3mS2aVlw2AOBbd8LXWugI8Hn
q1qCuf0gmS7GngNz6Zn9Rmr4QBfo0JT7X054pHfsmHXCipKOZUP1Z6MbvX4YlnVIgoTdoZspi9m4
J7LkQW2ZTinB1DvphOK76uv4S+HgrvS+x5Hl2LgohzCXEEhqbxfUvJiANDSUzP10U5GPvjN7fVzb
zVgh00UShESiK8pF6pgd9OMuZ6UDCDjdqCaQbVoACZAwj/9xryOyBDfoBd152ygRuJVYv46koIwO
wdNzYVrq2xDo/llke+ilaefPV3RlBYO2RMQSXGJExA3XhukdRQ1IbXaUQSgLlG1j5DgapDFq38Zs
JA5Sy8o72c3SijhU9r7XXbfFSOKmjmSsj5QfdtlYG3Kmv+JIFouEGuU5lxGvEjVn5TT8utpgXe/X
eeJrW88LCfJhX0L8nEGEZ1Kq1podYrArJrSkTQA4tgihjtRm+mJlyks9GVeDBuNTG/p03reVZ3ZA
f86awvs+D6ZlZSu+y2qFwBE/Ingj8H1eilY9tr8qGXiaJpLkvWLL9lYk7flz6HwDzLJRzqiA6evE
KrjerCCYc9FqKMGItb0YCjQRWeBjMQbAaxIiAGCAlPYtgpfgm98CB44HkdBmadEKofrN7wowERjN
qOTUi1QL9kFkFtdE1xVfFR/oMF/19KlWival6CzzjnqOPqwSm6gMascTOk4nxjkXtC60O3rJ6Ef0
a92upmuSeaq7AuHVukspsi6HoSLPdDLN9WBhBfEq5JsQr6NNV8YcydUk3PmRGHGFNfR/qyndI2WR
LqEShlOt+hwpd7Gx2yGOCbj/zvZePEGHsC+E0zbqstLQvXdlRAVOA5N87U0jOaojyGMwfACeSftb
aSlKbpB6SjATA3mKYIqN78R4lz3k0Wm80kUT3WQGQDMSNKons5oTtAcRaJej7TRPcRJYO+RD2aM3
WjOoLmvlgzp/IU2RFjg77ABeUNbug9DWL4K0bh6zBu7B0JT9LjH8bo+QNH5pyOalHCZ4uECxvOvO
KtLXtLbUJcYB/RkbRa7xihTWTsSafl41NM5MhQM2xdZM56xb6+16VBr9i8ysdB17hogXYdcFl7ky
/og7y/6q5VYG2Xeiu+sn02y0AfUIlXjBHm/iU4jPmy4BHdGVOVasZFESuXQ86TBDLefx8rXdkeyS
UvqU06IXNhqBYlrVYXqvJOHXgUQr9K2oBSnckDbvjByKRfFYyUhSjEwQkSGFKNuVwc54mztmep8T
qnTeTIl2VlUeWylsoqPnS7p5hd3S9qx7JXU5LpnKD+h1MzMPbJZoTfsBUt7c+m9togKA+sGo8L4k
UmnO+SjSLauq6HkQMv8SlXH5tWjpkW8LxRhhT5ICD4kqNxByxVS4OUw12Y2OzihbAikavsWVicqo
rfpo12ntD7+3e1onpOIOjp3tJTvbl6xQTQQONDNNJb6c8i5BxyCVZNvEhP32PKpzjOY9KVZl0Vzq
xJFcRmyGFpGeRDWeEqO8qHyCvuoq0m55/18bOmHwpRpcLaiv0JZ5DYrfvG6vY5Uig+4nwcNAY50P
lyXWIku9G1TP+XepFN90AJHf9HG4m1p8phvLxIFAjqfYUrFnZS8USRtxbmo5Vt8sg6CsEA8keBw8
6t1m0Kob+Etzjm6guwr4sW0QmBYNbRP9JCo86yxIHc6mkeZ/J+eFejwr4cKQig8BdbDuOerwPaHe
/W0WC64K33nUB/TWaoGUj58CWXYomzs91F8tuOgwrJvxuz95+HPi3obOR2DchUODbUuvnDsGUGpb
+hHdMMXhpkjPerS6QL8POxw7UTtjmiqYZAR8d8sxQLNg0EBpZKBdcwZ5YEGOr4ZiMndladIN7Btz
XSSZ95w78bRMqt6mtSujS3Mg02thYPBYaKgE3aGmaeJ3fXZL1hVNLE25IcWvOWvsMb3xQsW8tuhg
rczI1C6xeMifwkcxnkdweas2RM+HW+EqM8ihSIwYQ18RORg8aBop7VOEwcML4nqbstyuUcfgcmgG
9cbzWtNN+qJd5k2cb8dOJncNK+6ixX2yJmhL3VZJe++3SB0GSzV30s/HbdNX3wDXWG6E0n3ZsxGk
PWcpLpLF7pytnLXrcZATalXG7H/z7GfbAExcJU3xXZYRkBwb4xxHgDKIv+dqFKl7AUhgb/detKJa
0jPZau2+1ZRhXKK5M5zLkJAvbZlnJbpZCc3V2JTZMHE0CyrnMhur5D5LHXpIxuhsg7D2VwUlrHtT
q38MA04+dWKrUpWSPIGpf4H+m+4Mcmrw5BgckspupO0ZR2dp6Ig1xwmX+IFox/tvfLVS8yH12Rvr
Xu677AqTFeWOlxoKySpXx9nEx/eV8AS3HcxniyPIQJ/YqNQb9lAz5J4ykdLa4kV3kn6v54ZcmyWm
YDXOqivfE27nKN7PwJTGtaEq2k09OD/LQVcefF69LxARqmBl1DluOqcavBXNUoj8GGO2qjO0ay3E
f4gWvKOrRAXg81rrxyoorUoUf8SrYLmngfe+nGsOiYZ40a7cXqd+1ykU40IybdO03HIeT/9MzUjN
dR7NERLIBiUp/aDmamGeZJ9kVe6YI3pSa/4RphYJCn6RnMAPfaiGz0JebQ4TRY9lsPS9vzC1NtHp
D4ILC2z/fohwBflRJy5UsstPMAtmbdv7SvI8FOo8HUMUIx7cQ0TawJ4lQ2VV1p7HSTOLvUlF8pi8
MP+GdJsja//TIjnXBz4a4zqQLQ1xyfvrQz4nNAWFkjsifVkgXeYrTfDcgjOpfuL6gHJ9uD5eaFoY
FoE/2JvfDxWz+E9FoVQufXW8MYmHxFcpwQ3HGhVNpGHldTEKKojJFFy0yTCcGH+eFYf3V5MgC2bd
Iz2ag1kz+noRqLFfu3YK7olNF4WMsv/y+YswX8ThIBL2mI2GkV6Rpb2/yEHwuWggiLhNQ+nW6gN2
Eb4lvctEUwkxHiFEdgiS1jk6ms3nQx+bP/SxDW3GZDli7oL93lJxDH0QtEeruUgyrgtpNGgz5kKw
paiziMtnBzYGdC8/H3aeIR+uWMezPjenNBKg3g8ra4cwD2SCrlVCysAR/cUEQ+D6JrPWsZi/nw93
7IUEc4oKldAcW7zhwn5rHPlVqQrFHhmubox7WuNbDv8DzVhLPbHKiAMO6tsygxhV0zmBs9Cohzd0
mv5+lubU9i/129wcvfaV4O1hodSJuKCkrG5Ne1KfA5rBboPp9R9MWnivqLZhv+pgv97f3diSzdT7
Kkkhlq/fGG1ONd9nif3zm8ojnNtXKo3PtybXbzdVR/DU6ilLz9sq0CHyW6KiGDAqRcWJ53fsLdSh
WNs6xD9ajPPz/W2oGNZzNyY9CypO/5XW599AtX37/HJOjXGwqNGi10w+1JUrtOZiwv+p2+kvLsY7
au7vlNyjk4P5B2OLqWhYHyaHE9l9pRHMUrB3vfBbVdsRoUSjrOvDr4HCCkPWhHrlV7RZEBirZ4j9
Tq1oH189IA4GLRSpQ7phor6/l7pRtFLJQZb5AtlfkzfmshdxiWgmIj+icLLVn95XxrMQSLKP0oR1
+O6VHKvssZClm5IAtNfN8cYKhHViK/HxBZf00GFBUtqdleoHK6jjQ/isUJ26YeO3EI5w7uZFh8WP
Xsbnl3NkJC4Cw4ZuCkPq1sE0wVsZTuNo5y5LGyBxpd6jZrovqujh83GOPCZh6ZgveFasXG8wjt+m
PAbfWDoV0fZTSOhT8qzYCeaZjBxDb/f5SNrHb6x8N9TBckGNykQoxFBt51C4z3RUbL3VwDMGqb8u
u2z6Mhrsxwz6H9Wq1Knuq1XpPQHAVNbNhAgrovu71WrKaClOL+KV9SneGXZU7Bo5gArpg+nCSzgH
4kKXxBnRLeJc1awTrYmaHTlNw2Wft1Swx5ZQSMpswNkJrDhxoYd4J9ZmvuD09QCmQN0xDj92STIp
0iEC3J3qoHkEDa0SBWvfYi0Kn9OptXZtguepSqClDbG/seKRmskA8IOg5dCgMyvKIl5q7ZcUd/ay
MVFE5SmqKxtAJIUlokZIFot76o0h0krCnBEAQwLqUFmSx6lESrscyNF26W33q6axSS8f4mhFCc86
j3W0DBHuZMD2ebByiMolXndY6XxXSSHyNYVz41Sr3y0PsuLnM+DIXNMcdAgoWIiE06x5k/DbXPPS
rmT3MXJfIqU+74Qjz3jqA5ktFQHjgyd79/MBP254wANAYTV0B9kL5pL3A5Ygnju83RBF7EY/o94K
FtGvmnP8us3Ws/HsB5Re7/WQELTPRz7y+rKbU8HsocX5eOYgm6FTgtbMXMpc49fO7MU3KIXi3gAZ
/uPzoY5cJAIPViNqHbNO9mChpS/KeXNsMzftKroinaCJRyeIgJIoq85MwJTkMtFgHxe9RtH+88GP
XCf7Kol7y+BkgM7k/R3GRN1SdsoylxSkcFv2QK4GH6lHNFZ/vA3Q50VKWCiMLHIFDxZEakC1D+gr
cTXbfhxHaLMaUE3eIin/eJqy3UAwhTCK0wdJ9O+vqZgZDj4RfugKSIObTAqvMrrqe8MkO818/dMb
qKuSC9NAHdFFPvxskYRWZHpCZDKyGukqxZjl9BDp6dSEzdUn7uHHF5DB2NqwNTBoaB9+vkq0IYHZ
plyZot8HUnksJ/uVVL97vzdP7EHmd/n9zpuhOJaaXBqfF+Pg1UtlAEpbQYghiwSlbrZ2coCcVtIR
DpF1O8qUp3ajx0d8iyGYBXCzfez31YU4Hgv5OyOWAn0zYeH5KO7lzNrAwglsuNXO//zRsfEGhcuu
gxEPZqRRc+5oPCt2lbbd4YRydT2+Ck31xDDz+3t4J/FIW6RwWuw+DgsKna0OIcro2O0UTYGckuln
xcAX8fOL+biK6LxcKpsNW1NBbx1MeoKgByw9InYrSUWLSs8yicjczsybqGxoqINilWN+YpXU8O19
vDYWDstAL81qeTAq8fKNw7Evdh0D7mCfEH+3zIoYTrBDl37KaGLX40yyVHIdBxPu4oK2l2ptm6H0
zxL6yJuebdE0GuUtkZ7xyi8KNgfztgB7urFHFmd+cbTeJPixNk789kcfjO3Mhx9hO3hL3084JAlB
QmcDBTY+sHU0Ag9WBuqcnz+YjyssDwZdJSUlR7M+bDlTveQz4ueJmzUW9pm8c9VY3NtWc2rXcuxR
QH1EVWmaJmfY91cD7VJmRZmxEA2FRMjiBWeDqQ6bz6/m2AqE4JgynM2hnHv3fpQpUrXBb5UY8VCN
L9/iMzUYkBTrOvneRfqf76I5MxpidvziDVUPT6h2E5odgquYs6P3Ot+7KjRv0sp7/Pyqjr082NJN
QPHUb+Cxv7+qoY4Jpc95eZLQsK/jUdBi84xXmi35pvIN+6VPigg4mlmf+FQdW/NQxOrsq6mUfTj0
UDpVA6l3sev72lWTKc9TBKM1eiii6Y4X8cRoxyY8xx68tPoc83J4NxOu0TKLOnYLH4ZOahrWTa9F
yurzmymOzRFuInRfHSA/8qX3d9NptaE1KLm7dturDzDqSAtCcUxKCwF/9Oas/ksk7HzZ5k13VZJP
eWngc90G+BzW01hAyvYjCHcl/JyEDMZN0LbRqdOtOHrngSrOb6aEwX/wyCvQJEafpnxtBp02QVM+
i2YGq0i7xqBhP7YD1QmrCGhiZMBH474D/enk3wIUHZNZNLuihzlEFYlcPAD3CyfgOj6/kUfuIz1t
tqAWtuV5f/j+PiYWvwOQ85yMxum1mESzUXHF5F6CfmV8/nysI7dDvGmMjblQy677/ViaGGHF2w1b
e0+8qhQcVqmhPsOGzVwSraI1pfLmxA7jyEsnBB07djR8sT6U9buKwLYK8LwLZOUrllxlqaHaoY9R
EWasjeWXsurLFWqMzv3zaxWCKiYVKTaIhyulTnhKWNl17nJWuyxNsCBwT26oxvuLIPYfcE/7f75v
Y8C5DKCRpsJSdnB3TbqNtQ5FV1H9cjmKDlVCJpubvnRSNzU5SH9+hUe+OYzHHkryYWOzePAG4irV
gxCOmjt0wNITvepX0MjLlUQR+0+GgoUsbQz31PkPPgiFpYdNiu/RFU6eXRsJ4WGV1Zj7sBXixPJ1
bI5KXqjZhzBX+g/maIckLoPMyFklbe/bIP9hGMA28Mzj0ypv7Jbk2j+/jRLThWYIjfbJ4QsoBnpt
Wj1l7jRjp1Wrv61gPRXUAU4MdGRhpqSuGlJSecbGMT/P3w7WxdSjAPM4AgJHfITav7Wn8v7EtUh+
xsE29N0YB3MC5kkc6eAeXQT9YoGVCMqjURu3Wmt6C/JDYF1iDlsYfVWsajPyv+R9RX6UQa+2tQG4
9aJV1lUW0unViarCnCVwe42JG8qm2hGkEdxo2AMxf0EG9wo126Y14ixOt+MSGSyhOwaJBRPxkNeG
qNDqwi8QtxPRSg9qJup4k6c17t+u9EgdRzp6FcGO2yA+BQMfh9VVgLN/K6p6hJ+ORLOTQXrRgRdz
bYx1YR7XS+5wvEmpFeGnQijoIk5MF3k/FViyAwOxcNyfg7OCwk5Q5ebz23tsbvIVtwTzRNKnOJib
MPfLZjSZm8iEn8uheQaNd6VLZSPTfI1rNv8Hrx17bjZ7lO9pCB2MZwRjVkoog25TBnPN6RK+wlnf
ZCc2rx9LfuSr0zWk8EeNwHQOhtGHOAB942QuIvKbAhA7mkH7pYy/0IS+QJCybA3tm19lJ45M8vi4
VGm5oxyuDzdkTpGWadEb1ETycfoaDCouoUpXbjC6YNpHM8MZp5yjYhso7KskQyQIg4CFvAQmZ6Dy
N6JeOZMqAQai0bOlhzCUCVds6XfSwXai79hIOagPSAFja/JXgKJMai/WtPIFqfOxXi/tySgXcRPp
GAWnwl9H/D6rJil+4PkQ15GNi74gxnWDo4v/nk7GkjycaG0plvZQSuPUozi2ppsQny2HNhwPZL5l
v60RITlXaRZ3mas2zyNN7AVY+G0sSLj7fCYfW4t+G+dwY9QVHdRyp89c20jUZUa9YZkGwfrzQY5t
bUxpcVrV6LeZ9sFXQy3JiCkx27o0nfATk6bAYfwxjwM09fV4wnR2dDDqlZxZHNxth9tes2IxyhLe
FSUwU06i07bTiw0KULTUTXji9h1bCEzK/nwtsOx92Pwm40heLSoqt4qqG622zCXoxMc8qX40IZqF
wDxxJ8WxeTH3vDnAIiGwDvs0U10k3F/2adGQBLi8NIHTFDisRi1+lUslcPWibJYkgcjbUPVgqfqY
Gvw8zC5s3443YHbHL2D6eaNqzycs7fMnffTXY0GkjET9lsyY99O2H7xaweydun1Z/JCO/xBo3V0i
0ZH8g3EsiP/sKM3ZMvd+nBqQV4BxNnU5iRZUc5rnbFT6Vd5WJz6kx7atFKcQbajzP6yD91D2Dg4O
tJdug2ckqJG49tlNlRs7INhXSV7ep4lzolBxbAL/NuThhjWadEBDhpq6Sj9s/Tb/4egJ4nZzV+Wn
MFvy2PzlREqTjO0jZ+GDcxEoNR1SnZWyzGjjtyYofvahYy67BEgk5Vt/qRRKuExZkddhOXsNFDEr
MytEf05XP+oUVR498tPdVsOxgKsNn1HQVHfkbucrO0uSZerV9mawevvBNlg1F2ZWI5hS6mFF5h6l
zVz7qfZgkK3cXgEz/hYBPkSKU6wbtnyh3fWwE8hcbtNRuysQXfOxJ3jv89l07C44s1OXEgfz9rAB
m0BWrDP8Ce5UAGRqJhKwVf3RKIw9NdPHJhz7EwMee8SzMwuhjEWx9fC2F1Dix5LNkBuWDlHpRUs0
2MTpdyV9D+h9PWvSP7/EN+3EwYYQxQwxAVBNKKMdfmN9ZYRVayepa6aTswQOad7pgQB6KUdjH+RJ
8lBoBFdEOsrJN7vAW3JZ2pLb0yDp2yp9j3L981/qyH1nszFboB2MgR+OvI452mmjycSNSQshzX00
QR+zbRyjvH6MKjG56CK/fz6mOFLERJVA1Wdeta0PZ19/MKbC63ij68lDyiohwiJIlZvaq2ogsSZx
Qya5cImRrB2/CmBM1zHOC12sPv9F5JG1cvaFI8cQHHP0w/I+dBHfTJuQ4OYskrRGZl9DKJPpBm11
Zuy5M9ZZE6FGxmIFPjWhiCyUlD4qmIPuupe9uhlHT/0a6Gy8iZtRv7ItJl6tZ0rhmIo3iPqAoLfB
jxExNkt2t9bNKFijFdZXlZI1bmCWFsyZ1lrZ/l7LY3lHTsNwxWuLCQ0qxPQY2K2zS1TrSZ15x5/f
gGPXTwcMD7o1d+gPC0eU28BMN5LrT+LhLkCW5sIUDh9D4A6bPx8K4TVaA9zofDYONiA0ncoynT9L
Ti6DVVHas5uPgMSdEyT+4+djvT23wzdtrv5KTq98Bg+P/5liJm2fhhwOOsOzFwSOjpi9JmIAYO12
q8xKxF7kqnfdDFAUNU3xb7RGIUoNHsy2yAjke/uF/h/fcArfMKuufnt2q+fm+b9+vGWRXj6nP/7n
v8+y1/A5o3T26z+evf7Pf/Mmzn/nX4xD/S96lzbNHMJSdNJt/x28YtvwGxCvmLSN31iF/NG/EIfi
L4uqD+oWi1I2eg8m278Qh9ZfFn8w/7W/yYh/AnCAhnl4yGejxW+BNxWx3rzlfb8LQvQehFOAlAIn
37CSZZI8G7iUfcx1qlaQRgVsGyPXSC5fSzjSMvY1ItSCKkXJ5OnDUmAzWntq2L1a5I9cTd6QfXNQ
FgMldmIfgXqrpKsh90CQEG6MWZ1wRXpS2lUV9mZDXl8lLwhGodkURylG9dpJOFaZ9p2F6ua2Gtru
Su2e07ziiA4X8KHp1Oopj8NOQduUkEoWq8XwTOhJOmDrUegpKdLXvBVHUAROsrH8eF2YZfw9wIFH
iFOV+hExBJW3JrU0PIuHcgDgkjgt6jn0CKBhvAmodqXZuIFIWIYIKMn0W0R2JLelQzrXYgi84FxG
VmevUeiEs6o5MSVZGXH+UhDM+pSTdHjZ1qO6bGVS732n7l9wk2VPxLYZYMlsf9xDFS9vRmANz1qg
ATaMtHxBjuEGvhAW/pZUviG0+8vJGPJrgz4cJQ57KImYQkCzTYiavrRlOtzoiXyzxa7GOj+zrB7X
XQnlr8tajrb6uO210Lqev8XaIpLpy4BMcCGH1L6mhwJ0GpHMnRyJPgvrul6TuShdbypEsiAiMtsh
2bRW0Ti1e3voQ+9sqkW566YkiBeqb5AtFRqldW6rqZYtKzYHDzIt2jtSrwFhtaKfcPh14mtoxd7X
RoF+zvm8XGeZo5z3k0aWSAaXMZ9GfcmefzqffNE+JihjSggRaXXee1W5D2y7++mQXRIB/26UeFUn
enDV6VmCD5Iy8yrrHawsbA+6C2iEFW52s42fyzEC1lUPpbH1wxRurxb19TcsOewme68kgTqmGHKd
8ZUULgtzeAsjSz6Sjh3eOJPBaDQBqjtRENFCErW+F9icVTrKeYA0oPFhf+bFSmu60u0pzt76QZos
zTQanpTMr3YgNpwf5G1Y1cZUSVlYCIlZY92XpXMLtxN3Z934ufI18qV5HWB+IvLE9pRs4dRT/IIw
h95HG2jkvqlTugLYIMjAEdk9zzH+AmovuLaGqL6oxRjsLDLsnLXIewJovEwn7GPEfM50ze9tWc6S
vyZHGVLy5yL39Yuy09t8Dcu4uIyg4YY1WDTecvxH2AQjPGuAEWZxErutYud0ocq/8kz4v1RbY2SS
eOEManKeqSqeJdhhRL26aU+ODFsi1bsde/yBu8AIIoz25rWwI4hjukU3WcLWGzEQ3w2k9nXrGlbB
k+dB5heJB/zKaglGWsaFhgM2rY27tjXwLI2haJaNPpbLAObXpV6kw3ljmMFWLyOi0/M6IS1jBPDs
dTHHc+JKKt6XW68egJfi4Eq+DG+0QbNt1OjaCusJDCEnlla906e6T5EqWmZmXGqiVNy+rR4w3vU3
Smw7MZxsAIcS0iHGP/Min+GH6YxBTGYgYsF54gbIpEb4LYLmfAYn2mOd3PSVJD2m/4VVDDeedJK1
RVbzSkJf5CwTLkQZXKYR78cMaFQhNXYR3aGQnyQVvIszzNEJtSdzxjsacB6xDy3aMlcX5BHX/JgZ
BjljIQMCv868GRUpuC0Y/cFHhqr+5MxAyX6SZCXMkMloEh5RBKzWY6s+ZjOK0puhlPH4WtUgVCbu
odeo+yjU4FcKZ7Yl18GX4Q1uCeXStkZwl3AvDZ7YGlzrLTQBZ+XBxoTad2X2UXTdQM3ExQk9YNxb
M04zVfO7LpRI9garWfYzd1Pt426lvcE4SXaxXeSaMXtjWJ1tV5dgOwPzAtZGvatkvW9mtie22W6L
X56orXpE10E5A9qfEwe7yqePwOUV01Mw1PWFM/T6BtHVQmMa7U2e9rnqVxpZJjNpdCjzrWJkypa4
VWYThPHL8Q1OWgOlwe5sFDflODq3Eq1nsCKHJLmJZ7ap6VSvVh6ouzj0xX5KnRJQBuzwZWEMYl5m
SyCpNtPv3lIrf0X1NcewBU11mrmqvumPl8nMWh07UX2ZkE4tFYOoEM0Jb4xKKXkl0DhUQEsBYUJu
JU8mvesSz7sxZq4roVsQH/DqrCSPyQEdt4pnDmwyeM+o2MobrYARq8202BB72605E2TbmSXbSHNX
z3TZoWXqgDN4NGbyrDEzaINo8JbIAnIAYNZLDxnu1ib7cDm1w7iR4+Rs2t5Kfpq1l12SD1jPrNu+
YWfJ8QICLmuMch41IbbbMkjLW4NA3lU5U3PlzM81ZpKuM9TBi/6G18ULVC+tuL1lEiaXTq4m19Fs
HjRnMm84M3pp+V1beq2vZlrtWTqTfBOavyulnem+yOiMrgJvJpT4DiudtgBfw4Eax/GmfkMEsxzO
uOAOUyGheNlmDDUMq4Y0t2ImDCuQeXdG3Y9uhgn+DNQC6WrxZJ4piTD/PpD9/z75xD5ZkonOHvXf
yK0P++THsH7JszrMft8p//23/rVTNv+y6eryjmjzAQtx0L+3yo72F2ArKg/IEBAs0zr+z1bZYhc9
exFoy/L2W/I/W2VdAy+OJNMxyHNhq81v+Cc08Hcb5bmJaMwCX41OIj3gD0dNTahB3BqBuXf8nGjw
VMxdqazCRDPijWyq2jjRYOeafmu//RoQpSXscQHNH5fy+515zFUXWgETgQKSvRII+beT0w7XJlBm
lyQUcUI88P4s/fd4APk5W9Cb/VDHm/clbBMtnXycwHyOHAaQ6MPua6M7xf9/XxF9G4pHzbNG1Ek9
7/AsXQV9gIpU6Ps47Y3n0IrglTWkOi5MzReXzTQ5D1YcicuKD8rtb9Pu+tcZ+nenxJGrnIFyzAYb
Ah4o1/d3tS+JnVVBIO9rLdLPgDkLpGZGBieDb3x6okt7UCh6u1BmIAd5VJHURg+7FkOOU9gaQn3f
55x5FlZRqd2ij/DlL7vGIt8wk1ER7NJhqGlqUJOpv+oih6Q9JKGyVLXMOdEn+3j5Jk4wSne4LaHn
Hx73IhHAWWUrgGNV53KdFBiEqsT845+NxcbbkGKuTHEAfn+r/UiqSTCO+l7WvbhsdaV+hZo23PJJ
Kp4+f6rzu/Cfesl8n03CJCiFzrVQ0iU4f79rdTVFpUDp0fedF/ysET2vWy1VTjzNY/eORQgSIYOx
Sh28kCpqNavREmgqAFH2kd0Rq2ODXl+KKYbF8/kVHTh6fl0SUnaB1prg8A9SAvw5optIcNlHWgi5
V3aMKTylNhdJVRdPdhkbz7o58pKGznCLpFKe+TASfxV+/m9j0ftS569fQ2fZI+zQhBd5OGE8TZBX
bsb6frCbOSokEwqIIMc+L5SaGYocBVpCrBHPwjlxFPTMeXmNog63rCDVH5X7/v5lUKLpzvykPxTZ
4wQaeRoXvLydN9xixiDdDtfFXi8qZ/35/T/2sAl+wfmDAhPc0cGMYnta5ZVVyn1ocHsdx+eVVRI2
DnO88ylV7PulnuVbxzGF3hMlB8N9mL5F0OQJh1Jl54G5o4KhVMUTOQPF08Sh/7rLRlaHzy/vMB6G
IdH6kAxjEpVBMvChuB7FLVwIiuo71atCHGmZQsBYVQ+3Zq8Mt2Ht8VylAYwnsCPtPvR5pdKhyfeW
Aop8ZYdm6U4ln7+3FaSBOMGReCLNG6++MolVCInjRE+LHdq7t9zgww9uFOGw6aAAm8vv799ysGQR
QhKp7+pEhfM+M9LzmZbuIwZpF7maIgJZJklUAd3LI1Q36zkX56aqlAS6NZBCKj2px4P0DL95nWRK
jhdJnyZSvIn3SisVVl61ijgSGKIn8lvA+34uA3u4TcyyctWIv1ZhWTyziD+sVnWkyTP0kOVT01n5
3vZ1uasibuBijPHWo/RXqjUGR+ehmQLAPAEJgQIdLFl6i9oK0FilTmDGgBVC4KZ+G7JnTbKSMdDV
7cmKGK/LEpHrQu904nvaEExVHeTMkEIXxdOYW820VbzJMXc9PIs9RYWUZLlKZAGAr6B5jTmYPllF
phW7VITjLcfH4VqhUkw2A1Ft4TcxOjwy0mrNGWSGq+ShJID8Cda/+UyaAbNdjzTjeRRO/VoLwooX
ZtcZz+kYay+gjjS3K63yliQpPFw98A4r9Ml9YP3tjEXvGHxhxCjEvSJLXtLBts/JClCWctC5o17o
PVDAD7eelDUHUcxfSq6Je3xf3B/SF63buvanB60z6tfC0XlOqdk7DwKUx2uc+lTNTNkQeVIDvl7i
wXUeYBHx/1JIaj5zvIyfkkY4AqaG+6a3Kizqt69cxpd6U9RmAvwlDarI9XXwoYsRDDv8hoCyGQFw
42Ttgnlj8gY288vUOVcjjfi7fDQRyKmKYpIukohLCJHMmhih3LNlxtxNkv2KZtnl9khQrupZ5q6Y
10uls8p6W+tdmWw1IEYc/gwLpmjV8F0084D3L1d9Chkp7K7LgC4Nj9JIGxuek132K2vU+d40sUcw
qMgkcxnGtvNQqx4/FioFrU9FDteFsPkWNXQMhs1Ix0mjzIakYonpc7qYrGSC/hWmxnOXl8Yz/BIK
g/QtnWQF3YWeq5yAa2LxtQgBNvVvWddl9/YUjhf/y96ZLcdtbGv6VfoF4EBixi1qYFVxpihK1A2C
NiXMQCbGBJ7+fCh6d1uUttS+PxdWKGyTqAISmWv96x9KBUKjOo1HWU7nFOxFRhAAXkjjEUNWLtMh
kd/AO22GrdnFHplWC2m1ELQBt3xCc24YZZqXFZZ7MiIbOtxkLo4s2jUcsgmX+bEITXcHviblqTCZ
dtSsyRQ3xq6+72WHIjKPh+pr47b9t8BZmqNLo39DGwvgM+s81gQmszPhEcrGNZl0flFvzPIzWWNt
RyjL7P2lF19su76ur5qObn3PNNGfIrCSbCvypsbVZmhuQuwUpg02Jjg7YWqJOV8vr2ePnGFVz/Gl
mHtfkZA5ec8yq/r9XMvli4cU72TjG4IX0OQsX2riLHfQZsHMxchjDGI8KMkrqb+Qq+v323pMu21h
tv7FWox2GMyqztq2bWXsFDUgknyr2lcBhq5sTDEW7qBqQ9HhUVUoecxbvJdmd5i/xkkz4YKbGfdz
2FSfs2J0NrBW+kjWGWw5taZ1Fu2LT/O+CbLF2Mbk2m2GsRX7Sjb8IuLEsZY12f7tGOekorUJWfHQ
BTT9plAhNOio9fwgAdTotCTpWYTBwbLF7G7rjLG6sxrGROR6xFtnIJU1aGS3IU8I5/dmNnZW1Qwf
ZeEpCVLS7QfS3qAHmX+VPvb4JMoBe4dC7zsjtrfE3uLaHvfVPacS3q8L2/uVh4sU+TEmT9RPrBwT
w7C+M/tB3jH1Y1Eb8DrgNsW9uDGsnFeCtCMXNwMJlHCJSQ0FtmXrXm3YbfvXpDXZkJolFI+zubBk
cc0In1pI0wmuY9o1d1io6vqc/DtGFQm8CwRjo3mOhaPv8K81Nj5hD9A4Qs7jYMDEEONQp7ls2nL9
bUJDkymyni2I3ZjCTDbstpo+CuUDJZw3LuJxlA6vPuxCMtU13IcDRlPyWUqWLcaNBNBhOFGXz1aD
2gU7RlBVYWPhzzufdrL64hIwIb/NcnSibvRxTyj9vtvVuTN9rYJJJRu3MNxPoReT7ZGG3QGTODIE
a51kAwGVefpnN/YvucTLxSVpNtlgrqu6z8hXB+MDbpqNfQisNLgZ2zzbeCU+YynC+AO5qMt+Dmr5
cQkTYhshLE8fiSKoHrxEfrPK5bO2HHFb9FZ/YF/1y40VtmTZDtJ6Tfo0eV2ybPqQDD5Pjjc+R/pb
4IzpJD5DgjHNCoz3yg4HPDfrSCdEO0G4hsc+vimGLpkwr9HmJWzo+Vox7X3wFp0ZUVsVg4g8nkK+
odgJn4x61PVOi7681m3r3C7ZUt4q4QwPVUbQPPaK3V/OaGDyTMzJnzhoAX16cgFRii0mEV0A0bNI
8f+f8F8EqVUl20UYu9u8CrDpncY/Y2lMH6Y+KYiEGMzrNkvcL8XkEXralinT17wmwkTBB7gJnTm7
brVrn4xwCr0oHZPuxcomeUkcQkh6hTtcQnQ3iGHq8RW8EGx5e+J9ByKKoBbHuDbHvt6nSAkevULK
w0gUOOSVNL4y5wEjYDQSUTgm0zP2hmrYmV3nZCedYWOO67ZpeFEQT0GBUxN5ExdhOnSHFf+8ImCx
+Yi9vxVujGKoaqy/fJMUYhbPzcQJ/41ovu56kMR1aQ7CyzrviMIiSz7uokbQXqRsbheFQ9rJRlJZ
GNg++eN9Yo2Ik8lhJKGhY8t7xpDbjtq5dK+Ai9lGbXMO+83qloiKs2qHeFOSTHHd+zN8njlUIiAx
1HfYEMX0tbG8Id6Hhlq9fhPn6DjK2qElx2p08LOHrhLq4yDm7ikoZ2c36qUgOVKTEQ1PInLMNBX4
ROb+lowenyCbeElfzarnHOpNInJjY8zKrcOtuhtxcryoy8XHlLyJs1s03vqj2U7GtZv1TAszW9n7
wLChNWNeinNT57s4c+LPB8WZtfstJuX0k4QU+BeBpf4rE03s0U3pYfTNpI1ZX96UPtEpGAl/gwuh
sm2LJ95w8Hv5zU11ctfl6CZJNcIJ2Z50insdTlHbVGdkpDh+2+J9iNuSwTRhZ5le3CPfpmZPlhnP
DzNtsPxyB2Tzl8VgzjhL+uPn1JubYeMnS35rkoxrRkSLlrcEeGKDWVvauE/xlt5wZncECUGZXWOF
dHoOGTq3GP+Lhf4GC4UZJOii/zsWetNgL/h/Ni9tQ0Did9SBv3/0b0DUd4lxQBWFzwqMauuMev6d
/RA4fyBBRD+xRmiCe9ggbH9zB8hARBQOGgoOYqMS9+ii/sMdsP/gf2XcD4XWBf1y7X8DiIKsvOvH
cPWBoYKUE/KfQK+6Cgj+QTCmxFSMz7ocM0bI6xGDo9TfYgBHtWqhTNe7fpRsUxgTpd4xtmZe5RqY
KSB7raNsQ6SZ6z20g6rYNS4mlweDjADEGewSlcnypi2okNcREZ6igCWA+wZFsXPsHXJumeHTd5WS
ZmzEnr0EVSspoYsSO0PYacEVW1bzXHcBh6u5IJAfcyKHgQtEcIX5pPNSt6O4qcLKQJ5QJ54XDY0V
yAurpDHDa8FYf8SmC4aXkOGTpnraCxQMpEpLc62wO7pCiGDhU5UJ/YAVoX2Mi6oiAQm3RAzSSDFr
TpSrTXDyQp/2CTzykXyyta1M2TdFvUIKEuvBu7nU9sBRF/I13hody0poN6FuPJqgwy++xWbVNMZw
sMfU/nhGBWobGLqzTSoGr6LGSNb2NZI+oVG5B/tqo1RGReSHeUdOGQYPr3mLhCOqnYZ+Hsrrsx0r
c4y03fK/YdbUXFaYyr3MCT+HkwYf4K0JnkowCBNSxSMWm8yWBttLl8gLNd/aKbhmUNjyucyJlYhg
ui64P06mfeORanZZp356YxNPdhWMMYGHU6avc1xfjzaOgsc68/kZ/KC4n2/VGsEB9FWsa/7N2wMt
zYROm+Dn8MkiCqQkZAEMnEfadZ/Z6WZ9NckY3EkXVl7ReZRFdm9UFl+hmXN+ixwpkKOgox0h8HHg
vmBTy2eE8gJLcpodw8WRyk+wMugrdzzIokrNTy2e4va+rBajiUb2eVBTnps51uETbkEPTExdSn9a
xc25jV2sLicCEdgqOpeJUlTWY40W6Jk0tnXVwgzYF5r0gD3J1fwmWmf+9PFgz/gkLKLepHdLgQ4o
2fuR1WC1jLaJEe59m+xi10Y4KAbnuvR9ylkJteEhMSwaz3i0ePX8SfavKEanZGeu3S7RDGvLSNk0
Ro1c85VJ/ATiKHJZz6c6D8lPLjgSqh00YepVsaK/jUS9i9iHU97IR8rrebL53BmxTViQFCButpnU
9CNTxYqJxdC9arwqk129GFTa47pO5lDL52F9RByK9rFigv/MzJpf1iszu8DeKtz5Tp3h1whr4Qxj
ENcdP52XcGb43N8VXG3Wlz1fF2mM+zG54AO35JwAoBE73VWLBZ6Q5nWxt9AcPwGxcOP6Rto0umXA
ghl8s7ks69Uj/fxKDKXMLrxs5ubN6cDDXlGcTGTqmcO/PShXYsrtDZ54dAi9eiK4bTQi2eWcyLlK
KiAa2oHII2t0R0I2BsqpO4HkZxVfx8ycY9bh6xIpbBV5H0yTBWbYvORdMXJ/ENdR+Fs93/rcdzCt
AkJKm5AIxDK8WpS3dvYZblc8LAG8Q9JeSw613xEAkauRbtxAxsR+Cid6a5bSP3j4NO7NMg+vXKWN
rT2lRot7/4pD22gkp/3SzUO6C3kpYjw6CZaIFpsdq7KaKX3AgF9eJ5ir77KZAYBNNfGw8meJXSsM
gD5R8nscD7lqUYwQenu2DNOMwWbweOIOVuA3kn4oi6y0UM8FGMQBE/jkIu5T69G3WfNeURJtH6Ro
Mz90zNacgx7YIm3YF1fYDbOisMfkQZEsKx5jc1nkKWl8mje7rkomInEOgmwu2cXgrDDUOPGUyizG
yhfT93aHRII1FRO+BDvNW3isbVe6LyZc+2wDlUU8KtBo4tPmad6SqkXyI4QE1osg52JHqLt8nmCf
r5CSEjdZQ09YVYLPk1cyiXdjuK4cX9A+nZy85ddbSdy9JgWWJ1nqsrrRij4yKaR/zFyRg0AP7WHA
ykTtz2vesRx+iFaVT2nR3ds8TY8hSEbH6YI58z3NddsbJ6F6PJZd4BoT/hpD9hUIK1N7XY/hCvxK
tfY2xBbGf29p2HxmJFz6E4cR7NCWoPugU8DyozO1OykMced4vF1YDoX5Zpi4vWRB7M9vXDUGztNU
9xoLeeW26f68szZNiphpSgP1JDK7rp+wxp6LT+5ks0+UzrpLneePTtq7L7iBhrt8UNW9SAdrQ7Di
K7Fv9Ju4KbL4McTjcI4TdmASbcTNtLhsZCX1wxpWybwN/lxai/TWmtP5wPZjVxPJwwMlRJQ0dSM2
Hi36ZVV3cGMsP9b4SndZWN4vefk1N7PSx6iiN0h+qwrMKXu34hERjbFExaDZa3kn223KFtNExmS5
+cZWrffa1NVTk4j2FMYo6KdoDiZNHWK3j4yWjw1xhFDmYaI8ZohdLjljgjtR40fNuzvae/xX6euE
6G+w7QBnZYS2svjSj5mv8DiZ6/iL6q2dQdd+1TGP3rR4p5p+zjsAx0dUBi1sPx+7dJCXfh62VXxn
pk6zCUPcrCH9YWGh9gbo950EPsXz6iG2HNf8NHulNDgnmsqLj0I0FbtqzhsON3+7oFUjkNWU1RbO
/lJvVgdCXLOVk29kYxGzKQjwpI+UwcZwCntf1BDFIj9b9uagpxNIQlFsDH+aAWxrmc772YPffwhZ
loj2umHl8vhpeNnbznIb6N4/dXnIMZdpzNC0IYkbmsRHB1XctWF69W22FMHJt2JWr3AoStKg2SU4
dcFwwrQ0ygt/uGz1aF77+M/ZUUe4wkvpNPnH2a8+OrmvyivyZpx7VeCtYfTQbDbO0ob7YLTHb93c
klkTANN2E5DlwiLbKZeQwKCd2/1s5OHBHAl3mnVf7aAqEZjkEBkSDXaXXwdtms/X3C/vNe+Deo9/
ItBzif1Zkk0f0fZJonv9FuvG6QuDpY2b5f6fidLzQ+rO9VaUytrbq3WY1bvtfWdyW72w9naurvRf
+WA9ghHHkZigIQVZutxXuJMA5gzVHhTMuYjD0b+SYebsEtU9qnAwcmA1KqNdV6nmul9itqiioj6Z
UrlLqBtOQ9WKk9W1xsGFQHMswsG5auzFhD4ExDEWyv2gPRA7rVSwM0LwspwdK2KFFHfw4rYoYU7G
UohbDoGZkm+s91ijeceytef7BJqOXdv1wTK69iJYTwhydwEeknA4uAUPrMtm47mLtdrmTNaul9y9
JxzA2oKdmg8EXQZXDXqpj8DYxhXCANhvRoDzQTQB0v/Zj5i6ADVay6nXWPHnWd98zinfgeOHasxY
31bxCAMXAthkGzempyDKgvpti8DZD74773OczY8T7OgXo6g+a0NB8BF+WW3GFjDX8Fk2wPWTuQoM
hgsM5dONGxRqw+afbBe35CBK0v441u6rTJGFWD2YrpBmue5W4jjnrf0St6ZU27jp9Gcq4h3VdUsl
mJn1di7MYtcrx3uMFTsKO3+LS1sDtGNkln8wO21fVCTxbjtrRqk8lWK6SgcCnCJpEwY/sJEELfeu
d82HcSpKfNndsiVd11eLzh/wuMXFSuSEEx/8pRuTVzb/ZE8KpdoC/cstAEUtiaeIlzbCoT++wA/O
YGPCyQTp8jA9GUVnBRx7seVFqObTbSt7OpBU7Xyvba7xy8i2aKynJ4la57h4MwZv6Kf3OIguuyHF
FzzM/WzvWaX5cUp0wBJHdOwYpwxsbrTYSLGT/guWSHLF4OMmHfvuk5GGwyVpzSTb1N2Gwyv+QK6t
+TmcOq8lgQro9lQoNWef8CgezGNVeGF/MpRYLNIr7TzcY6wxqGmXC4PKKaFxi2/jPpyoZkeM7LSb
NcFzrIDrD3GeT0TCGdNshjGjuHaxL/w8bxDMMn43zCjpDHMiYM01B/s5SCtOXWvICdQKiGzCXm+K
3epSmS3/vmgoubbmeZAyAnu1O3egBgXmo9qqp45CxBsdzqZMyXI+mWJhmG5NzKz8EOWZmijLCTeQ
vxnvf8+AwZ1OINtyAosGmhn/DzyMIWUMKfssPxC5xYSgahpbf1qcZYAAMi+L2jtw3dptU7slzvdT
AfnnH5DDT3gwP0hM+ASYPawfhEEwn+Idm2FKPbz4rT45uDoMkiiuuyTbDqGIsWg3ujSh2IzlRWZn
aXJJoNpSQ6Pv4puk7vEiMgcmak1BVfnrT/WT2wL3yHZNyvafaDJre4ibNHfI8DAo/QClgOYx8aMm
HWmON31mUfkM1UJxZIzJ71gkZ/LP/6ORnJ8Kl/fWfyjBf/AsrmeIivW4cE/mklYoF2qWnDgqqHIe
SDq7BlX0FNiPhR8bR7GW31i5Ofnl6Chp3ULHIJ8Mg/Q+SQ/92kFLldT5t3Uo8TDVNhvtr2/XTx4i
NAjhrm4vpumL9xrWMUwy0LwAq6h4JJ0Gk1yQR0bK5GC3bogpP3lSRJboTr1UTjE/qB6sQqX08lmj
24eqVr/jFayYz/e3EGvi1W4D6xL0YO8VaYarjGWgbkDNbFA2eoanH3ogqacOiKeLyGfhvZssq3t1
cBA4ypH+op6YoODUwJG86Tq59mDc2V/fKvtnH8xzcGvyAoB1LK/egVUjM8GqVelBegkVKqOzhjD2
cJpan8jKzO7qDzItA+c4N5StW203XXFi7j4+DM5ItFg6Mns2zZlu2TnXxQL9AiGONFFooCnfzxyJ
Mm7WGn7FeurQ5M02qhi0pPBRslzPAIOvb01pVk0Qoc6T7nqW+iGNM3QpYw7hYq3jCI0lJYkpZMBc
Hn9QOqBf3w7rve4HDT1+h1jNghs4q1H+97cjFYbK5tE3LuzUZQ+0mgXSQDCsrU6t+fTnifdsBaPx
obYWwBNdpXysORuWDzr0uFuJLehO3IWYyrx0+Cs3iz+1XzLEPsNDEBjXh41rvL4akKZkhyYBASMD
UI7JLhmhVCxzxdVdC/HP1ivmkRVCQ/B6/rL/i0T/DonGsohl/t+R6OvsL2ySXr4j5VpvP/QfUi4c
WhxK/FCQVbESb+FB/Y1Bh+YfOGeDIpNAzAvFIvq/GLQT/MErjXCRrdTDFHJ92f4TQCz+QGsGWMy6
I1QgQBD3L0i57025SDcmKwBZHSA4NFLoTN8vY7APxrtlJy5rOifW7oiCRx/albIap2aNe0OTzqTk
5AVlx8dMY6WoJbr/NupCCbCajbUltrCubEK2XCiwuJi+belveOobjUTVHcLef9zpnxzA6yf7x0YJ
AWv1jF+l4gE8WJD/7z950A1TiStAe0k3pB/OkLC7bnu8lObNZKxA0q8vaK8qxHeXxFAV4zjXZaTA
03x35BtZaUtjaBLkEaB9vQ8lqRzxgrrIHSdRJpooQx0EdfEzZVmooFQ4o+8cUFSN8d5NSFc6xn7G
rr6M2MBGZNcOy4XVE/IXAOXawCrgfrjTgXNb2GZfOHENT7Jb7WmTrKZYEEXM9qlatTY7WK8X+2Sq
OT6NFeQrFxVsLbG4L6QgclTkamWyAOOzV4C+sUEwY1vxd89gm/F4ImTL990w7DGMmOFoZNZjK2wW
wWQDBbV2Bd7mGFR8ZwJQG6AaZC5Gg7/DoABYTqyfnD6cXfp8JApBJG+U+R3fjWwh9WykgPPJGZTV
BO+C2biWfLao6RdACkultzqt+ERnfHZeRKo/tmoNg4qUAZHJylPRoYnG4+sGJyHf2Hv+7MnPFiKl
9HRmjPtJx9ZqWOS6PCxtTSdpl9Y6URTa+GJbPXfuDVmc+0Y3QCwBA4kRZeRC/pDBpUvJJD2SQ8Gn
Q6LG5qqXFdU3yKZJ7+JRAHE15A+m27dDC6Nv9yWfGBIMsxc+jUPLj4eTIEZMZd493i38aphS3KRs
dngKntP33ed0qkd5cBYTcg33kXLZzWyeTmaU4Mza7dXyYV4aHuu4erVfglMC4i3rI/FX8DokNYrn
By3iMlQGcH0GhIPkBLPm6zQhAM8IzJQcYQbYB9T0ZGMxvRCYRLYzx2kZCj4lTJTJ3zajVe6YjSfb
0lWClnzS86MH8eDGgKjpb6qcGMBowSXmJcl793qeE+8J7hVA1CjLOwQ3KC4nh6PIKJ1gk1m1/1In
xfhJ2iZgt1hYsulkMhueRrhXaY7l36YiO3g+WdoDnyTpBTgO+6b+HrrjygIbwVSisfVZXoBPXntr
9gz+4RwlCEM31aBsASvMCdLFRk3pGNZfU8WQn+mydKZvcz6DkfPXKv+GOxDcy4rj922E0ySoCjqr
toYNaDG0FWt98mVhqJXlRucVFROEp91CDvQzd4aXyyeYGFGsbEBfO9OQ3edz9Ul8FS+CsYDeHDJ0
Bd5FQRDVJRwlWptYw9RNRrrufR5b+g66qCJfmCHzlU3M8QpADVzFw1J8weayoxzXOue+QNekph0Y
cjHpgQT8WCyLYTyRpL2oqx4ZTns3a5h8+3K22X6XaprDj5ljVsVDPMKtY9rTqk082vZxGbEgiN7K
gZYMT1Bcc1oxxDPzVpoVbWEZAGM67CoEBCo8qDbnhVxogwdHj8B77I3rS9G3Dk9ETzZ76Nu4a4BI
vQlEkHqfdRkM1m0eh2wUQSLQ7J7x6tQLmGFgbsE1jSKBmOPHSZt/aUU7JZIpO9RPOw764lPLDiHI
444Xt71tqrr2gkgnRswkoEwgfFoFpicRJsL5CVEbz7wvW4YZcE70p2CIVfHV9WvLQsw2K6Dmyhwt
67bi/FlURBebMCqtrYAc3KaBy39MLURpNMErKcrAcO1Lphec17IkuKnxRfjsjpApCAv94OPcB8qx
cq6Yixk7UnBTgCBJt75ys+yVpWWfCVvVyt1iuAiNK/Ur94CkzVuNznIQ/U9J6gzd3pGuV+eMI+a4
ZpNpjpIp0lPnSmtjV+YXqDbMW2o87YuVb5aloKkHkvWSP8su9r9qUIuoFm19S5IUpV+r5l1Rtvqe
bJbki2uP9a7ikKK97eyHQMX1F+Gk1d6qzSTG8rciRan327sQEBpHTaS6EXHg5XUmk/KjlXcQkMyu
3y9GT/DJCO2wJv+TRMRJ3o7lUl25DukCAyK2ezod+QVIJv0wOuXd5Js6v2gBGfdqJo7LPLP+sib7
wGys/Ig9Z5fs25UgiAGx2JaFWk6lERb7wHaA6vE6B8j2fba90W4eOXTk59qtZLrNl67eB5nZfEo9
b7214CdIA1Zuoge97EZ6Gn5vNiIJJPbuW9b6DD4GxzlYq3srAejWDdGYvrNNTbeGRDhTDmy71hov
VVc1F0Gp5rXItpF4k9m5T1xxn8eNvDAx3tgSLyY/50Urp0hbo3eEpijG3VxBj1S9E38IJeRFA2Ex
WW/48hAWsAS4fnjejZH26pINez5gdzUfJ0OEx6Uvpt3cwTzpLWfYMEXJD2ndeY9jNi6vJiOnS3wJ
lsv2TBr9dYXyridZOek+LAJYhD7gEgqd70si1VR2AEubLGP0HIeipuM3J/qwyDFaplDm2FzGvOWH
X191rXq+L8RwWcDTA8hhVan84FgHPchPJzc8nanPGe6UQFL92sr8+jrv2BLnb0fPxUyIao92/V31
NaYNtKAwiU9OsVYYCEbZs9dBlHsmKv77i6GPENxOqCA/tHeQ3jojoQg8Beu0hvmOw/SBBIxzv/rr
S/1YyAZEPHHfsGHBDee9kkAloS/JmSZgb1WjwGDLLlzGcBui8hiVrJ5M//p6gj5EsEzI7YLl8v0q
wQeY17as3NOCEcPT2xEEq5QTw607qhHAa27vr6/5Dpfi2fHlVvsuPDx4eO+L9RkNfx+2vXNqSWEf
/6YssKFyAteaNHeGpfzUxqhG/m4aOcfHrz/Aj4s0cAFWsBDDqMzCg/77L93UjjI1UOBpGLI1rMiw
j1pMv5NY/PQq4EmAJOib6Ey+v0oZW1MdZ513grTZHuYMgMMPfutc9bOr0FAGq5CDWIf3r7nX25Zy
Db5LqLpg62UrXRS9zb9fJi5yURMiFA8PVc3336VQSNsID3ZPjIsZ2p7x3nGemLye+cK91OPym5bu
x/2LPZ09jK8FAMZlv78klOh4ngAOT0YTe5/FECSnxRwpRQb8EXd1MMPD8Lp1kPvrxfHjzgKlK4R8
xLdFavj+q4bWlJmLJEu6AIffxQ37ZO+Bqy25F/wGRvvJV2Rx4LREDQ569H6z9InK4lKVddJtWkEE
gDW0dD30H4cFU6wdnF5Xzb//fh6vIICs+5PEjNHMajsNPXE6q3DqyrGPpRmkkDjW5ufX13qPAfOq
oy7yXVx1/dAPfnzTUqgXJvvJaWm7MIhyUbl43Ppm+SDHpb1p8jKtI9gH+k5P1HUTtVZ3w+hRx3sU
jg7NReO+kG7dvcLYho8SLHWZ3gWFJ39nzv7jxos3pY1FIjuSB0Czvmf/oN/BIZ6Y08Ws8MrmQlmc
yedcG5yXKBVZav8fAryz6Pj7wxKdGm8Vx3NI0tf7BIykBC9h7MQSD1Cp7XRgr9QVkkpfg3aFA1MZ
r+s9zxDGDIiPUAsBpp4lirAgkL4oAlnVniopu+hnAYHp14/vZ/eEnfIchcazs9699abq8DIJeOvP
KprcdPMvIjFsFGN2DaVMmb+DcX549zwbK6bVfg37JPR77y6oYNJR9BPaPTorOQWJGPZCqzCOk51u
/Nff7mcXAzcioYa8Do6DdxcLFoJIExXOpzMLCvoToqQuoMtxTQl2/uuL/bBN880CJMswM9YT770C
sioMIbvYnE9evFLEMMVgZfEi0iX++kLW9xpT5I8Eanhr8eDy5SC1vlvIJckx2oPPQgWBtuXOpIfD
KCPoelyDMV/tLmU+goQ4iRNcIR3H6QkKlN2iGViPwUYBn2crEdGYaJY2nVgQTq6sLmjwQFmgXjZU
qZXKgvqb5vjMI+vrBs3MbzaPH58Pdl0h3t+ca/YaQPv9G5nVcyD9qutO1jIH27M0tZrS7CKB/b77
9U37YaFj0MQacNBwA+n9YEnfJ6bVjzptT+3KZAssRFkRhu0hJBQNN67Wv8UP39VAqC/ZD8kS5U8M
CX54SvVS2UK1rnPylHa+ou4fT60DLfMMiHg+gZRbtZTux0Zr6zcHgPV+iTCjRAeNHpcrW4hVYS5/
t9c5ZdxnDi7cJyFAkpatmQcePuNQvwbbWv2jgj89URTOFgWN6G7OHg213TJywNIGziKpyPODOVSg
iEux4jWKBDwai6Hl74vPOmorr8sv8KDP7vx+Nmp+05S5h5CBVQ5wCYP/3s275QlLSY47g8PgYu5b
IU9jO0OHtLxO37nTSuTt4gLcrwA4QsZxZu8FCU4l1y5C+3ZriqK6n0AbbpBNGhfaybw7couM5YJ8
ecRUY18zQvSVZRLGnpvEqvvuEEap08qrvnB8sfFL7N+3De6fNNBLdsJaSmycsXQHjHREii0WZkGk
ToJ9m+PUvNhLXje8M0RpLZtBilK8Tm1QAIobsJY3MDZXMHROivRunDV/91FeNEevAaK8CNsQB2Ay
VeiKarXwXxfF3O5cfI5FDPISlmtdoyTvGuIQd/4GWp5hFCcSaFPR3GqYvpBPVsYgc9s7mAYlAe+J
Gvv7DnYO9CVJ+t+uEZUsHhp0X2LbDr1Qe2EyOyxMK7iCnt0UD74UME47k28BMdVdvtpeDSW2VWKF
oiZyyiNtZvwgX919cSc+7geJN0G4gxvsXI3czZUNO4DNZUXPxM6TM5cHBwG5QqELEB5Us2f/zfse
vDQWfy6TXR+VztFH6Sbj0qrAAG0bmrUDhJOWdmfd1tPo9g8iM1ZZH8slvaNfbdqNgKMiN4xBneM4
tp1fbId+9a2Tq4TaWzndLqZn8lTXI42E5U+Zf+XAk56Ob+xkWHpjhppgVZcF5LstF/qs6ER/AsqY
DKZuH0XtMjvFwYgFhvEpAevQt/TdWx0AZg93dEnIrMaoswE3Yypoz5fIQnSgQNsa/S2Ef3QXLKO+
e4PgIEnzYexUM4Zdtb9ZnKbxrhu6SR7eXivPYm8x13dm8u08eKkJ4WgB5+FbCi3S7ADaCzZv9Q7b
eAtTtbtQgUdnlpYuT8pCv2NFdt4Nf84Z/lR7nYHDv41mmFa+xK69FhKJQ20XNL7zUglYW5u0BZ6P
JEEcBy1MEPjz8ed7AyBjCnblX7k+84ioMDOd75ugMLvLKkx4TStpMGlAKsSNdWLIHvs8tJLsvqsV
H0SYYCd7WVod4fVC6S+D9m0E0qXvFsVDgNfZcO3qUjx6eV47m6GNs/lrYDDJ2OWBspz7WUhQ4HSm
NiaBUkx+xXnMGADqcApcwVpxmOYUvMG97X+iMIceECFjha0cldkoYYPF8VJlG7ZwNz/h7gBaP5eQ
aPcgaEvwnDk5lLDKPNutgZD3AQDZMoz59Hbi/++c9DdzUs7sgEbnv89Jj830nU7n7x/4e0bKIBQK
BiwexDX/8PcMvT9wCvJwDFkBLes70yL7D9dk9L4mvMGpP5vJ/mc+av5hQ/SkiVvtYs5WR/9iPoo3
BgfjPwp2CnXiSDFLsGlrLJ8+4PuDc676fqz9LDiZqtKXRt7J7VRYxYMmp+O1guxynOLeIZW7dJME
NDcubmy7ap/z3OuYDPidcScS3yToRs4jk4E+fioWzMkuVab1XykUpuTYKFvFm7geEJYpvST7QYCG
x7r0n2a3n+6HVtodakDGKKc0D8rXcZzdq1ENwVOqm7yNlrINqqgPhDVvOapW/zL2wNDJjqM7lrs8
tdUQeXXoIguvbO8Vhkf5tTZ9pOflcpOHesRhWzkPRWwMy3YYZfythzB9mxjjdVEONGxzneXPS2yr
FydOxk8aesPGmrv0m2HbkGXCxFUqarV/J2FOY1g62x0+ZYlGMt+KKQpbZ/7mV4Zx39Q59DV/rJIb
0vnio+dIn+K4C6AHTo3tXFkpsSkb+MgiZAQxpC8kQRDT4sXdzsWd5lkgD9UbO6iCC052Gyy78soP
IL7pLX6HRxcRenLIJjiMDNGCEzY044XZaGlvl6ryPlRpAjMKskbpR/OcEuDeUC0vUYozS7Jl2hG+
zsLUcjMHrW9u0nIcLnGx6zdWXKjTEBf5jomstzI+Gm9TKh1etssIySTHiC8yw/9h78y24zaybfsr
9weggUCPVwDZMslkJ0rUCwYlWeibQA98/ZlI2beslI90/F4PpfKwRSKBDESz91pz1c6dAW0UbCFR
bY+DXaysqbjaZ4rafo4VOiC+m5D3gDbXqp9kPnZHkCYKpkishWjZcBkqq+FQXLyHzmpDTC6OxMjE
nEgYx+xZF8eiuLgX1ybTBI0QUyOnHvyNUYHVMV9Nj2XcN35ycULqFlJN4+KPRCTfHbuLa9JaDZQO
TkrOfHgq1W71V5IbVn0boyw3PJ3e2IgAeum+lA3QxH0YOvlL2E/pYdBLuVncOUWBVFrDG9sEkKhj
MwTV6vN0ldXyma7uT1Ehg/SmRIznpWuj9EWqOGGGh0VxkirfCJoQ3c5mnX4cZzu+LzSXU+1Xvl2a
jH5cNAnPdjLKmPhbdSEJN0Hvitj8LmqlG1A+YQEyuuF1NEcLeqTQ3iOZfpFhi/Q2X56MFgEcyjFh
+p0QRHmEpai3lJcKzLYpkH2AXccZ/Mq2LbKC11tvfFRGGISy0bPpwHh4kqpNi0rcR/sVbhF9I6wE
Y7RJJpSqTaQX9DnEjda54rZShY2JxHhUDXefj6p5Wmoj9GeElJtJLee9NUncqv001YU3GHMYlE7D
CDRKqdJ+hYwRtG2PuLgJ3W2SLh2ViVU6S27PQacPeOr1JQlGWWQ7afZ959EwljdWK/ujlvbF4yxK
o/SSyjJ3Vlp2j4rbPiwxL2ZWpd8WR38vFKYB/D0UGyojSC0r9qokbZ+VXsvv8pH2L2s6mvfJFE94
05i1nAK6pNsarqdiNvTDDI4KXUPESprRAVrI7nWjfAEukvvRwout4IBPu+jRssp4UxBf4IeSROY0
USGaQM919s1i0WTPrPVpV+Mzh2eYMcPsHuzKWDZabg07TmPaIyrYNmB6yjaz0ZgHKk50UNHkTV5k
tGwpoGxu2FdOCKjN5YOeG8ZHenFpEGcQSSdi5I5239nP9C76m3q08olJqmVOAbLIXJmYofJFXSZg
GghZl7Oa8fYmZZSyi2NuzCLwmtXCtq8nu+w0CgU3ZtRG0zbUlt7vSrXwRxrUfpRk8q5Ya/Z2U2Aj
brQ3FdsJ/r+EjRlpnZ7pym5TtIOaeey344cR/O8mXHRa21aU87Q1PeVFBSHpfkkQV/DM9YE8HfYp
k4/BrTwlZtye09YZvw6qSVRBmbEn6zR1ozp1SVqA3W+b1ik+wlJ17uMuqmc/4uv/mDrmVjN75Q59
dHkWQ5+wLYrUZwpiOYYAo3u1RWQ82XIqHyQKjs0spLrNa6O/HZbOOaSq0WYe3XJgHI6WM+nGSf+U
GHp1dCjNvSH5m/e6LsfTpEmyTSh37CfFFOcWQo+PrqjnrRrnp0gUtHgLRSR33eDCFQU1e2rNPNyr
Mf4SjKVZUBkOU2YenSHlpPsEx8w9/nrb8fBP2X7EnB/oaadpHg6p5YiFK94WaN7uEi0P38flMsZe
UZvtJ+CVEDUWLOonbcjafavBZ/AWMX0uuh6bu14vz/rAkbcOU4zl+DzZTAKWeS85Yp6WOBxPC7ng
kZdb6prBJ+NH0+rFkxYN2nYBihTMI7lTvjV38Yda1u29vrD7jtsK5DcTk9yzok9vuLryZz027NZD
mT9tRhSPwHMMdt2MyiO714eun9sUurAuuu6jKq0VzTkDYM3Uj7OCzG9fYYNNPuBwDolZ62h+sRJl
qpOelypGZI7Wt9j0wpLBTO+72NTqtHx1usHaoLUA4tvQJfVWMREh580YelE897tRLZ7HaZK7JOMk
yiAND3yVedAT1/Og13MHk4ew9UipA2k1f1bE/rs//s3+GKKL9WtH+x/j/3utmuzvcM8/f+gvL7t4
B0qNjO3/yP7+0hHa7jvbYuysgY70hH7QEZrvVGGuRXiL4E1yy7T/6AhRH9IkNl2aHg5puf9OR3hV
uDMoGaNXNtkrk7y74hF/3CWLwZKDqkbVYeBkhzW2jMyz3oz13SVR5W9Hh/vve++/EyivKneXa2EP
pJlIX5bMxasu0YAqhz6JKA8X3cky0DRNex3jK0/gJIl0+U2l8Lput5bDV3KfTeGeLtF1d6hRcCAg
3uB6GByR47IXCFFaYc3rJjopZRdS8tAnRzyPq17r1zd71S9ab9ZUURpSSQYUxBHpxwcr2TVOVduU
hwVRz1fwxtQWcjHg6V+NFmho3JdQU393y//wiE2eFj44ivM/5z52pKo1o2MXFPXEdH9BoSGNo9Ln
rrWRf1+NRU5JYVLlcoxe9K7Xhd9UVaYau5a7Z4cMI8+hmwmRESeto6PjCwfrN7zLa92rQZ8dsSvK
UWCUa+v9qmQOvENdIvah+76ayOEikZE6FL4RKlzfyZ5zTwvGydG72nMmHuVgli9lTZF9tQcspRfZ
rf3YzZrGJnAw+8Gr67g9icmdPqL6/s0o4DT84zF0/bywEZD80iHhIHpNfC0LPCYpS9geL0NkPOPQ
N8ObNspx6EQVXcNCRmI8CsS6OeLLzhTPvIMzO0DkHpqKquaYwOc5FDOi3Uhv6UegZmAstSFO8Euv
Z0riIj4OqoZS7TvbQVtxT2AyKSj2Glt3T2lATo2zhv5l5XffKY1ND6tfreK1MiPCXQWhYbJiGJYG
Z+pnrIf1HFjNMg0b/GVApRod8y+9VSo+BEtl7p6aovKBnqAbPsoGo/UBrLjEbUw9XIkqdEuxEH8w
SifY9yJhbb3tDHcwHqZyHkHox7RtLKIHvWGFQxKbwETAQZn3dBooKCtjN927mcQNPoUSZ/2KTl0a
7OPfK7LTMOCvRzx2DwAINoMrl4tyLsWhKxrzzWnQFn8vIBZDiMww7qZHRWK5NldiXLIkFErRq5So
htzplZIvJTt0MpTGL7LB3oCrGtSZAVQD5BYOuxJqn5ZmFLJ7B3Zv3vMcL9XDi8m9R7L1uDjSfRkl
Qt6L++Pii5D6SNmV4w+VPHda/VQXhOf3sRqTg4DCUU/G/jbJpvZrnlbU+tg6oLadB6ha7Yiwy6fP
BvndtcOkOKxa5aIDGOw6/YZKY/zhYtBwaubToGPrNW0KNt6WN5SW8VatHJA4qnn5V5Kfi5v0BeQW
Oj2MwoyMKQPjakR0TpqLhf+C7ur7mTrtYGk8Ut7u+vW76DHC9yTJ6bgoZ2OhH/o4RTQ4IvJ6TEbD
xQO9EqIvzx+woIn8jiyROLPtwHUoEfsSZ8jd5e90YVj6BWV+5o2FZAnu9SG2uyEYSWHY9rJlAMfr
62GhyqoJqiOZ5UawFweo1o59kMnJcaEy2KLRKZ/gcPW63FHTu05SvTE5/WTa9FSjWWlweFVTOGzh
dMxeqCv8QJknQj2MorPRvkeAUOJj23aJAqWgT8dARpQtH2vOw7kXQwYBHRL3XXjSODe/ogxgOz8r
coCn0S7J/Tgr2vih5fHHu5aC9q7V4nLEqJvhw8ZF4lcodCAtDybPuX2u9TDG2YUzMSzdeevquS+B
EB1GXRrbmqyVO9MBY4Q+eE9AxHRDXMb0bBV9dekw87Ur851hZhbdkVh8bFW8k1iYLa+bJ3FWrLh7
HGPZRl4XDuYnzscuh3G9HXU/cpPpBt/LsDecKiq8Xl3haiqBABjpo68w82AXFIl9LJPYuqvVEgdi
vxjzSYC9oFA0KW3lodqDG1Uv3Vc3iVfJkcJWNGBwu0cjxPRKyXdoXSyrdviiY2THYKkY7wGhKX7S
yLdS2OkdYbVAEeSoM2ULe5WqNhc5w5yBu4xR4cMBNHuYG4hb0HYjek32INFYpRf0LPMqujAFUJoC
nkXq2dFaFDYHdPQXWdSFO1IbAkpom01QU7Lxbaqc6CU1rRX0ggM3RSP+ATwDL9ZFwB6qwLCQ8dNN
rN3VI4r3IWAZrZ4tE4lxkiJJ5DaiLfJGxzya+aK6HxbsWp+KRlEIvUM46hyoHWKRw2zbgvZpRJMd
qU3qn5doMC3CgLNj7tbhaVTq6L4Br0FnyH2241i+5F3zNhe4/RmC4qUt3D5Ie57TBMCGgPdaJEe3
qrVPvRL2o09Gh3pbu6P9RFs+swMUrQdTJ6Eo0EcpfDcW9g38lcbZuiCHzlNPwvwW5O1LAT8vqKaW
2MqhiOF9zpokwSc3TJB/OpEHpa0Yn3Oh8/drVqzmvRm7WvjZdcaEjrOsw2q7OHSCPC3KegM+V6ac
ijzpeXRFWHsLJvyPs+2QFW6UztmOdTVIuSVqRDWZyLMWtq/VBI3RqzvQRvoI5zsTA1+rdFFoJ3lr
MFkYedTckTg+H2Y6LHfKNLMsFBXdKiW32q/fwR+XtnxmESvhyZ6R0kaqE0STsg6lPirJsYhXCuGF
jSItjTk9dfk9FxCJ1cXuqR35agDmusyDBZoNSLCr2iupDf4FBUWG4KRH7skCnoJ0VYM4nTcDwrB4
oI8zIFmlP0g83cmtc8VPHYLmvZTFpPDRYwHp0bm8ZY6oPi7cRNxvsEaIV3pbKLxBg1inSTvu6aTY
F1vgPAIMv+/GEtpnX4/GaYSyt6MyjTL8gkkticuAM6U3jAhtAWBq56yPLfEdoHQvXahZrvT0vCMs
7pjMnGt23z/W9zaZjKkZHUNl7cPaDbO9zJEJXIhC3cDeFwqeS0kvh5GjjRoxk16/sk5uhRXRKFUb
t3odNVnDrqCUy5dVrBKPcU1ECsomme1HbKB5y2phdQbigjyOVuf66KiDTRFgMpDvZW0q8Rqb8xPS
BvPVigUT69xASBrrZmXY5X26KrZF9DzC6puZN5FQG8BbWuZFWzzllaIe6z5WvnWNdHcQIt3J4zOz
y7nwc7RpZNVz8oaVXBJS/Kw3K9ApaiaaYI1t0DmLpmR9orLiG6dhy7Le1w7WhqJhqnoK1280TXW+
pku/PG/5GhUhOTV02kItMDDbWkk2uWOG6otQZsM0eE5sLZ8sPVH6p8Gacqv2kzGOYucxJ0nHYqkC
QaXDS4+wiG/nLFEi8T512C1Hu2ns4KwKEwuQWpkbAmzCzA9R4gcdFin8PrO2KxSXPYitrVEsRgNT
quhIOsSgs+F/Mpgwfh7zdKlv+frlY+Uws2SQnz5OipscFazM3tDGLD2kRe4jmjbePOHHIWTP5D6k
FZTk3NLTdG+MuQ0JW9IfIocpHQVBTx86oiW9iIIGwSQP1UDJJepy8VjiRag8tiHNmmMGIyVjR9JZ
RfaNlq8JuKIK9y6uGKTyciBupWpHn1nhW9nIb0o+n13oSYdOadkY9CQ1uV2tnsGZDMFAec5q5wJm
DolZ7I1DcA/9ykVQsyCV8biZDONsqJ1xO2l9+cC3zbpcTvmRla/YGWh30Kjqne8U1iZy89ueeGqP
ZN/5rM519J6GZf/aVJp+Vw1FWvlY0NhAUlbJ3bzEREGTXjyy8ys3mjKq30wUQEddH4iA9yhwI0rw
Sns0ADgo6fKHSaUlhq/MK7w1TUhEQUHkNlHZszLQ/WYFBg1OhZEZJFaZIS78JbtLq5teasrB0mdZ
37YZfniP5oZ7SqzVhLoMa4opPSQEQXM2giMdVknjr0+n6ynpb80xgvo4l0CxpbAgKEFcH/uXQUtd
Vrx6X5uXTf8woWT4P4RO/HT64UKrOlOYHPvRb13pglBQdH0KSHj/3fzb00x8ltA98u/cNQvzA+bb
dTr89f39dPRfb1BdRZOcTAmmvTolciTP9ZTe0X5Kc+utUzDRFO2EiWYEPYbkAsw1le6YuVgO6y73
11e/aj2uTxddKqdiXnA+xLXjmvIg1RNhVfvvvr2FXsEzYAwsgReLHYVeVi5c2RxL1p03IB4m98tH
+G/F7jcVO+p1q4Tqf+9o37yV7Vv793rdnz/yV0/bgCLp0lyguMbI0dbw+D99v+Ryv2NrqtGgXiW5
hFP8x/dL3ewv1qT1juh0LFXotVbHvSH+lc/XuCrprIJTzjHYfdF+oQW7flVl2Dl5Gk3WTaHhjvQ1
CoZoaMRIOdvH61B3ktVhYWvoZYVehXdVOdM0a9BckVS2wDBaV06pKgVnHLBPE164Cfna3gmpQcM0
HMjHBUG01HdZzIi2t0UzFMZ413FswZk4o84xfKNVrC7adm1eWCeYD+2XLBofOiOxQ19A0vWhx9vb
nMLlvG1lFNToAJ8UZ1nEaenipGZBFqWKzQsuG85Z0bTqqZxEbvppqxJaZUO6gtksnV7ep0qYPTVE
bbxiEdVJCaNNJiiLD2l9Y5UNmhxgdB8VGGQVl0AIt5lwLSW72raZn/W5JL+hSpxzJkvrVdr2GChu
NX5KBoMekdnZ26qHUoQuvllTOLWJbpweK2TNVkq9y5YiP6QwuT9ZrSk/aq1OPKWooMJUrvMln2Zo
7iCiOVYU84E/wtuht/RzYibq3iV1Z9OluutP5CDyd3RXPvRpGY++Os8qi3qEeYy2uYtAra9oYhih
NXujgL4I9qO470XfvuCsDQ9aM4+7ZbHnB7fVZlDK6ZqAmdBqRjKjJPs4T5OvjAfzIc2GAeFWpSnn
uCid3WRa0DGrSRAj2ZXPMcbH3eL01T1NMdsfJrbGvuF02i37fu2DQk6PATpL08+VEfUB+9nKL2zb
Xtmiyw3bSRblpDf6DaDEni0H/YtRCTnhjPqyBwAyVT4g7eWTAg0JI1iu7IgFWA5GrC1fiMe0D3Er
6qeF2sJdr8jqVClRzzq9KDNHk8XChL2dBqPTLJrFf/4/OYPGEN8qFEFq6DRqYdNUk5SJyuaY1lCx
yyNZgmNeBWDAJXwd7JYEuQkHLNIw5u24bFQEbOqX/86olzzf386oEAZ+OaOSANx/yeYf59TLD/05
pzri3d9BCvQg/qL5uu8IEl+n2YvlAHfT/59RdfedoGovyLJB/krIGPPwf2ZYyurMi2iO2b2sP/Uv
lELXyn706ypSpbWVQjUSxPhVC0S39LhxljA6DoIepa/rwn4YRbQwxstul0gUGoP6OVXG6VBLg814
WlF7At3U7Ru7GHa6FHJHlqWq/mYbYWo/bSQ0bo6ViB0aJWQEnz82ESbSG8wMFfnBHsy6Oru0zs/O
YjHXM0mamSf66ikRhmJskoZDSkR6Kvrc1i+QOIRfnbIUDy1tJtls6tku7A8LUL27mcJNx4Tditci
jjur2eRDvWxpnysQ7MxUU8+EkDqtEhjodJ39mIVLYKhZ2cUQ4UYjm2j6Eq/wPp6HiGanUqDHc81c
PjphCxyM3inhl8To4sFrerGptDndTI37zOweA8d34QjdL8Lq31PW4JAIFGGAmKhR/+7HVH4u5kJ9
NEK9AguD9jf1k5gkSGC7VK63Q6jF+bHTqzzbJsOcc+7udeOhlAhQR+ifZRO+TGGk7JA3N0cZpWLX
93r7JVHj5uwW5hRYaXsjoupYV1b7bJfJdC/cad7Zbd/dhGE8HCdlUIIEIzcTNNlwd9LQ51MZxVsl
STNUB72oHhXDfVVRcmJMbqsKZXUefyQuqrY9tTfHWwrgysPSZ+7k2/HcbsZkmE6RvTypfZSfG1oU
cNrd0obpZ4lo62RUXlA/ph6W1dab6BWiV9bVxHpUnax+HLAB+UXoFPfmsNjxgM5EZLcIEVr9fRrB
7Z9QiK5NkA3SFG0rAVUS9KBO1C3R8OIwMHcQb8ttbXdx5ovGQqqN6GizlLbYT3pYb+zFVTwwexK5
C55nY+moZMnIeuCpyxsU5802tXP1GAndPULYcY6xUPMoCEs1/1h3on2ubKQqchS2Cc9ZQSAFYOxO
h7t+0gfV/hpBwt5SIlwPddx9ow0diR0DpvGk6iyykwZju8hxkl4Nh+8tY9h7utZMfsdI8xZm/UfV
HsY7l7XhxhzbfpMbibszZJxvOoW2DlYwnRvq9EcOgg1p1sQbRE0SM6QbEi22I6KC2V+A2300+SW+
MuWspY7bb0woEG9alMYgFOb5D41D5y2B90bgTFOzN8CrjH6H5uiVlXhp/JC66wG7cQqkbNTn2F86
u5zJUEFp79lm2zqeJgtb89GPcBhUdXcO8iiPwK21ofJsouO28fXm3cGdGnEDjIWj/8RzPAw2zisP
Bm18ilC13FDK5OnBTiaMaFjVa0OMmFczU690QuNLMRojGDyMac/LWK/Wbdfl8S0SwT1J5lu9ckMf
ZO/6dgE4NbyI/cawQyWj5wGyp/HBLtXE3NlZZR0y6n1uPC6f7WGZNhAWjINrpZWHhA1VYC2U6o6Z
cHwdYuR1Xu1Ys+oV0VKKIEuazPVZlcfZo+FpfypDmxKmKZsJGz1t4IGaRQ19RqDP8GiH2bgKhi4u
TmuM08oQGYZDFVmVGSAtQZ2YIlY7m4j0Gm9IIu1M8PX4YDWDQA5SxlTs57LNzwYvBoYWOLuoD4dK
QUkjQDnWqJTuLKaDmyIGiuj1lFNe2AjJx6TXu2oz5Zp+G66Z0IrE1hPYa1J0smZG22yh8kD0iRGo
a6a0xRh1N82aND0APLgdtTi+T7Qxe1+vidTOmk0dzX0RECWAzuYSXW22WfaFrCwCrbFTY2pATmdR
pptz5eOaQ7SmF0v3UQOllmzsS0B2VDdWs4UM4f5B/VgecRaOr5ETk5a+5muLjqRtxE4BwA1Ax9Ga
w63CO1GprJDOHbtDCvVvaJ5MvSK8OxRW/IDDVftAfSN5tOepEHuAMdG9YRh1DUO8yzCd2nH7qZrp
EnqGKJkdmjU1PFzzw2PwNwLowjTcorYeCLMXoxl7s+5Qz8vQzpzhDpFGbg4tl8ujbvjG/O4+uko8
bqVttZ8suAFoylx1ORnMzduUQu6hoR2zkSM1HeaG6ZCuyegDkRf8waBjnuclz0CUeDOsYswcpIb5
7iVePTVJWhfRGrpuz9oawN4KeXSnEQUM3KP+pkPVcPna9ooT3xScJhDq0VXRBmFvsH5/SXV1DEbH
qEn2mfQX6CpECXFYuHcJ/eGqxRdNtqBVXTPTz+BdT2nI1A9M8xTNTkhyfHVw7b7wLFOZfCRRSoCm
oN7UFIvvZjxAO4ODAz+wTBgieNEN6NiEikBbVH26zFpQxDMp1g1/JI6qfErHTD40mj7dGKY0sIvX
cflKGW/4Mug59hnSsQJK3hOAssb5nCsXUIc0dWp4dsLUQYK4s5njMD611TDAHnV0WEqOnFqyf2Nb
90W72MamnylQBsR8u7QfGyUhXmbp1Rcr7bpyIy2ZfTY6O0Kk55b6Ks2LtJB6vTIvdNIIq/Sc2B45
Sztr4HeW0MfqB7V5TcgcfiGQga8rflOMdDgrqpE9zqr1lE2huUvTIuL8ZTTEnpdtrN/iiLE6bz2D
n8OMpjxbrOrTXIXdtuuVIqg6le8rVNOZbpmelp90Uxb8zmT4qoky2yCNJb2bZILi1pGtOLVMZ7xF
7UwxlyrWAD1c1WovdzpkXDjIszck6a+tIsDToCsxaNK59TElY972eOsUxLHzFJIFlYcjsN1KFvTL
1A53azo/GJZIiGgfVD2wWoH6tQHSve3b9jGi4eKxKTJvY7MipLTiFTsllFPNgMhngp4B69D7NguD
PPY8HoIQ6eeXMZ3kZ8eVNTXnRXGPttGO6wbT1JoN1UcX3d7SGV4zNsvBSS2bYJuqt05doS6GVyd5
r3kT5BoO+Gk6nCCKUjEfmUdSvykNy/TZnjQftNSelYeBFC5j17PoP/DWLqOnMgbCjVvl1hHgDCsB
NcxS7jPJ8yRoKIxDllaD/VeV687TNAmgJNJWcIahh75xmoyJNnb1eudUVp7eNvGcgRsJ7eIuJY7w
BaCofBT6aH+SoZPuKiviNJ1hRvxikNV5xL4iyx2VPiTtSlSouheLhSVD0vXY0T0Q91oSxcXRqRMX
P49df3NL1QC5rUbqgS5orvplBYi+1XtLDaZexnp3YzmzhnT7v8e6/9OxbsVW/OpYd6r6pE3efsxp
IdB3/am/znXOOwpceD5xcxhXjDzjnYp3UTVtFEI6KSkI2P7KadHfcZJBDWNhyrLx71M0/vNkp/EL
XU6OuEYw9LI1+le1M/2qyi2oPAOtICcEDQ4it2ufOODgsa8S0RxMBi4clVQRj2osl1tnSOptJVOn
o79qq59bxQ5pxrrNYS7K8IhcJjyuFBrMIbY4VUC+SX5ahnVNyYm9Z7/+7NQFu4e4NpNNpXauL0iX
P4tS6f9IG02cpjjKXzDKdZu6cBKYxlSKKtWIp6DU7CHAIIhLLlKbcdcVyrJnHrKeeihyv4m2vioe
8gQM5IX0oQi+AeHxkzyLzRoH1bo+sNVEvhO27o49i4tFrVvvi8/9tyHyDxK/Kznh5XqUK6m5UyS1
qfn/eGAl0kCdoiyrQeqgs5ii/PMqLsehzzP49ZWuOgvrlWySgJDWcXIXlFp/vNKCOpeoQivHxcPZ
T2P6Xml0yo5Av+QJVJqxm+M0fPz1Rf/h9uDk2NQLGEykWaz//W/ggVTV2hE+f37AIjmzu+ub1EOC
YZsBKXrN/L2G/79GEP/T1UwqHChHHQMR4dXDjNbOe1mk+UGoo4nJkTCL7WThyjn3ufv86zu7Sl1G
o4a1i5YQbROMzqur/8dbm7IojwsshAcZTzlOBnLPiL2URQVoHopbPMfTuec4fxqJ9tgvpO/VG4Ap
7b++Z1NFIEpmNhUhm0nlx4+Ri9aei54do+wz3IAs9G1gRWH47Fp1pf7mYj+PIRMsJEs1/nusaNeV
H7rIuU5oYXqoxbI8VE7TBp3CG1zHdRYfZtrrAOVLN3N+c92fv9hVGioEB+WVRnlt+weyNiaRVaeH
cpQDm3K+zVHvx9ErExQtv/5ir66FKZ/f7651NL5eoV7rD41EGcUQu8kBf3AUgPa3M69Wm/kmIuTm
/a+vdTXfXq61ap0NVI+q8VPfC9EIZxT2bodlXkYRVOwWjnmiDyL49XWuy2IX7CrNFYAsl+Gq/ThI
egSQjVVNySFUzSFlN8N5Aqhciclg0M2nOCGg1JswmgLspIAUbjhpxbe//gxXY2e9V6xRTHQrTpgW
6lXVkMNZhpih4zMMLf0OMUjqDYsS3Yb6XByryOE4S4f3N/P5NaRlveyK6qKtCYREo6f6460PkcXu
DhbpISYn/QOZy8WRDuh8V9Nm2DV6jXKjUyqyPEcioW0/HPt5OIxWOX3FOSibLzUmv2MWluE+WltC
RBHzx5IqD79+Ov/0OYE2sTUAaIYB87prlZl6OEIXUPYgZ6zP84ye0icAmGNWmFujRb+DIxiJwYpt
swsfs1tggHPu6WUYHvqsMm7czg0PE1T7O1exWntrgRFLgyp27WH368/686h1YCUhpqfWylnx+qOq
bkkhIB+TQ+GqYPeyyJkyzi5tt/n1dX5+Ex3U6Ovkpq1Areu1MVE0HorSJnhuq+WB+GmUnkSlmTe0
YMynX1/rejpnnDiqDTtihU1RK7/Wvs9Oa7bGlDKd414IIiccArw3vZ/zqmCFqiMf5OZ8I/B8vypF
iRalMrvfPFihXlApf9cZ8DF0upckv7Ap4ONcrSp5Uysab0a4t2Ehzgc715hMCTXV60PU18sDXTz1
swkD3E+SHo77XCOJ5Z+zxiHcTTVRSg/h0UWQeo8DCcl2Kwnm8GXe9YmvwcO4RSaBtzaR2uOS6+G3
YerzF2fOl1ustSTiubKxVqNUhiPPMW8G1IUocItRezT7zHoif0rdd6SDn+LSmAlwrhOFAAS4rHMU
6iTHUnA6F43aveUk1H9egJrf0nPlkOxOZfitcBQTikEB1teDExvul5YEGEqlcR97uo1qF19dZqhe
iV/+Dam0+FL2hf5+xHsrPVSpBUlZU2h8y4fOQMnVTTrZKGh4biOdN9swmVpEMySf+5jJu2oj8xuV
ZUfzy4JtI8cx1YlAr7podZCKG7vRgAMUlDZKYsfuNeJxpf1KhnbjPOLoY7zx9iNWySqXy9d1ozw4
GnQGaiq9/boYJL5OmRvd2uvPthx0b6PZ1I2NTMYWDRLdvWe30udb1pn8Rcp5PF8eb2iN3UaDHPVQ
6zLOjhVp2/EhFJGlHzW1iG+JvC36jVzilErzZbbqxXzTdAsz1AX4W1aA+xF8TUJFlSeWPYnvPLvZ
dJLWb1Q1fjamxPjQNypyOy1Sy3s90+zVQsfvgTMT31pdHQWttJPPjeqOcKqaZo52LjTeBTk1iwJK
a/29Uw6N5ikaz7bQteRzHhUarIHKeKPMhCiFlyYntDQplgdzpNDldxm2CXWQ0xko8ABV1BDJp9zq
mJoWkb+IWTXyjb6Ow4L0NDDyWCzJWXO6JFgmwQYGKumyLYecsWQX3XIbjfOq7uHoNXtdOxCZYyo0
jpaCfU5P0PHsp9wAVeB0XEK/ZYBt1Dau3+IxUum1OIxeMzOm+yaMpwpULScGy6yUZwt7K99jZMy3
kZKnx8zJN+5CoY5e/3QG+Su3XUq1H+RwtZFI3P1ZqZoHcHfJQXWa8obmieHjb04CS2vVW6GXyxFt
lrXHgBQ+R529qQzqg9IqszUVHJ1aaNrnYiHKm/hkpN3htFOTlFQSh9cOqC/e7RlLdNbrASYRAqU5
8/mCBv7WnRDsGw0QVZ+nqr24yXBOIqSHqXC3KGL1Le7x6ki/jm6L0tcIG0gllgW3haau8YlvyoN5
6HpPaw3aXqbx2tBzuoWAfm6ARHh0xKdgmB1CCkGIbU2ZvLdCq4DuWWs3OeG0ap+Zft2V4y5zC9XP
IFh78aJa9L+RxyZu/NjG82e31t7qXmk3qVLowWxh0dWoOR0U1fmIzBw+LC6J3J8nh1WNxOdPhW4c
0SsKb9CSu9hKxiAzrOdhCG+q0o4+dqgiULjO0zHOCyZgY90jFdp8ZyW6ThpSKx9EkrdHZTCzYFms
U2ZLuEoegGS7dbN1EonaP7Bh1/tZVGnvkX0RSm+OdOhAlUFAfahE9qk3cz5QlQMzo96rLf/D3nls
R25sXfpVevUcWnABM+hJIpGOTNqinWCxWEX4QMCbp/8/UFe3SyW11LrjO5JKKjITQCDinH22eRAL
zh9kS0foBQaTXCvDqK8plOxkO2LnvM3xeHto1Bw/AFmO93NF1BJQviIcBbOf+Zzj5RtGJQQPO++8
b1mZNkeIjtMRsLjkQ6miz02s33liHO+I1ZpDa+n7cD1/kA5XBFEGqarLm7YDFHR504ojI0tKATOv
oqCZqUVw8eYslE4bOLqbshXBoI/tiBPBjX33AB952cFCyLclZd7OX3SwrnEA0m2UWV63evfo4qK+
NRi0Xdn14mXk/MKF3HZObmc7ZpqIllWb72SWixtSwFocyfv4qcvi8cLqp22XRuMpG3u925hQYV+J
f2wJ4JEmnNaBffIo/SY5oZhFzGKOXntYhpKFmVE70CIU2m0xNy66i+ZZVoh3CV0eXnpo0B+dPaE7
d6RhfjFL4T5N4+Ive11Afp77EQOAqqcekySLqWXxr0h8cm6bgkmVVVUrh7B2D3TQ/sGfDJN4e6Nv
vivT80I1ZvOp7qyzW9r62Y+asQhs37gER5aUMNLd927h3xZRDb0zsiKL5j9LbGCKxviipRroQ1f4
Jx6qfz8JvCM4hNecZG2w36dFb2/dTgM1wNFo61W1ufWQykVo06HsRrHY4+le7BxEqyGTDPshn9vq
Ju5aa1NGRnZECGSeuYPQSMsBhl1k7AchWNi+PBOcoAdR6ZsIUgpxAN23Lv04xiVDLQIKbm1sISNX
+wK3xV2xtN5b33FJbDRkHLQM+QLcVaGc5pHw9gmmfDhdj4yG4jYiGU+frKte96prkm8p+32rIpK+
1TIZzrlW2Zs0G4p9kUv3BQkFIA5h8xcon71qG0V2cZw1f/7e0Y5fdtbYw2/SJo9YW/ISCQ2XnOkE
jTYrMimu6NhhC0GVoQEwqlNhzB1vV6fOY1YWN8oR3bXXTpi6Y8znB6nvHcppaY6jJ7UNRAPvAve2
6Jz1UHbseCi/5pLpSQhZuH6yY7EaBWb5hy/KNFrjxquj1kuwpKxoHt1WvUJmnEJ4zIwPfLGYDBGi
ZXjTGUmMbAKtdoxVTy3rGTrZ44kUWztbyF2P5jTQK6bxok/DvMSPXfMV/B6FSw/8iDaUxB+eGd9V
X11DDidSu5h2+JyBALDYfgmcDxi8dTeGPrRfswZv+KwuODXYBFAFdcFgu+jOHjq9l277jkuMZ290
PNmSj0Sb66DDNJCwQ7uTtEmd9kH+pzxPeGtfpaPoH7Q4Gr7aTeq9xL3fwLWVPiO5SV88gG+Bi4pL
hIos5UFzbIjqcFjjsHSGp7lDoa7nZY0JxlAYBCisk8sxNwKqKAgP5uziRV6Daph1hNEIqcN8q246
2DLTz7irFVhBjJwZjLJmIk/73nGoLqtkTSurp4MRrWYfTan6LYKriu1sXuJ7sr3MOZiEiXeJP3GM
GKBDrEtQeVIEF4LLCl/f+XnFc+NQ2Fu66k5qSft3RW+0TkeKrdRK7kLjpa8RZvcY+VHinBNXmejo
mH4fHN0isE+Y1ptmKu3DhPpxGXlz/EXIJQuMil872ZP/YGDBioe6aF4jZaeUk7ofMIF/oDCOQnSu
OqqG+s6xHmNmtoTHsb3CMmZRlY8YbxM57Wl3iKFI03MlMQiut4Oi5WwaiWIeO4lyM1GcbF30KhsD
z3GGQzCipbUmOU7p17xA8kSiokmWdNJVHJXxAaqaueud8Tv27/6eXt4OaoYGuxxzoCAvHUL+ShEY
6WBsyA3debEfB5gVaFs3YjmTSGBczKLc94uBjwy/OKl6b2/OSD7Lci72dpdO97VjJoGJ2+w5k8OH
phgz1EspN84wmKcUYDdsQbNOKflKpDsCD5jTMPM+N/1eJZ3+Ne+wlaDH59ShEDrZfWWHrZ+SZDp2
uJZ0U3aZG9M+d8g9RLY1BTTVDjS+6XqEloSv1eQcBMlKgV4OHq2JwtucME+MUKObyWiZ0RYkLHpd
+71rtCpUWDruDYd8zrL2Xwl4KHfNrBxCxsAOFgYf2djeYiX0ljr2roqSmTrFv5Jleyq1+mUsl+s+
j04YCjyoJjqz5QIYYYNwgUzzg6zeR8P371xT7hXVdCCz4s3XU1iExBYSrex/RcjbBgu8/q2vGbgV
FmkT6pX5dfINCistZpNPzGMBCX0LuXmXEdk5MQPEEcN5LwdfbcwSVHsjNDqCGIHK02It79OQHp2s
h3TiFnjfzf4cP+mQ9Ba8C7z8BH+HmNp5xtsktfYGXvV1+jwNU3vou4QE3wfdG3qIQdg3Jm16j0Q2
ObijnwdNPfTPmtl44UQcxWGgh7nse2IhYRWsr/msn4SVus/EVUsGSrXjbdtkbI5p7QCPjtnaTrh+
Mu0rLEBCHY6CjZmEs1x2g9CaHVaadyTQ+9/Q38/aSVMFgM4m91tP35uDOVoXTL9RHW5qCAc3hdms
v8+s8+wN6ySM7ucMrtgxxszDZ/yeM/4F1bSzDmf9AveyFpblJqceOrhW72pXHYYmKWK5KiMw0gc0
ddqRljP306DpzejFi/Poo43ImdjwqYwYSLelEcFVAIGN6VW0RTHLvt9WbC/gTOtMY6766KXHXzCM
cC3cycoUFyiZpquaM+6RbIH5rNmCLjl1tbCba0e/yjSRDmHnz7Qdvcu2NLaZFUhj7U6MdBq+Z4s5
XmfObFxi1rjsMDLMT0k+Ri+IJAG5Y9s17oxWdCHednQiTGD1r1U1OuLcJcPa8vodwp1EqPapxtpv
6xWao+8VuqUjtT2/GmWFFiYVDTrjWSh2ruHSXzEhfnUKYjbThvJvYyfqRjTLqg5DnqsYdy4c+Ucz
bzlIWys6kdwFKAA7+Oz1LhjBOqn5/LxB2Vo4wxw5Iu1nZpMXWEi5dvn8+Vd8siXudIe2v3Izf483
/nIwrVy9tWVHDzY1JiiBZ43X40LZo9FsMutZpHPv59xMCMOkMxAcgMUeQLEqJsYoKAu3fc4f1/gM
nXCKxN9rPl8RhR0CwKWTe6cU7RMKSS4gzfiN7CMLrDwCg9BtGc9IRnjqMtf5zuPUHBshEe5P1LuL
luiHBd/W86TmuSMWhOuyS7BwhTzyqh4SVQVizuo9pRq9fd8XpCtgTTnmm3QBFQG8ZDPosfqLdLjg
lT2I+phHRNmw/vVFu/SrWL0B/qV7Pc9AFL3lwm+aFmemwu+AZOCeJxsZL9UOFS6qtKLu9CsBIeSi
yhYmZIsAvIqW/PS57jSSjnYYMGuU/13xWDTFcpt0LfY8w7Qm4vVYJH9oDI8BRWizbot+vSdFz5TN
4I88q+mqcgduGyBlgIJzOZvSkPtqheLaXi5nd44woypGb1uh4No5Niugs9c0aYTl/MIic+5jVH+h
n6CYgcoMnu/iSDARaPxc6vwIDITm6Mr1/xID1WwNZ2LBGpY7nwd+UQjByxfbetT0Z/RpdrbFLtPf
kytq3CUa5TX6VeSFn8CTgQnax0La5cWQsZos3Je3q/nkG1CitLYc58NDZ8LD9o0xOg1JVL0RzDXd
zHDdSFpB6HokfZPZ5NhFp0gZ1VvutpDC6knDPLQdCh3WQBEhtvrMG5dQRHv8wuKcChjuwh5BunlJ
39I8df56e0u9yE89vqjnoa3MuzHvMiotvrjZ5sk3kiPVW+3hushR3g6nopujYwfkihDY01qEiVgi
6SByXc3P+U2aX7D5fu1FOwSJkdJ6dOpd6p6PCVqEgdvQRCe94+l0XcTLPvEGRv3sg1hIf981QxfG
lUP0MBD4WaHAf2lGuKzB4izGBR7hxrW0nAgp7Zql1NH5iC05Ov5etwTgB2NRbyvWVTAiebgUSgAp
oNYYgtyD3LcZ/Z5V4i7611jPFL5NnlbBEVG801UjIlSuhQMDkP0R7Zzcx06sfVloCD7cCO37xu/W
NdjoMytPELoByQyJn2fNy0FzMQdwPZe2z3OS4bvn0CcHNBjTc1ul0+uExba+aSnIG6BUFYcJZQUn
o8rqS6Md5FUydv2XVB+9bwpf7A/CJmEPCzJzN/HIyWSnY72bhTsjqMak7Dj4dfSSOUJIgrdwDyO2
BoB7i+y0mn+Fn/+rCPob/rrJxATKwv9bEXTzXcp2LoY3mf7O6/JfP/ibj49NfB88Bqx6XDxd+Lf/
y2LXf8GSmnEeryARf9YPXAfb/IX/5DAqxhUIwEr8wGLH/YfZo+OCLkM8xwvzn7DYGTkx+fkRasdT
07YsZu4mL/U6NP79ZKgoLQIWlD4fCFnK5y0s5dTYCqxZr8xogmuE8oYoqBLwptyNnVP7oGcNe9Ba
XUC9bcYMz0RdW/uGriAfiUkU/JuccrHxGRt1EUWvM1+Us6Fv7RT3i80Cok71rrUgZAZcs8UpeBc0
C7E8hOKZnHQTHYYZEtC87DXDrB4b0sxPnFjJFRNvHfHzsjxEpkbGvF2QCt74usooD8r6PgZ4lQcd
NqK3NSbd5ZjChI2SgJTcTYVjNgwn5YMH9VMEcCoPELbT75phxO8jg5XzxM88ixmUjGrXty8TLDjh
nbotThGuRe2w6UVM+LU2ihscWooLxDoYNlZJdx7GVtsbUUbSnA4osKmwGw+9MSIjzI2zIYDkGQfT
NPbYqlDKFWWJDhltP2hbIcCYG26zobnwJftVtSuduA8lTkEHE2pxCG/K39ipbZxAgsqbjgnIrnOW
8lZfiuom673mOok829zgOydPwjUV+nKg4HxM3B3yKRr6xivPMLdjPZxdB/+0Jlc0g1LoT4brdpd0
Mc843HX3RtuCLnh4EsL31TLCvMrey/ey6a1HIlVMSnzLwySYzK9gYHs8E2yM05yl50G5niMCkued
64Cjhc6nEHaVxCIEk6GNStYdbspVNNuOdg2Eod/YJLRUAWePteYo9y/GKrhtSmu6HtpMBLh9huQX
doH4FOmucl1rFe5idBOho8/krVhlvbltPmEm4mzJr87pJBH/ylUGPK+CYEcT5WFEI6xXRhfkeZbd
RYDU14C07jZaRcXwiPd5ZnkhEjYcf3odZOdTiOyvmuTMjwRNKTpl4m/f8WrVdtWnlDlZVc0sckwY
VqVzu2qel8K3QuZroLiESG8dKW4rVltAuudFtaqmSw/9NL4mz3gY40u86qqTVWEtVq31uKqu4x79
tdHj4FCsmmzbdeOjWnXaolDqPK/abddbHS8RKEM1noag+NR4DzXr5lP4PTlowMntxIsDHwyioFaJ
uHJ6ETLOJLB7VZAPcWqjJnfsckZbTirClO5aqg7gc2EsNhr07FdF+virPh2Uy+vvTVwNxnvROkge
sW3OE+PRsFkLIdERKT2l7t52HizTp8leGKf3mKhbO+mv/jSFk858PhbdPpS8Jx/TGH1T4PsyBE0E
azXER0cTz5Nvyew4Vibq1gJ2MjFdGcxGuW+InB/uhxRj+3sC73rQnTjGwvMqt/Qhe8khoy9yizmr
dGGeiNYMaJP9ZTu05sTO1qdx/FIaaUw0GLUJz0erSEWyRijN4UQcJe067cwqusealLxEGIteiLS9
y+PD3Hn2C2XS2L27OfGKDmYii48NFOVodUo7aWFUKaO8gxRLqKF2AJhIadkTve+iLzLvHdry2jIB
iLoGyiyUp+m/JzUSsbSb/+6k1uGN/NVJfX4DqXmT335Umpm//tBvpzS+ebxFxISQ0wB/UIc/9C+t
GW57EBEEqjHIN/ARGc//RkjkJIYDhGYb0qxFQhnlwm9SM/eXlRHFqS9c22WQbf2TQ/onNh4fTykK
EIARmE+x8DMXR+Iu1JRJvhzc2BALZBVbXsZTPD+U66sfx0L8DUnuD9QGstEZuzOX55uDSP80fgfh
TxDHOPMBA6fmVteGIXDWAJofHsKfkP7+QMfhklZ2IYpo1M5/ENB1omVCKpKJd6tO0WRM9W1esRek
8ItDXRuLjdE2GM7UmXbXkkP18NcfD93vp9LHh5BH5jJInWdyk3/OZoIdQGMzu90BtjMa/2lMlh31
hH4YSFHD45SwEPxmceOfYSQZG8U8ZJ03EOgbtHQc94xsjHhTAayeIWivniEG5763jPmO4FH+blHN
+L5YhYZ7yKQyWloRtbQznTeT+tDN+R1mNczsJm85JLagF3KdmuEKCuIoref9OujHwj82ZpS/tYWx
LyyfhfJmwl2fsPCrBrD6C+jkdNNZfXQaMbF6I/E21TlPh/kjweh5N8hieCx6tEZtNsnLyCB/HE9+
NOFssfIyifTqNUln9UJlwA+OU4rRDZ1ZCAstuvMH5s/soEqvjtwq7Fti6JtGQK1hW3tcUrlM3W1N
Kjf8YMh2og+aquRa1IskIdPHm5e+rdgoN21uq2KAHT+46AizDq/X1kkgXFhTegBdGAnbTBsiucz6
FmQlOi14ku2d2iiOdbfwdaxueMyATB/rbHHueTpmuMCiDKXJaLbHavl9Jh0hiDGXxktFzg9JF1Uv
KLp4MrWS+sEZfd6hkRbU6qR/6aB+O+CDO3+MvZof9IYfmfWmfaJ08S6jKbaPdYwfDAm/7VOGy87l
VFX+ZVl63BGU1XbGiHXUUHj0C1nQRaHCVhHBSPQvFWKNZ7xyEp8TMHaCzKyadzvij3EO/Ri/XnOJ
D4yJSAiy+xq1CK+zp3Xz3kn74lh5PNzZxaVn6vHK27aWbCSiBiikqvWgwiyMel3GTNTHUX4X4yLL
WC2pr+BHrvz+ePie6/DmJcGwu7LQdTYNoyIJtR4eI79azn498KusZN5jbultjIkr9jGZuorQhQeO
VotrLdYHZoNci2NnPuwb8suGPGcpDokcvsNjm/dIy+3r2OZJRAPZX7bE/a8E6MUjm0HSx4itMpZD
vghQDmSMVSfAHshYUXTn6FH9LlD7nOWYzA/mWGIQRggFsrs63zE1677pmWN8QQ9FDkZcgCri0xS0
Mc8RnT23el2ihQR9nFE17pZ8NrF1WngStlPNe2xw5w/UCETPxG50Ktr8ZaS6hPLTYHPvfQCRA5Sk
WokldhuVJoJz8aozKFj1mP1jbLI2NybepntTB6yz7eKVEOWBKZ+rYM0JFuUKXkwJD8pxtW4X1ba6
VozysaUZxXVPqOgXmWKC12Mg9qoxACJ1GHCUw796tUoxX2SWJu4nbx3VaxkIiSfJnokBEWSQWrMG
mkKj8nlxXsJL0FatdjfNSnZExmXLefTm9okhJSqaCioS5Rz3x8Cz/DQVGXY4o54euoqsBZwQJyIm
pxQaHy7HPKYSu7+VblI/Ew7kX2b6TBg57XB91Tlm7JlP3q8lzvBZ76RNb7+khsRk8TBYi7QPabdo
MrR0fezPcz1idjPGVm/fWTmQfW1P84PhgTxiYUySAPUmeeH14uxYh4LhBhx+eAJTx9bUy6u+YqLf
scJOtpbfdHqLKz7ZcZror+xSlTv0ROJ2Ad4kU44pbSNipr3RFaMNCCIuL1GMZeSxNPOHFlJ0iECH
KFt7/pp6cIfItf2WJ2Z51GT8DpkwOSaLQxC70avLCkVQWIhhYggad9+MtK3DOG0v8LEmf5moutO0
5P7WYEIfkG0Sb2MVp1c21nZnpp/DHDRgmU7mnbQcs/20qIkhUn5UHyHzrY3TxORKj8WmTHP0cGVR
fMQY4DEXFuuUvbXnAGuCu5msidDErekiw27x3DrZuHMSXtg6K42LdI6msKfRhBrLgzSNQT/qDNsP
pQv+qDoalmrUMLdeLc4HaWT7RHdVYGqlfjGK1D/0sXFP5LQP6OniVirxDQxN7v17q8bRCUTta8sG
U/nVL7rohoOpUjiTxvgqq4jJSctMTZp6f4xHH5fIwsdvQUSrBXXUvlvV2O9jEXPmcYB7uyHhmCNg
oQsz6dR3qAqMjdHl7S4G40cVlBPc4nvTqwf5doM/9nQhpxj71SLPX3yMrdzAoW3ZQ+thIuQ6ALDQ
BJPAHWyLCtGqb6nOGDASR+QeFfurvp3ZRJJNnSuz3Sjeq7NdtOoCBtSCelw3j+ak2q2VJLxVbQgE
Wm9kxQpk7itOymmmh4VcpKDJYBt4rTyMxdYatIqRrbO8KewGj+ZcLl9UpqoYdZx/mBbhH8s+mm/S
3KKvoIk85YhUAwcTVZZ7TjtAlAIUFsu+dVs7pziYjR5B8ViCO3i7WhvKEI/WZYO7J5J338qeXSdO
N54+j+ic52HT+4O2Q55cMUArbwtD4ywHGDymqcX42R6GbazF/mNBFPe+AA8IHatKjh5xiijkI/tM
ShvZy/mo3UEL9K6MeplPq5wD6yThJ5DynKb8bsf1VRIt7qU/4aER0PMynC2EKSDKJPlZ0cgeVVLC
ncDUsbkoCALBStWdbZTKI0JcE7+Mi4QELC/IjEz/rsqyLFDwS2farqlRxwW9aqBIKycgrBAvY9Gn
UNvyNLu0u7h9L63MgSzW2sOCo5GXZ+LFTDicxyRv0w1aTkZo2uq/5iZi+FplRhV0xbjWBaq+JTyx
2OI/LavQQ616gSSbXO1odjP8z80yOTbW0Fz6dVvZQYPKDq+ASqSHCfVzSzBBJa4xFUwPSyLVV1OB
YsMGmvP12QDRriUSXm6cQyufMBMtAmkT2psnFZGN0H0UmmWTSD89bzlwFLvwhywKBgMkS94pOE+8
AxAlL91IV9E2FiswnKT46qL5uV7SVLvTKkXK3pBaya5H+oYFIZ5CQUmRl2CdMKmvk+oXFSaCh2Qs
nM5zT1X4a/FVpyZZ98bcflOZm3lbk6gA6uRy9f6a5tkMKUOd+wm5XrtZC0YMyRDJbrPELI4wquVl
0SzLwdZbWKPVyGbcrPmLpYLgsKVj5nD3y0q7k7HfP6amFV/HJZWGFI66ipfPb+HXzxaa4nQT1fW6
KUNB/OgyapLUdylP/Lo2btgG5TdLOdWw1WCec2rDxnViNqJNSczEFkLdvE8Ip3hMUsYPG6PWPMk0
vJn3cQlYSDfP9ffDuI1jzvKKYuuF4XAZtPNa/vpO9eJ2U3GEOKFvsEc2vnjlNH94s0r30xJVEFjJ
E6fFhy05Y7oHrU1ZxTEHRPs7wvqf9RArlZ9+yYVav2K4P0p7oCbkFSBEd4g1sz5FPpsh5bArgxrr
nVvIZJT3FmDkwIN5Bcb0tpKcNbDHTvxdQ2OsbdmPUO7az6zfBGoloyfX/0kE01dWVTJR6A52SuUf
OEsvrl2H6JK4Y5Q02xSEic+dJQtxunHjqsQbQFgHpqSvcSRZmBIheWsN84UcVf3c93jm4fI4PYxU
3Lu/7r4MmuM/fFkQ7NXsivhkXLl/f+Mwe8/dAdD3oKUr4bBlXjorXjTdyBCL96w6jiIWmDGw4vOO
4GOdc2rlvFVvmaJuduEm/Y0441N98fs7iEoaidb6pcDFf258475mjeC/fChLC94PfvrRtvX6mowI
bdg3TZ9s2ZqXcCYFA35cTwWVKZpX3OF4Te0hv8uANU9W4cBFjkT1DTWue+s5sQr9rl4OkdZUmBJ1
Qtv+9e1EePWH+4muzQO8oKkmEOtnmQCxH5BK57E5TDVnGpJvIHGsm+ddBdGUeynHrZ9Y7gd6ieGA
PiLeAa2/eZl6GmVshamgXNLEGG97VVbnoTHtlwEv43O6WPmFrpfWq2nnyXRWsZLDRZMkHsNyI98i
v112KaPmPe7QGbBXKq51I1EhGl7q1QL3aApIiAYTOXp2QjXf1D1pjOsOY9q9djfEUO01ZlvQ4mNd
bExcIjEVadljHRuhXjtWCOcIrDkyC6Vmp1mmL4lz/hLWVKyQBjY29Mq1Vp/kUt/Kol73FH8t23MK
euxbkCfjinJvM7UPzSnCs8yCrJf1ECCGFX6Mh2R4XGU4uPgKs3htLFj+p65YXPTT0Rhzk1IonNrU
dlMoCH7UcQDFglgjDgU0vAmEiS2lveWCpPlYRbYBrcdS+dF1liI+ooNPwZPX/xBR0EdbvUUgG0Sp
g83FRlBxX5Bc3H7DfZAgKnukpm/0BP9gjGW44hj4FKsPQUdSTJTyLnz3jUYUY0A7rR/ovtliPbt9
IkwXfFHi49YKaNpB6TMM/wye9hJbfZ2zHkfTFFPZfqC60vORFQnXoNsm0ukfu7R4dRv6RyjomKSP
hZVum3llxq73zs+hbJ6WZZWzikS7a4jCPBocHLc58TX7KE/Y9HC3KI4dvMi3CZ74mz0b1IZmYZJe
MvE8rc5rbuhESTOodeYcI02/U8j2ScJjf0JMbh31id2oW3s7iREHgVAdun17KSb4QMWIt+gSYxnf
ZnQt0rU21E7ubWk1/aNuID5gel69iRa/Z3Rm84Uy6J63ZAJyAnSV0SJ6B1Cq60JdQaxxeYNtdpMu
kt7W8jo6o8i2OzeoxMI7wshHGpvJ4H92+lK/VwQUv3jlAt2f7nAjyMk6yIQzsVY1qJyJnmIz+esR
mpRsl2ImCwZySv0MmOxdGiMwC5YN/mVsqAarXVdeOvi67RsO0L3UTRFUnhwePSysNt04p3tvRYCw
PVFXZQ4+5Ka0yd4olw9GC/ESph6xqqQq3QyTq77CFKLd1gV5OtJGBjAmTmDY/FKprYXz+q0ne2Vd
E8LFwqiK9RlYIxrR9VWd1v1dz/NxC89QvYoaL+epKTNnk+mjGeJFCjKyNq8peaFym0x2fauTGTAG
VUYp8nkWKxmTJwrWM2NFwRB8LXrBdSxGXQCrXF3hzhcka87naQBd+1yG0BwoJGLSsA5Tr81nOwbx
sNq5vv1EfIjxKrgU4u4dA+SkxuLmWEgjxUCOgqrwsN3tI/wMPuEBjQybr51d09kCOHLrVyBvSb15
l6OyC8Yk+cCuaz4vvG4ymOaYYmScwMK8GPRKV1N+Vyt7wtoEQgF9CiVZX8EyqvsBcE52POJ4xG1n
WrginZkvIM7CK1hhA/TFjFAEAe3oyAN6KHsYLKx+55ighLLkjYmnUlybubOKDHW9AfgaWljkDYjg
Yuf184LzBSGY3Vi/MypERKN384NEFb2JzKY4aiu4AvGebY2OHg7TitSsZLaNR6kBs3hJ+U2lCdhD
noEKLYOP/8RvPg/JKQe7lVViI0HQvutMDCmXcXTHFbykWKpbnTi0z6UJ+XWHcVFxlJUR3elGIS8V
1ufbWpAkDSGxfq4MynSIamBq/Vorj6WVXA82nRY8kI7NXSPIvSr86nWKKXYaRrGXo8s+W40JtzAR
iAl1afFA8hyTr5b2KWwdynOskvzLdT3XzboNt1HVonArQCRxnKXmzRt+nEN0vkiR7n9JVtSbumQ9
BWjQXg2PJWEvffutr6HMJEYUX7tIxZDprOsnt2kA2ImYQXE50Yp+fZa3ng9CGucyvytxesLwnGOS
0bv55fNsMDogYHiiybXLlg/utBo2acK+dmMNdxt/9L3L2qcMqefc/IJSbWBcCd3EQRiIlyEPPnEy
44tySHNMex6kD0B8nAtdXi5WLy+FSRFL6nEVJpSHL207NmrXLBXF+cgA3ITh/TiPlMkqB5/Tq8Ik
CESy2bKPPVefEQ0OEZHgF07wCQkyibTJtoacgp35CK+I8rNlN1HEjSFjWCWKu7qaKE46mp3PGLPO
skBBq4KXYtaH6hXrEgDqEczYSiNahY7C2XLw7DcBl0MOexbP5zY7udwNkCMUWXhAPtHVz7D8zXLt
JxCnnabGQm8EaPOAaQ4UGWycZqj4AzdTZ3tLBt6jHPL4k+4Mih7PYq1penQ3jeBlpI+V6VHidHMa
VQGIuG6V+AXDCsit/HrxTILKHManQ4zQxqpJtNwkQCa8kw3otOxgZrlwL75Ytdt/d1eVUcdXRwuT
8+KmPk0IPC/1tS0bSo66XXDvlLxkqUoxK3fl6zAI7tpn0DVmUbwqQ8496AqGy3IY62eqkgwX7wla
1gYXbp+6pRfpFQwwNtkR+udjVUVUkPMwb4eeBz57+XLOTSD1zz9+vphzmXHEaKgz3sXImYorhH2U
SzfdTOQ17EpyMiCiVrzQKVVl7Ao2mUGwsm3lLoyORbqclbPQkY3uvJva/KO3l8qBE0sD+wkUr6R/
26QzHRvg23mqacmQE/V7gASueERamY0H8jZeYPgm22WdxHQAKmEvIEaRI9h7py7qql/V5f8lFf3t
qJJs2R8q++1b9/a/fh1yXr2V3//P/z6/te3be9JD7e7a388rP3/yX/NKx/8FUhFWAJBNV+6OzwTv
t3mltUblEqmEOwGjQmhF/x5Ywipap5I2bCTB+BMy0r8Hlrbxi2l5GBDTxDrsQgxA/4E3JjPR3/V2
Hp+Ab4Al4DqiFfl5sOZbswMoqqkDzq4fCaX+XiPrYLWxGv+hTcH6SSZBUoiFGXjRTv6+iySuSdpr
uXrwzIXIHV29qjW6HZ+i/m9mon92TXwGMiObDpGcrt9/Utxp0dJgMnjoxryHtKhft1jBb5x6efzh
gd/82m3+GHf2Jx8EkGDaeOA4XNbP7jODW9C6NAtiPd7nvMg/MO79yPjnf/IxYo2X44n/4Rl1jN6g
mmB1HmlkOPgew8XVFyXIp/Q/uHWsVZ8pvY9TCCSzn26d0ku7SriiAWXe5YSKEv0aKfWNzP7motbf
9GP/znLAHAg6E88JC+2fyWzugPAVh0J1SEbYzJCA7uZ4WiMXHtUAz/av7+DPcMvnh1ko/xGoA2D8
bJKDGKLi3axIea9BJ1yOkkMGf34D1eUNgTWaIxszG2OOun++FD3HtuAkYHWCFchPi95pKrph0MsD
0EN132MKhApLyx+1jH/762v8mQnweY1AIuwK+OLzVv/+0S191pM5X6qD1td44TMnDTF6je7/+lP+
bMnDlPj3p6zYxg/+OCvDYtAY6h1IXRUQiKfHocSuGVPW/+jW/fBJP926EXOYioE4C6ToCSqbsrcF
kXPw//F6fZr6/H4t+vi9e6wM17dJE/xp1RM5LLyyUuVBDWa1VcSeoUxXnO0LhKvQZ+y+NfzG2NUw
Tw46Nv8EGFs+tYwtT/AikJKN9B+hN8V90DCIe/+Ekd0ssvAV1I1d7+YfaJWtY7wYw1m5CE/RQq5B
Lz4YU6X4K/C/ypA232Q8bomDO9Xl7dz45lPumtVRRFn0OpQUKGM5iUPk/g97Z7YbN5Z22SdigeTh
CDT6gow5FKFZlnxDSLJN8nAeDqen/xeVWehyZXdl/0BfNpBIpJG2FeMZ9rf32gvzihkfNgVVHune
yYkRXKHtBYhuKJgNZ8u+T8qtyvJy23NKeuw1aZ10fxk/m4hVnj44Hrtj8FOkVZ1Hrxtwh7peUtHp
mwNDzhIKnToej2b61nuBwXSTEX7cVX5c3zLIqza9jVsEXSNabZfwiiZk7J4gWMTJuNGZhskGRV0D
EBEWOs9uKVi4CDr3IeYEEwMFi0sSpyXWQ7YAkAbGrifwQMTQN8TJKjhGUuFUnUk4gigqOO54PkgE
ILXmtzgZ7PMUG/J77FX5izOiKDWdqN8apzC/RTz3OnBHtJG6sNTCY6JyIyB15/fA+Wa+65NjcZ/V
uMu9dCPYCA7dxT0m+/57xEtzTmRT3zpK/tIN3lMlHfMbkK9fUzdGj3g5q+O4Lo1J11XnOV9nDC3H
TZJTPmjAO5lSlybBGRxZ0fsQa0i6H+JcBBwDUs6g1JrgSAdYElh0a11j4qdEcuLyF2BN40rumxdR
5XbJZHJErf/62OddTPJcj7wbUuflNoOJ+C2inS1cLFJkRVPHT95irld0N82++wt2+qIZsUbaCc1K
zAurJayW1sn3KVPC+mKgK/kbJ4mG1ySqNX/LwLLzCL6S9Q8cFIMbjQDGN08r7SemO8UviKLViec4
b0umrgGGoeZgEfl5qTBEPgkSszK0OaGTd8IekwGkTYZqpyZExXaqBZVbJm9BH00ZiXHoJMAg40wj
Buj4L13T8rWzCKwQL2WLW2bf2/eiHlSAvblOXvpSi4e98kr57o8AG/2S7xE0RTw9qU/e96twb2z9
4XVpl2xv16rPdwDKzHQna2Ev2wXzThNAScXTSwbL+Fj8uvthLny3LI3B3yYf7e55AHn1FksCH+5M
OWOBEGYHLXLtCTNayhBwbbSiaNQ62UmcfW9iszyBoi4RUHEwksL7xQXEx7cDFoMHQkwsLuaNNnfc
RxLsC9cYXjTVvrm/lxrvkBJsfcQBEc88buC0cUWPtO0Qgk/qKflZ1r59KDMHPc1JCLZZhnqtuxke
eVGRkfAVH4SFuPEJNCXZspWhr/XMII1877fxz1617ibppkeoAtgLBhAjc3oqSgeZKCKUyFbo3ieK
LyXD5mmLhDBchr71t3HG95wGgSgwazf75pHTOev+tCOhvVaJT3UfFiPlYNAg6UkQfc6HmlWRquUc
U0mppH8rOFQypuNbnymA4QPkFHRiOW+XltWN8OWwN9Z9t7Z43mYh39NO8269UVLDNXXevRh641ph
lnmScMJPk+ITlbGgfleU2YR6PleboeTp2x3d6atN17/tSzV+dlpLqi6mxClMrMy7N5y2QVDO322b
hbJtWT+cRHPvl5R8iAlBZBO5gC0CmyLD+6jKWtQ/xUr2ddIioUxtkF7grgVjFBamqjbOyI9uEeYO
6ep0Ng1j/Ezs8liXOcWjfqfzCcbo1Kb5raj7apeMwuNNKOrbrlnP1ZVZnXOj5sPEzRNMdmHQs+by
6qSRj5bgILR8rbqY1N76zDN+6iOr1bB+RmydXtss6tOrtKd4Rxshqc+Rk0Sgab19lbG96xi0hEPV
gqamjn4P/3j1fTvVM3Yi/3Zxab3DNd+GlkZdk+IdBvCrUxMWsxs8DXUckYkpS3BRqrjvFGuPRrPp
ZvT50mcDoLgBeulOwHdACcQbLCJT//AN1Z+RWjiPVurWy7r8gON42Muk8veFH2uXvk1vBZCwV03K
7naecODjvf+W6mLEvoINzaM8k8YIwz4sQJOQkwHE1lob3eXZm9u0xYYB7K8qjuKQUPAz3+eXdtAJ
IHsVUcO4IHWui/qWeitUowooDIv7h2ZX0ENcNj14N8hpaQLQpmTlbUtWHL3wMCzpBvm6hbeUbrv1
bOFYXb1beA923L0IejsT3hvPKkMw9JM6UOxqtXvE7sBEih2DvvMlUes8ZzGTXPIaPiLSL1bqY7aC
33Six5jpiP61RQvOpFngzdciLRiEkrPDnjE2RVAX5nNXmMVpbARYMbenAbNikMVoqlOEPIrZzJHB
psp1zvNokhtk86Gr7uIU7kgzK2r2yIBAJtreSun9O8HDFaBdSTwN3glbTQUrx1ECbDBn8VY5weK3
7q9ulokX0PNa/KxtjDaYrd3jhIaN2XD221WpsXUEx4l1ffbcDK5A3/b9Xem4UHOlpXwQ8xTfbvs6
aUmGUOs2MPU1uu9epmc4iqb8cZSCfsaaijlOCHOE2aF25+FU5jLbEKb8sDwF+ENiIJjpE7BsLdmZ
Dt8vFo7hHsK5dgFSo2FGc6EVa5Y57/memiKoJNNiBRH4YDaqRxOP3rPEzrbuaGZbczWBAacleNmb
0xW2L9gUFE59U1qmAjqdi+XK1zX+jEF/qiAzOg0JmqynzDXtmE627u3cuGB9sxyWbyvmdMJtiVqI
0fLJzdQ84UPGRKQIvdn+O1bZ1xj6t8MoHmLu/rru24xc6b/4/YTdLUtsqU7PDyhTrDfmCKc7VoRm
vZZzQs/R8jpTd4bljVACdJu2OvOFt8+9KHCnGP7fXdTwZ/9+UVsfDwqB4aJQcNld7x3/cuJ3YxNI
NkvooS2MF6WjIWasqaMLWDZXDxFm/N1/vmL85Wbo64bO1dCyADmvRUu//0CcJnYRIyUSCecQVkaK
gEXJdlyWSXXWrLk6/uefZ/zlTrP+QBeIGrZtIYT3bzencq0PtJwsZ0EhFxqwSlSbtIP2tcHM/Q5s
z99mEJpuHdsb7762HfBu1C8m5mjs8PtpYZTl9nu1NMN+6tjX//PjE/+7xwd0ERfW6nv/y6W8nlKI
YKBxDklRWCc1dMWvSlB8EYz92EFuAKMzbXOysTJIpNFfV/5/YFAneVsbHLSxUb5zlClPnom7YTa5
eXbp2u6Yk7g5WyYm4rKVLYp+5wM4WRsVeybihzhiVRYTF9etRf/no7B0651OJmwzPv/aU8jj3uOd
ZAOO5il/0amA/v61K5al7nvhuGRm8jevhfGXDBzvFZE6YJeOQ3vzX4ipCncqu1d26B2KPO21sRaI
A4g0Yb025OAPzNYxquGi2dkEfUOg1af//Hb85Z5NLc1XOzkStuBj+m8fz34GblinjLZ87tt7myKQ
M5ynv1sG/qJY8FMQKkxHUCtOZ96/XUlVqobIKSt6cS0OzwTMYMHVDqgXXCxx4GQVCWKaeq9MwIbX
//wEzb++xhxRcFd4a+RRWP9+HYZ7aQ1tPiYHYOZxxAgPj5QWRf73QnE0Bkphz7e+ZvsvAPVeMn+m
8bG2RwgE1KaGfUWKaV1voYU3wDIElpaa4yT8/wPnb4bBWMZ+NNFKV9Cijovr16P//3r13+nV7BRI
JP/nEOwlLcufXdW//6ZV//Gn/tSqPQI03upJsrEzIsr9S7bGd79UZ9ItAGkQix1+1p/hGsv/B8kT
Pi+Ulgvf5HPzv7RqQSLHJxNLQSTeIf7m/45WbfAF+30z0n2DrItJPNvkAerm1/LwL5uR4ONe9Fap
n0tdq5JGMTl3tA2T/winszHV28yiA4Qyi6Fud8TsDczSeG9/TlPOjL9Y0jLA7d5dGAZZPv2mgnPo
tOSWBVolZxIzdsYHHo/4uZiYToPwtb8NGA0u2IP7u2XE+7pLK2kTJeEWAeqP/0l55+TXe00m2aHt
ZXl2JVM7ZJr7vO3FhzbiFT3reOBxcztmfzNIzMTPIouUe9MtzYI/BV4q7RNWIdQPucxtAJRsCiOH
yB0esN0yYwFc6LbZiFYXiDRCvXFRGjHqKlInl0ykzFs5Jrv1LuO9fcRdXjiQkLjMb+s8Sp8NemSD
OMGRELbwsZwjKSm8ABicHh1LmcfO7ZO9OckfecNRP3XTNTXTpLQzDaa5l2b6NDPKu3OkG8kDv0Vc
cHBGBSEBBpLk6SiJ5dIvtr2hvU+wC/HIymLE++Fq4YKRedvAkeUmwnRusyRuY28X1vAHQ8/ty+DT
zmv0yjWOinab6twvfvRC8Nh9rFcuYdvPpndEXhQa5RW1na8w1a4J3TaSrwOzsq0mTHhD7J28Bqz9
jZrKk0MtAtQdl9dSFWMaMBElvYvnfTzjv4g9KgvqZOumzvLQlLGV6vsoRhTODFzTPc18gdmPhxlC
Y7lxvRm8nUUP3c6bo+hgAfR7rRcYwJQWacuTn7u5RTMXJ6KDBTgwf0lbT5XPxAPYzreKU+ekbUcc
2VRKm0rOendkJE4zC+BvOzXeIUm1Me8cWCvbzv1t0VmhicHhunBB2E56hEKG4HFMh+WBuKYD+wIo
WJZV5LlTGzewBVue8bXfo1XgvgvyZc1bd7aJaX6JSGxOHgX3mvuUTbiGbRMwa3shwiqDhWYWN61W
oB5Vk3a2x1URndys3JVO1j1rWnI/cTAMWn7Mjpt/H6BBvgErh+viptEuGuZHCru7Y4PLbIvrVN40
hUa/g21lO6r7zJOvlbRGcC3Ydhr3VRqn05Ol8mo3UjR+pil4OeoNX02TZPmzP5vfS9KbYWPEbiCT
XuPCJ4cdbMW+PxHsk0fKRj7aqs1PbWrF5wbGHxzFQt/iC95XRNs7q1aQrWiCyTSs/oVWhnGjUX1V
Y1YE0p/8tBnCojVicI+qmqGQjlfBarFHM4fDeKfm+Ka0wSN2BK32uG0e+5TOjDVrHwymTctGK407
Hr08S3vWYIlOfX00hAAqvsofHhg1rg/JeGgoK+JqL1a+CsG1puFOaD82In/IvPRmMSJUGqWTN1qe
UqffV3pHVjgeH+BTMVmGlYPTfBvjlG5jJwm9wXrummbvzdNFElnA/aamXVvn/XaIFuh4kfXicOkP
RnBSG6PIf+YW9hWzHB3U6kQ9plpJwYpBgXzPOB9jI4tg6l2sGilJFtOEuds3AmodrHudMMi2mNoy
dP1h5LNVd0bJ++HsQXoBykt8dfDa/HNx5zTA3e+fHJbLk2oF1uZIyGvi95JRtQA/6abGfZw094Ps
tnBtN95SldcJktJ7vq5mmYpcUrzU0pzr2rQeUrNxTlVNSx9vWLurp9pHAkheda3DsW9Ov0iVwzh1
O26faZMH2PLm0NYi/8RpTGw7lvX7Xow4fBbHP2bSfYic9h7AlL5jmYDJR8ufG3aZ039jXVEbc3Cj
IahFL6/SVECG+qzf67xRO71q1NWO7eRBTJN/aSf9YWm1Hs5e8YatzAylrxAzCsLrGEwnCewaqNAD
NBxWF65nzB3lDnu64OGBn02sFCtjwu7QRCEKJMwZ2T/lyHs7s1iixzEbL7XWtOFk9PLZ1eSzjUEz
yLXhvVv8V1raj9gWYB0SiCEnlpPSMMcdNpRj5cg96Af4JgTdrqYRN/vRaz9LaCxbIEvdQe/Npzpy
Mz7AGXfjIskpWGtG/ZoY4kH59U3eJS9OZuKMwzCrV9YcsNISxfe/Q0Oksd2i8W1dS2vNu/M6se9S
OT1MvHWoF0NM8sBZvO9ZFBuvue05m1a4fNU0wK2mO4D0GbZDkxGDN/udDSr6DI/fC8Dip01Iwi0J
szn39ggsyzGp+kNfy9OQRtkeBwe1Gr5WB3QTQb+ic2qJfO7BXMMJWVrK+rQ03i+MVpp3nSGG3ifF
ajJy2+ZCigH+5jjAZJN28lEjCYWjqW6mlOancsyfDWs4lORQfPinGyF9FPC2fxzm7so1ovgcYFMQ
fX8Fpp1vB54PqnGVhZbtpudhxk7JbXhn4SU2wxjK1HXC8oU/NIIQR7WVcbZTO97NmpiDTsXiDQho
/YApJisDre3plvIyVqahEOVdrA1IDVWLDbBnX6vJQx4AtMqNYRj1rlS1ujHx64WpaTK/VDp2fqE9
J9q4bs+YgCuHSkjPvo4MqF80ZMhbPa6HaWPNuYUgMC9SPZRS845+ly2naRDPFg2AH+TztfgQFSVG
U9sdBR3quTG2gWVVOCrZZ83t0PufhTbcGYmL+GON/UNnl3djqWlhk2n3BW3nt8ygv61cG5R+pzoR
HfvmdVb+NKWAtjSj3xo8PUhJefOd5dU6jMhA73Ix2i3F2e1RgBDcympI9g4WIWpXasAUmcWT7Ya3
lRm6BUikXeJhzF6Y3QD7ZkjxCzYC3meYkoGdiPy98tz5ESHUCTLlvYnMrkNyn+4LVqZ0o0FGBEyc
yCdMj3owjXq3910QQUIw0ZposR13vGEyILKD4crDxCZ9Hl7cdsW2kD/qNvuYdc198P1y+Ca6AeSo
Sq5Me2wUPbZsV9YGQlDaWvQE1i2tTnqbn1FxKkxoCiRdV8YXw8wPfQbXAfM0hh3lVw+Qyhqs0F6i
7snHeYfFdZpv2uIfqn6enmgcsHaGn4KP88ni3JAO/dFk3ierc84Y0vE3qo3UcyoNCpOFv699pGyA
1ukWZZ8NIvWhGJp49xLb1AE3VtK8ltjHQhhyzY2kPyzI+26+gaHhH8bKmEi+NJ/Aso1QTXlKLqQe
jEcWyG7aCrrWYLX3YwKUsYy7HT1UGZtXp5VvVKeKM05RewdxM31ZxeoZ9TL3Vr1uFo9FIoyPMred
D8ryyH8tfezDR0OypgNxuyhec5NJEf4oxGZGfidXLRoGPMQ6QZ0YF5W14AueCQR4GCcFJw9mJekQ
U+UYGXhnz60a3V1WDPGjr3EQNS4ctMICe27rL0fUsx9V5Dh7GuU+aDFg/tjXTGBw4R0jeHogPWyf
kmYIdi1DHWn1AZk2II8V1aSTpb4DbUfkX2pIzGTKge2g4bfU0QCLrciBf8FyoeDAsMoPojetIGkl
Aqc+bqNWXGUixXNqOe0+rx3vnCYFBfE97q7M9R/nha7HoWkfWpox97rxQSU1hyaJxVAW0TNkviLI
4fJGmkVZWVLXm85uEWxldGqdudzS6H2gnbEIC6ZPAW31RlhpZY2VYYDKR80mDF07sOBbYXBHElmy
5Pvo9zeURPg73eNlxnP+jC5UbXEIARJJi/MI9mMjDa/YcF1hNtBrhGRit2ZfzKtjVVkP/kgJGfmg
z7xUz1U9Ez52QIoV3FXM3sbZNpZEuep+U1sztMDabi9aOw1YJTXzhagm5RXgdJ6nvitC8K5sdzON
bYBFyBFUK+3DZvZuyqq6Abn+zFxz2hGmhQpYRemPrDU2xuQujG/4pIMAo0zQItQ9edGza+Q3TFSs
a2sx5FVN+YsDMLbFpNsacqnCRKNvdLKG24nAzW7JVfHcWjLd5Mxgdwzy/a0FsJyDt2cHsyZzkPYs
MDM2hB3MiebqeNGH3rXxxs8mpL8xm+6bGR6M3zlGOOcuJx8DfRa80bWcZnVFhoax04zh0rVMii19
vjIcOFFiDQveqQRhyWEIXN8dbzzh/qi4c5AgfDO95T2unb1rdOqGq+7Mi5Htxnw5Rl42bBdN2+fJ
L81r4Dk6VKwbnawPTdbeNakgpJmwRCaNR5Nfqu/qmivuYLZiTx5/b1agnISUZ6I+bKJSZ5rrPeMd
FIFIl/fJVZ+RioE9Znx+KnGv+otbRc/VsICGmcr4u0bRQ6hwxWLPpJtPuDeL7716NfMw34fJwwYZ
EEkmmI7pNdBKHVa1Vd9Lcneh1kk97NVCZDAjOsIYC7QpKY478nKAVTPIyWwLMuLpshs0ga7VyW72
vO7Y8gn+PrfJT5GhzdI5MgeJMDsQcRZTbVzKxVteyaLapqlRXNm2wLtPlcg55FXMP2EPlPdjbwIY
1aZmHTdne5lqcRvWJsGNsGLW+YaOm5J7Hxj22nXzPCqPqlZyJkdO1hkWjqTcW35p7WiFiM9M/p1d
W6qnuSUR2VT+LawdeVemmvHLTjt1XpLUORHzbQ9mPq/Avmje2aPVPlklsw2vNd+5x8sLoEIu+bFO
q2884Lat4hsxMaSB5mhfEMjJfy4TFZFUAmzgfVa7AYrArvepOWsJuESiLPcDgN5NPJHWLVY9OO16
imoUgfRS6IT9lRc6tRRbCpWjWwdfw8HN5w/S1j4OdBenbs4rxsH2Uqq8PLRyPgL9hOs6DldaDdY6
isRlP/a/MyJINw2GxY0skgG4o11yFGqXzQiJCaAuw0S+O7EzceTj5r+zTBIx/WQyBZrkLiElfuTs
eHSLUtL+UAw7lit7y4o+89bb5TbHviHRq7lQeQ9Katae6zCqi5jk25D5/hr/0LML2zU70ciN4Tp3
/rkEfkWZsCTME7l2oDKaCLGjBJVhNkzwOx3dNE8PXWYZYUtLUEA2TT/3WdOfukr8ahYi8T7j4vV+
YS7p1WB1306kVu5ky9tYZYQq/AycRZ6PoTZqRuBA+dxkjaedR0tSFVuY+G6LS+y4LzSGdxTtGk04
1Xz8gUztSkPfxyOaR97b3GfsZF5TpPxVHrWPadr/XKr63qn6y1zPMmghby/Eu1AauGuZAiI6DnI0
/oSnh0cdZ3qoJxOrsq1Hh6TK2y0BApuDy3wa+aaGFOHiy1A9a6RttGTgh4/BlR9E846e1dyR1pmO
lFKYG66RZ5bolzoaSkLa05brFp9kY3bDfgBwzbdBvy6GMvcUPSClLGy8Vi+ObW08MAinyFJtl8HJ
QgKkpc9lZym/NZaGdDKOo7czc+OJtfPBnOOZZwQoMnNGbl/eiBrPlbDXdKpUCSWgCmyMKB1PCWFN
6I/lBz09/r2MNd5Iz943jMgxfonl2TOsOwqswSnUhknsRN/1nQ1GtqUeKeSwrJFNcmewL658KqLk
p2c0124xz5nnvAPz29X5e2+Amu69X+3qfdc98FalAVOtK/xNI8vQkLXcMMD5VfdtFlLJ+j1ptGTb
MDIMVzdBZlYVwoqHXrJIP96UJXoAjZccXXAlyEretQkLdNip1pnCGmfqLZ59k6LBxAHIGcP0HQcu
5kMzt/wmdvKa0WsADq/Zlt1Utpukd3GjO+camAA+mtCRU8FhLMvVDiUnPrFl2QE9Fi4wMWNuFAad
pd1bzLz9APYcYOS8ie48VrWeagejtWEMJw0z3olTef+kMczsdoXX4VZvtWxsQ2EkyG1w1vkWFo2p
8MrQL9AQAOM1sqMa3YGkj36jXM/66LLJzXqsLX6HavHHVOf/tWa//1mt1uvuf6x/8SeHC9a5pP+f
v/+y++PX8c9qdWz/9gucSSCq7tXPdn742amcP/pHU9/6O/9v/+efHvC/VeNt/W/U+K5L+aeu09/1
+K8/90893vsHfW6rRI+D9E/R/U/vuG/84w/LuMm08J+UK/7zn1Qr/R9A6lx44KYFh8q1vf+O8I7I
/7vubmFspGGOUZ4jhI/fmef2r0NgJOHGzqjXOFJqC6U3JmBGeojvBkBKjEs9kZu+WRFLptGvw35S
NlYwrNAiWkvm5wX8AgdS4lso55lDgMo3ZsJtWWQSPEmJeMDort+WOmspde9kqpZzlLozWMWuNglJ
0avjuwQoeZQscjNc9uz6xbYhWS9U2KQkW9sE6mMgLeE8NBprWSuJknjjiI1zDcR9IXRckK2nygZu
Q2MHmSgeJrFUYLv1u/CBGzMhJjWC4+s4KwjggZNYnKkPOaBD1T4aGGNovuWUZXBGpAHsxxCL2NmN
vsvpVh+iON0WKp7AsWOftN8S3cfZsoaP+uRc9SJjVDpyph3vGtMFpu3G3hhfF5q1vV2VzUb8QAeQ
syNnX1DmntKqy2raoV3BINSFfTSs9XfGJOzc1wkmJOjpRneCmDytHThzwsoVUa9Io9To0VKDVc0x
4pRgnhNhymewHX8UYIBvB3eu6DRdaE/v3LmpAzQj73VRU6+xKo7Tltw74BNn2fT8KiDKS+pFNsPV
5djYhZkei0PuCINzOH7ZMcJE2Ob3lJTl+6ItVlqEl2PW3NXtQE/LkDvsN5wKGqupqZnITD4woPuZ
MkOT1GY/uh+ceXpmM8te9bV106WUKxS2AiWRZvZPrZzkg0eeNyA81GyojKBEiHDhsSdf/Qb4gY0n
SZjZu215TClsOVkRw3zDyB8SrCb3w9SXtC3QnAPnt4HDNDocAMrj5M9PZPKGFmK7333Ya5CuIBy7
mbgpH7PYwZE79sXZ1fMOXpSFELqkOSdiEnyNZiT7GOrqpwOsJOdS2Mq7QXOa93hg++UQMOtXf/bY
IHppaCfip/ypWS/1+3ZFKoxgdl6EmT9JrTbfHGLncUhq+zNl9v3ieHypLEbaO7Z06xhzvUWonkjT
ivFnFNGYsqAgbn2gjDOIp7h/R+bbyiVtD0YyWkFWj+fBSuzbHDfWTgwL7hoqNqtDG1vZsfIN5wLD
xXibTOVdDbcEKWOOgKllRpzQgvGsrKp76lQV34rRrg40qAtKuObpmlMWfiji2r7HBWNcMZHK16ZM
5BvvaL6fJiXOqlrygypLktuLlX/WeMuiMGpjl5YGsdzRqDhwscGJAE/dGIKo9lxOFT0NI5qGdK7B
GLt4cyvu6QBy8DistVj51EZI+F6arrBVcasQJm6GVqTfpk4nTybmUb/U2ZBCqc+aJ4U75zFNnfok
KMrZanDS3lA1JbYxpz/3dgVAHMFanvTFXagHK5LiztZpI6zxze77RY83uvS9XdsM9i97wAXIkHz+
NkkCiQiSxzKrC7LT0YU4GclvlegAq9cxVhkfTb+m1kKfkTYFh1NL/VDlaAYiK/ODHiOzlzY3JsPo
gBSkJcDXRJ/AyjnNB0gFddYpINrlFm4rp7TGe1lx9Uwybz5UrRL30TzOrxQeL592ZAz3vCDRLfVL
FDW4s7F6Z4sN35OezqlJwsix5J6+GAfVQ1XZc522+Z63nW+LBqPad7P6B3yQfr94BQrCFOliOzmT
RXq37e9As+EdGYp5JaINCfFV2/y1gH7RiNRGio8ylxlEhyfiuMMF9/pdjV54NSszfoXEmO8X2292
kAS0ISBEqF+cNKPGCNj6FZaneT9PA02oRjf7N1W1Olbz6TZvFHXlBl/Uk1IxpjKE3oKGy56Da2bE
p7riWhF7ztqpIMqLapBrXMFSg+p51hxbnszGMh6dmSFXqBMDCrvGmT8TOU7cFzWPUiHVSXmgcrb5
YGLIcE3SYDFl/jZqKvO75Np8zDs73zd0qT8ZreweYrd3ryaaHM0tDbFESnea566ktmOy3QUSe629
15ViVIsV9CFP6RtiINe5N+U4zj+I1suZtqYGI29pjyea0od91BnDdehbcSJvX+68tGleRgyqd9Pa
vgObYtmLdEru2dnqN2et6vH60v01p1nPwKPvIIv78Q8UCLmGPNHTsOuOWAbP89TZGzJoPYLfWg7k
rz1BnpHBZdU78NgUVRt5OJijwOu4aHSCJFbzEil6hyqA50fvq4zIXnuJSstodp0/NN+8uHScLfjZ
4kPEsbcv11YjtfYbDV6Jc25a2mNC+RHEduyXs8n+hqLW59fe0vG1e0V3ydbqJOV1CMSVhvmz15hJ
WRmade5ymxxK9c0jS4DdeO1h6oDlARwU1DPVcefdLGtlky5UrlbLM9s1oYn4nI+99pQktvOGQYml
56v8CamIIigW7RqX49oPBSmgIhFcimvKHJVliQgFxXkzDUJru5T7VTSlvkqnaBXAwGkkVYjV0nvP
1nYqPRXvmPGqixaX9qO3llgZ+iRuxt63WAZn825eB/ggWS7rG3hqcmHsl15hGC3TFTxoXnDZymNs
4tdpk7K6q2JTPLtrrda0Fmw1TWXvta/WLZ/+LY8pDEVFKd0UFQWazDS6e3hm1ifpZrq7jL5eNrSi
+Y+GjTGgbDqTVsjWeCIfQvNXQenCXfbVB2YOE9Vga0kYRuIqHHVx4301iDlrmVijI5NaznTye9Pb
GqnW/MSLTPuYNiMHR2slGQOoOuzWmrIymru7esnru2yumwPOKvMwQUYLybRq4fjVdhYZrfuNs4D5
NAHZxptJFPKXV2jqrYC8uYuy+pVOOHpgpX8vTJgQPD+959xB7gQP59q5JnuJdXUtYnO+OtmIU7UR
m3azfKZ1WxB5WwvcTJrc7IrtbUZG4qNJFWexFr5FnE13lBgUZ/XVB8cAzJUb8dUThyNBXUWsGi6+
LQViUAUHjBt1GDEy2rPflbthLZ5D7Zx3Wmq4B5OM9e1XcQk8hPSNAxq1dYD/OIBQZafoG2aSnAHD
cw2Ahkc7j42QT3Z+RwAYrwB9jNTiuXrF8XXo5m3GdevBadskGBcxHh19Lm9RIRhS5oLCj9j0XaTN
JUGBzMx9BirvggGGw/TESbWEyqGPj4Oex896VuXPlskZ0MI0YIWMm5rbOuv985I5nFZiOzoClcNL
EutS4Heo2MGQjKMjdjLUmmntEZQ9NgtGakaqOGL61YG7H6WD4s8KwqyfDewCgJBuogG0zwQIhBYH
JriO1okLIul89RuEWD9LcXvFDV2H5bhsYw7+rwsqt7Scp3htRlRUJJYpomNOaWKRucZ3cLEmOkee
h02EpSFwC+fVWPsWZ82lQ2RMxKYB9L2txfLeJoABXepL175G2j6cTb52OHYNE5qqp9dRFxrWeWzn
E1eEM0UrxTaX8TNvi9iBi7VCbqpqI3ION1qeAj5IxaWjSNJYGyWntVuSGvt8k619k/XaPIlwxSyg
QB7AI1UHlUu6i8k1SGzl7ZKY9koGD7fJbJkv4qva0ptoudTXvksD+nC4rB2YUUYb5rL2YlYUZLpr
U+aydmbOmjkhPGJMKMi2ACl3b6e1Y7Ne2zbhimbvAM635up4KWhUOdSkUk4I2PoFrn26GWK6O5e1
xVPr6PNMa/q75q5fwvqr6NNSFHJWfXwt1xpQP5P/xd6Z9ThupFn7F9EI7uStRGpLKffKpW6IXCrJ
4M7gzl//Pay2u+2abmM+YG4GmAvDhu1KKSUyGHHec54z39iCXy6lI1QucNidplYdYiBOiz95yP5N
BPZXnyJZSgPjBbM7mGQe58O/HgyTCPlA9p48pkXLsU6bIHgq2tzAjcHlebBE2XzU7KVKHtkE8v/+
xX81xq4v7ggDnLNnm8RWf3lx3FxMQpZaHvUJZuuSKrgEMk8IIfjZ/d+/1K+uT14KzhB/radfz/01
QSpxQzlTAuhg5eiUIfcIXdblHFc//v51/ov9e30hy7V8Dv0CstCvXKusmmfcKFDkqeybd+SCrKPT
/+Snyg7gRgYEdPATJuOzVbzVqzubVQXshRYl6+Ga2VoZ/v1b+q9f8eq2I6pGjwVnWveXsz+NmV7S
cco4NjCbLmJFv5kpo0YaHXySUyJO1AcBHb5nHV7vz9f+n1aGLvJDVW311f1VC/qp7/xLKPpfpB+Z
GP+52v+zm/Pxx/TW/lk5+v1P/K4c+StaYM1Wc1NgMwPc/U/qAKOD3xzTgBeOqvqz5+RfApKDXRNL
MzV+FmZunjv/FJQM+zcPUgH3OWkA11ux63+oZ7+vEghv/1DT/s2qoVvmetX8KeaAt9O2DHIFhsUb
Mnmtvy4c7M61oakqcRwbQz0PmuVu2nz+8CYjR3vWmjDR6Pyciiq7d0fv0rb18OIMafNQV9pDA/sZ
ww/oIoYSy8Wqeu04AzCK9kOVJrd92WhvvetWG/iDgpyiF0GQgsMQt7ela8/mnWXJzCgYUuW6e8SO
4BnXeNpF9a1l5Mq5RMuWytzzaK3ri1cr4aZbMYzMY+CgDF1hbaKIucOO0Y1gB1uPSjXf4LJ0NAu4
ZZHrTKsnx8AbFfldCN6IfUqSW0Z96vBkoAWnZQYgjiDkPPuhBEKln9xqNp6sOW4pQFwqvQLtgq+f
dg/Dne0jUgmyPw5GicQdzZpGn4HuZkMTJJUNZq+MvM8YS7wbLJhH4eMqpi6DAyzVleKBPXpaBx1v
oWVOVxlXnjCXlqixn1xFKY/g7di5drsbRJoyZOTMQiirStniVvXrVLKvoifd7A6kFr1wxOr7itfb
4jlJmZ+k1S+GqM2X1aeXBtfpITXGp3StAwTFzRmPENghG+MEk2oRJ89ykmMczhy1eDxeKktdJWvX
INDIEitse2v+LCEsB2bSA8WE3RSNGBvH1wWlh/msD/fAPMZT9sRDHEll7Tb0UKhjWanQ5Pn7sKAO
bMpFQ/DnI9XIpm6wXYz71qVgxaM+0aBGcVjkE57DL0oSu6tlbVrEWH+9JA0Tr757rdZORqDKh6yT
deBKM5iw5G3atc2xrglsq2a5JXtGCaCBN0VoEkcGOCmkmh8EdJ1L4SzR7ejTTotCASG6J8ZCs12Q
zT02ywHs3LQMNwadN6QjIRvHOsFGcgTJOepzdfE6aF6ubYmjW0kJkg+ITA9tiXFy473L3hj2xWDL
d0jiE/yeeQ5Bm2n3cQ34tUzjHwDwqxtb6x7sjhpNoG35XtQFWTSwOWumlB5PiXRoVrPNtJB6zs6z
rSPrQrJTkDJ3wETZX9KIth9o+KzsDMEjIYcdsXZsqAyS5RZU9Xu1FoQOmFlh9uJE9QUjjqpCbmrX
XlF7wZRjiyEPqYvB3mNMj7qNC0flEBAoJ13WltKipane7rRnDr8gQjnVnpLGZqy01pyaTEq+94sL
u7bbpNkIp7cdGgeczyyyczFk/ZXjdNzxvfKawLQW7asiy0hiElyCzR7OQ8vBkrHM27mYtIORif5+
1ofRfcitrL5ld8GMrYmUvK5BR+zMSnph5EZuu9XzPn1snYKKeAHKDrteZZzKHlvGdoaOR0WlWWZU
PIzdR782z4poGG7TkUragagkWdDVHeRN0/yJl1eIMHat+dR3sjzgLeactcdpKCf0T0dM24Z3iwms
HbsvveE8BMAsqne4Kvvka05bn3tt9BuK7gXq8TU8mfaVvew4GDgLwGLpAxTppPSL/Si9esvoytgL
g+Bfk8ENmlP8BEnFKjGR569ErIW2SbbarFekb93Q+8yMb08HD0Zpb3mZdMt/gkqJ3Jdqb9xSz0xH
IdTnWRUWDE87DZ9hKhDDVG6kV6UmP9EkVSBBUj8VKgWI7NS2vBhQtmiP6hd2xHqh3zbYWprcyDz0
C9M/11YOwNnvdkQTh/PQy/reMn3tIbNa940qbRkQl26YMPjo6X3M6RkKnAG/HrzfjqEVklKEjg3z
qA3iruuusTFWIT+n3FWamPdqvWsxkzl3cN1MqO8odFqTJ3s3H25RPmQo5xZHmkioT+wQahtvAQ1K
7OZuNOdXUmD2wRoK/0MZnMKZPY+UZZnDAf7giwPScSMFfYKYrI4WjL4ARpppbjq97r6iyrLCVOu0
KxJWyc4bej0oxeKHdTXhyIu9eAd3kvXAm6lF9oBkaWK4zNJP2VL2biDLCa9Km3JruQaV7pYR7xMf
Xz2IP2/rp2m/Ya+1n7ExsAZ3F79n1cKRPm/w2XMldlN57JhsbJxR2VRdjPc9cACcFwQCOJZQRgnK
/dDgLqCy2T8qJhdbPGCCOaJffMx1hcsNM9W21zUt4GTNxLGomLv4ntE++jL1A5PcbtCwAYRZ1hwR
5MmEavXX1LjfCulW4eIDgBRtLdcw6bLVcBWGCfaUXd8XExj25nOAsZV3EZXVMKE3y2g32xxOxY3B
zuRsTHyxpZjT3Sg7caSF0jlgnQMsWJcZ9PSS8r6Y+i3AeogNWZqTds1Y7xrn+7KgiZeeq4dJ1n0H
zZBd0QBIhHAu6bA2sY8wbNfPXAMtPlZMe9Dtvnon93dTvXyPa35qRkAWQYIZKDK5HlHUla6Dfp/p
Sa2PpM870JiZEW2TQW+vR8sbeLgbeMlF/Frp9hcN3z8IKue73GbDMEzWcwGOFiNF2zzlHj9qURbz
X8YtX6q3MBK35GGZQxUbl3KS28rO0zvfqOqj8IzlPFDzuBvd7HtfRCJgMa1YteXwTGiaB0ZnrkI3
VtJ46jdA5FjXHZm/G2VnkEYmK9lbhbNLmfhsmZuUuzZdirOhEw3oZhSEwZzf2wTbzcAQERGb9wDY
O8Pk2HhPNHYstxl4Vz5Q+hsdABoYgfjAat7+0GXpK7d91l3o2/AeG5eB82iK+QGz3pGSFnwOtFvc
9W0+3tokzV/d1HmAlQKJMo+vKdluDybAPpNiBkDHdotraJPIxPrm29lI6bajoL97obVEjkFjnRvz
TQ8jjoKmoGzYARKyjSvjkzJVys9nvmfkQ726GXTM9mKZkLAm2/sOp0C89mL6SOuou1kQDdJwtfYc
UmJBN3bhDCE2AFQWS9TYifBobH2DA9YG7yFXhCjuG8+370dSG4JQ/UD1aWTU5OutNv/C+OpZ640a
852S6CV45CpnX9e6zS1TOh0Tl9ZfAIiQJAzm2Hwg+N9viXifyaKmLy20p/cybk6E7aIlSKsk3jax
+Zk7rf1QOtL40OMUMwQNXz6VqlTyHesRTWcjs4TaO+Ti6UMwkqHqtG8fllE1x4jF80ITGYJ66dwu
TnnFpKdzg4HHwXTQtSXlcnYG9zOKXeZZRutSgmHLZ7tWFlAQaQdM6vLQlma9rStkPxjAbhEyvKzu
FehLzp18FNdThnN1I6IKnaur+zhYlNcVwTC1800JSmwfI57vIupj0EZAAda8r32nHG2f2iSH9muX
9DOrWfbMI65/ycdJPGRpFx1E6sqjsEd2vBFJADp/MTcRwKC+nuBlTtuHTGdwA6Rv/AXko68Z3BCJ
GIk60cbOAABGcFJMTDkm7JmBM1Cih4yq7jriK8/4HvtPux6HA2o0JW9p2t0Q8FbfKtPGpue2Vdoh
G9JNV6wEP3ZXy5OvsDemHB/a8TGmItLfck7q/QCEiOlwCK4xuJOq6rIr37OKIqSezfk2Rt7ivEA4
kZQPeBNPVq+3fG5ERYhmxiMShxah42vHzJLXwR1pYqzc/iFfSo7UbVJqFwpT5CtkonKnIq+wgmKB
QNn3pUDVSWPcslamIZMXY/EMbIcZKv/rYSpYXlXhP4wFe+O2bPr3sigr5sduunM67GuqZEualwOz
k64YikcGhvg08Y7vR6/ISGe21JcWmI6quMm3tbbkUGFVbe9GvRzvclxfKrAXnP/pILNwSHVsiuXS
b1bL16F3p/jWALc833tuqqqbKU7IHPnxJBr8Qp7rgKj5LACYzuSUIEUbUFjYbkqvj+F7NKP1gIpF
9IhlbMbXrVoK/ZLC34zpPCxX+WTB72hTPYwbGF6BpWesoxNuV7ZOjnnoEvJ6BnhRQkGQoN0DM/Ja
fyfOC8dZS6P4LIdBNhsuYZWGhhdDECX0QVhIc5nRJZ2qzgNVy4eecr37qek4CwC8Z5TlJMHQUSPe
gP08Kq5JqPCmPJMtkNvI6N2vQlUWtNQMsVJJYoD7qagf28yP5KuuW/22IElx6bgfGaQtix04ref9
qLw6Pjh9wRYcfimueqncJ1r0RCjRtayQEktwr0a7vAk21ldwKmwyMDkdyrXYV/zY02I0HaNYWb9A
+i3ux5G6DASxcWsUVg1QRkfI1JOCEG7WIkkKOJeiyVrGJcPqiUuJfllNEZi8x29MpYqwI+tCZk9P
w5hnHZvzZg4nkhG0tbhHDZ54UHFwv+9i6e9UJow325oYhWSq3kQZKxOkTm+NlCV7CEcDpBQAwhAv
AEwQoR/fcx84Ox7NG3NKqGYv1c3AO9moTtCMYhjzgQ6phq1UH58zjrQTPANrDLluml0NcCz86Ssp
uSjFRk9lEo5RkYR+zmM8mvBs0eOBcOu7Bah67NoaoRpG/iRyqC7pkPCFNm+t1DR3cL+LTYlt46Yz
l/m+Juy8Wq0uhFrKrR2XJhCZUcvDfCYxVteOdYkiKVloGzITUEesrGXhZxKA9Tchl6LyAtxpN/DQ
GWc6sYV/PUzUi6SldA4Z9NPQyAULZlvRQCj0W89jpN+27VRt+zp+Aw2cBiWqccbGrvGuya7hjC5E
hvcwwh5NT+VrTDZ2Y44twf0CJ/mrVrevjeniLR68vWVPEIiZPnyKiQcrMYblOBcIsjoHTwmJFLkb
D2++JciJ+uDGTgDu/I3IbhIOfFvkxKaX2uMQEYMIWJrPMs1f2hRHLLQqUYV9V+LuxRcROuRzN7n0
IyrBW/stgx+7KXCtkMCfKbFfvRp5qHAGMcCdmjPhpJKrpXX3usjcraEsec7pd7lFfxAi6K2p98IB
5Np127HfppDECJpV/qFvqz76TZODOALrHKee+DFSkb1jUESpjtX1wag1xh3tZCgCtWJENnUntyC1
SkuJi8GjD5Jkro9e7ZBthDl/MtxiuMMGT5RRNu+c19iKMacD8QEd+kjSZsjAy7fzM1W4gKOH8WLS
g/HEVuqREdkaOe3cq8Qxx20zLWwcKXOJxqVpN0mvKViz/Xfsc5dRn004DMZTiSNymw4WvmFHgUOA
rvGcTNSOmo0qA7gX4NnhLDxiNLUp58iMq3JOzsT0XnHHtDAlkwfl6F8mK+lunNkdlfD8H5LKeDWB
ThzNobQ+mVUrFFhlBrVWPE1ga75qulwAJZee021QPdh8U1KCTdEp7ml6EmjEcUpBUO1BlANiBqV/
GHDf+/N43+j6gsvRi+j/RoAYdzbdR1SSFoXOGWey9ww3/HsStTaRB9OusAYMYNwgk6xRTZrGQ0dk
6mSUbCUXGU8cdaLVOlq7lyy165sBmyKkGUa1wEsyDJSOscCnG7ycfGgvkpr0muMd+Qf+U1Z6X0Zs
3FtpxeLhyeTk1yI7zTYPV90cPxgq9s2e2VqMa4GgjeuCKrLz6bRIl6CN0J8Uj6RtztB00xurFgj3
fDv7vcvYjlAE9wS7PKnbe8NmJ4w37WeUQA3jIa36gzs0sOUITHHBb3NoNRiCtEvkt+x1copq08Y9
4V/pdtQjuaGbOfmptpH/Gh+HVMlWf8vOFMqd1ZxVPNz5afspaPsLqCSyQ38q7yghKwOEGRfLDdEE
VyODzdkFAXEptJvRsJ6lbrVXXaTVwajwPECQK/eJoJIczKN+mFIOZ8ru22NJSwjKBbl3Ukmf9Rj5
d70mkOGiUW6Tav6exTrKWTebOzfDA5ESS49s8j2A7zIMtlRRbNO+Gn/YrTs8sPYZG8ex1dYVTX9S
DWIUTR9bnSDKJVcesVpTShBXUOgPvlNemPW3zFJNizSlHP0+pPuyIL4rkuzU8HwEQ17tMtK0b61e
Va9wTs2CQtdl+YAPEk1bfc60t8opFLRpahpSHnhqQ2nKdKBtSJ3djCOS64P0CCYZn5RmxaFZzPjY
o5xbK66LN2JQ3k01mtFl6ZL+Q5POV6woJ2ZuqDGUR4a+WyZSZbZ0x5KEnRi/eZPd3xpGYi3XxKMJ
Ao9uUe1RQQtg4Z1Zkyr2nd2a+nUDJ5NTUBtMm7aS0uudrOGaWCLSrnWpbOqieRgcZDQ8zrH9jR2C
/QBisdrFzdwduA/m0FEtpGnfexoZ8G/qpDQeYpEzX0/MG09vI/AspbYl9YNlj0niGkqhQflqNNjU
nPMSabVhAHPFHqKbdjFQUbyN0ulPVsn6gyOE0Mk+jnDqIRLlTJnRwtjTFI5OfdqSsr1jLm1v6XlW
T6q2mqum8TyiE5Xri00v0PjmdaQ9sy68OtTZm9ejtMXjwA9wAq/pl+d+dZ5wG+P7MRGoaQwogShg
T+nPLlcPuYp67PC0leSa67pWAQ8seghVH7NjosF4oxsdDcOqW3dCrDKvBe6b7xQhe9zafdodai+B
xkBCg00rqE5QalpOdYhnTg92X8PKKkWGp4NjGAUphkapltHGn1D4UqzYgMGmAE1tvp+zYcq2Jjda
uDTEm9nQc/CmHhRu3SSKOhjM+oveZsCYZXO3mnPI5zniVJMHDuy6H/exjJq7KR6M5zRlBx5QVEfO
X9n6Lfw2nTwucRVikIrnKWtZdUvWfnjWaEs/mUDNexATvndRs9Y9Z7UmrunKnPcG8TCfw2tr3rXM
Fu+hSHB8oVzEvyJhb7wzQc1OBPeHB8MwEUOx5XGXViXL6qawvdJgz5gkgbRb8lLuuJII+xFVcGMq
P06vUfg7nie+MvOrVDfI4nXOaPNNF2kYdSpOgylrb5cYOBwm0dVOiwz1iPUtPqUWS2WZ06uZYzt/
xTzKRg23OOY8BCZi3DTsbOJUNs+9Y5PZ13jqxpXFw4xLKuCwI0MRt7jMtNET1EgUVyqa3OMwii6s
Wyc7AyAqCWHhSTpXwPK/wcfAxulMsghIsNLGpqyI5aTT7uqsqa/tefQORaLHYTss9R66kbWlioWr
RFNjd/HywnxBvdV4iI31o2B/dwZiQYKzY/ePnOmi0mjJPWQ8auKo1kS0r9JtXLfFpe/8D23QOTpQ
wXVwErsLNNhV5H+5NczUSELZmMcq0b3bEhfccQTtdXI0F1a1E1GYhouTi8an+c7p1KklAk+wzc3O
UGXfS2/SSeHPYpd681tMO9gWLycnAy9FVtQjKGKNmp80aUY7V+lJCNfdJA1veftkqNvtoGbjmLUV
mk2VlbOB0LYEiTnpASAkd4Nhkb2sWNSrxBm45aiwHGY1OWQRSIndem6FDqz7eU77lzHk95NNj/hM
fUWQ2oSW0bOG7KyRGxhtxjdorDo7jSrZ6ZSVYKZaru1s4d+L6K4lTHIzdiU68JA9+a3xYsYs1jYV
ktKiRg+l5M1n6L4B6yeDkc7xoNVywpquVu0MuEGHEdeDFaf3iwf9oLJsWuGpdaX8e7kxE2nSId48
122T3oI0gmdtHNhYdfthsYbv2sQYxDC1F3LSYicWdshTo8l9PfCgnrz+rcBQdTf2zV1fkazawHlb
LUT1mp3ItRvP9DFdCiM5NnS0nMEUf1qa218woYMnYf3fSMZgCD2+9ULtJ/aPYjoPdT0dVd48/9/Y
+r/V7421mUHvfx5bX8g8VKxef55cG//4Q39kHvzfIN/5kNsd3B3MwP8IPNi/uS7iioP54p8Da0v8
5ugA0VYk0Nrqvb74HwkI5zfBCBtfu07LsYn08v8zsGYv/td5NYx81wC2bxNEZh4BA/Cv82qlO+CM
mzg5LbYgXAv00Rm6jZVGBoqyYw2vIi7ca822q3tZz+X1MuKUbbxCUHHh92mor3PYtMuWmdPRlN0k
+ALhnmslIBJX7SdfmicQpsxLBklJqe1NhAUqWurYpGZEnOfETq6GfKzO4udJkFvgDIgwu3Ur09sX
wk/269xqb2WYL7dxoVGHhgNnv8hEHTNCEZe+XRNmoOS1rdnPndoUI21Wc244z8wTK3RJ8JVbDDzx
1kx6AJ7ampqkXfS+aizoh1Ibp2Mv3jNm429gEbzLkpkRvsbJ67CuMdMdQSHtsmhybkYm13GoO34u
tmsX2HHFPx4yZWgfq4D55dbSvzHT0jsC31Y/4smIGmS7Wr+VSd3D/jXVvdVa4ynNXAHqDEcT7dyp
8SMVFQl9O6XAFZQmOfI5dq5jUcZXbb1oH7jD4Y6B9TSutaUpj7NsXgZCA5S9Gc4+S7zhW1J33YPP
ToqZtraod7qC4xcSURm2d5u8LV58nuNgi5YNwOEjSX+X5VBIXK62vx5hDV29NfM09izy4zMOJRJ1
fZm/M0juDv4ikTxxD38sos/PUqgbbYntU6a6+qSiZbmid3rYlrbb7lzOuEbA1p6ktJh7Q20wT2cv
pP7ZYfEp9fy0QmuJgPBkn3U3Ai5eOPyiE4OiVo/6sy5tNsy2SPYwMPPHqrSSZ6aK+MpItHDQn6nB
DguM0TogBFvUMEPMjIIbLsBjo6z+gia5+gAqYaKv6kO0SxaMPXmMxrtFakgw3ZkYEW1/Gr8kgBSs
cpPJ46HM22Vfp0l5Kx0OPRZR6HOsqgVpcAa7qrziUkMcPxuaqeN/Lka4HDjwyejh3oyfAJgzRvaR
CN6babRoL6ltZpQ551Bo6MVhYTKJZu1aZFC9Ur9eCtu/i6OZQ7enhdSdovHOQ+Ao+xrRd/igXyw7
4glptiOnIrS6tqdXukymq2WBdrNL/a785ldp9EKLdKydIBM1aeiXrv4JB6XtVwG5xxIwEgAd5kx/
7YgZEWhFP73T2Sp+VzMClV+P+lumTBTmYe7me5ruc+9AU91I17yHk1Iac0srp8mzJuroCdr0kW4+
mYNIrhqRWO+EnQU1iRYXLWICMYmaY/r31BWcj+1pFiRSMv+Rp3XFaRrY1tpwlQ+oTnFb0a5cFm92
nPjfCEy9a2JE3K6ViWjvzD+Q72cssrpelWHkReVLGhOv3OYKeYQvq1SvnUu8nflEiiISVR3d3wM+
0Y7c13ktAg7qTt2R22HSTEFwx+mOgRxltFbo5fXCKIn80DL0LciMWgYW2x90mY6Sx0p3T7Zo1/lj
knp8DoQOKmRqAq0mISz6l8V+oAXs3hg0e19JkU2B5neRFVquEq9GlsD7RiliAiVqhi8lCg6+7Do/
xjMt18xve9JildndK09afLBukT4Dnm6or9Yh/bCiRf2REwDYHU8b6++MumoFiQtnMQTeGLazmNsb
q1XaR2W7BY1eejrg20bNBYQPjiI1DR+atmUNOw3B/zs84PEHc+LxdbZK/WJiPEYXHRnWbkx7VtHW
j8wGH6gfZQEFTkWAuWE49W7ni60u6gek1jrAgjheKYd5SZEzP3VK92TVcwe1uiQpRRMslk4ZHbE0
xCFKbrPnePKIybzftwrHqsSPh0CIlOziRZpLoE2DEzZiWj4X4L5FOOhUO1dmT0SpStj+5cJLb6aV
4d1fWXnjlB2gqrGWz4sWk+2eMbNm4sWbMxzmQCpMvetoDZ3b9IbZgbYx/NS50dMx2i16ru6dIhf3
ju7GtyyLEzbWbDliQX0io1veN5jK7nuOrcZGyDR6QpwoX0wN6NmmJEt0SigbfvLAjLNIjdxWHrDR
W9FPxS1lCIQKsJasuS7r2geyu4UvAAIGvhjLNo88VM9ZXveG3wNjcRs83G1RXKe+4O06mbbT25wA
eptrNbc64ceNrlrn3Oi8feY7xsW2ywgJfumiB8tTzjGVGVObHmACOinJYHPRmFBpcV/ssTFUZ2Is
0bVPze8D9h73GPOLfwAmgrE8K3tPwTj1elGzfM+sFK12aTSkSD2ficqyTQfV1IcNQ+wwg30xBL3U
lyujW9wjg0zwD2N62+S92tiNYd5EFeA6FtmMhqclWqlNxkVNVVzRCWetnOm+uo0XV+7Xz/NRVZN+
pq+MRBe72H3aKO0my4aBML8xghZk+PUZdVSlyYlk+kY1U83r0EV3mskC3RmZGvf+7PvHQe/bJxVV
tA/q9nBY/RCMc/sKiaV24SiB+BzkZmEkEnA4S0jymz677PUMTRDTpOuemCkNx5JStSa3bvqsQGZx
/enY8mCUlHmP19RxfYhK+h96axqYrVq7eZHgTL6LMcqObaXV+9JMmFbJgaWGyy/hIW3lJgcvIdyd
HNLsFhLU+L123THIOt15NTDi3BgzxqIuWRdNhA1D7pdxBOaPQcmoHsrZf5EGh/9wSLykvmrapte3
ovSMhNjS6L9KLcoebALLzS0CjGTc7PoNeCjHyehwTvUGn4EDywJ4jl4KpkIdzW4rr5BPvjIWBtlN
HKCG0EtoJo7LAMJxt0lZEmdL4/Fu0Q0YcJ3K2+LQd1ryYiOJyjfD4RbfzhiN7FCNkP2wSzlrBPui
6xOOtX0VU97Qn7hkDQUVayjx1b810fLK3nd6BltXfqTDZDz5Xe8+6k1cn5pGPjalO4eF2RRHt2nr
rdsD23ar6d7Jl1cWwC96hN/Sznl1+7F/NxnioVApOJWt3b+6vpYeHNfLb5muhJzQtDNfDqqCouW0
zLrmy1zsgaBB3TBFB0PuSRA8EuIzE4k70x6zedv3VtJsagSH+NFzehUWi7HcJQv7Hfhbo11om/87
Qv23jlCWYQLk/c9HqBsCO385Pv3jD/xxfBK/2dizhODkw7Vtr51iv5+gPOs3Krh03eas9Htx2B/J
cTrFfNemGgmYIxtW/ti/zlHeb5QXCR1V1mDF1yEu/2L0/VvjL2e1P9t+LYDeumfYtquvDdzYif96
jIpGijyS0raPAxCyKDDSJSOkSwuizfN3a852++wDZSU6TKKb8HF0YnJHBzsmym926dWvlpPSQ2jS
RIuiZ4R/+iT/jS/5l0Pe+u4Mwa/PG8SR4fw05/8JL+v3nor00beOjG1opyVmfsvGrVyBkGyLG5lT
88qsatvWFfn2v39t4O6/fDaeadqQLDj30u3mWD+PoH96dQz8YKJ6iYkjjl6KhlktN7P0LyvjnXld
bbtnQ/Bg5WNy3CtKYiG70l76fVrK5dPtoTxRCjubpzgHnJZRIQNCjzKRUDWVc+cmHtsrUq82Q6ui
O+u1CZVZ1BDKMOxgHSow1FhDW9wkxkwFAflPVlO6xmZ4IK4b9D3tt5gYEq2h8sPB10Qpzmvs4ceq
WjTmpfWqK7e1WJ4ruPAJcBb6rK2SfF+HWww1HIwLWycqa6hIFM+aUhoUPPexR5XByLQ0cK1dpy4B
OGGO0JAHh42q8NvNWhExoV/MTUq0bsZpMw7gbOlx3SKl46vCLfZSEjS0Nxpz+7M9phFHg7l79kDF
cNoROd3zFF2vQWH4hAfPzOYdNDOHU7chMacZbOCFYzT3fq+ld6IFJRSkcSMgCwkngD4qFFzPyQ/H
3lRyN5gTe0EmA879FHmMuYhhOXjYrKR71PsqATXhjv1xzcOjTmPFuqeozUu2TK1ofpJoeruCbYC3
KaMuY0BvO7XOSDleVoKTEoCRYmmMIAR8LF0KaSyoQeIcbGC85C0tjFGEDV9cTNo8l53yNivVxLYK
Hz3BO1zW1oohJgJGoRJ+brVTyF23nPMxMuB5+GwSY9hlQu7YUw4Bd6p/dBiN3i/GPGBgrPr0RF1O
Gnh2574lbMUPAFYXpux1d5glh7wdOKUY8TE1CAc3gzVR2dSULSNDcHSR5pEr9PToieM6mNAxWXNu
9GH+sEYx3Oj4DO0Nwefih+FaKzFqgUfPmAjnmQ+GAHvksNgQz10okQH33kMSa6l5DTgH4h+pzcIZ
H4AvyqneNC6tQ1uczk28TaeIfk6v7jJG10kkaWZW6R4I1/jJtomizyHj1Jhs6rIexKVtfCXfBolt
/QDXzzJu2pbsyoJVlQO/mRI1YNbkn2ebkmpouiQ6I7+fUN+xg3QfdBKsZdV+18CF7CqcpB38Iy2s
Im++DLNezvCT3Q7BeNAW+TDjsp4PM+jLfqtFJW3GVakKfMl9EtP56Y/M6Xnsr8nW2WbIFI8Zfcho
TTwKuvKskhELeiPM6q2t3BU9Oedc6pOojjMtPPc6zn0WQ4gIKL2yvEmXnsRyX+GU1wyfV1Pr70bB
mP2AAEHPcYPZjqH1YLXPnXToRlVy4N1PMd2vzVo5K1HXXwmWVa/jYMDU8O0BNTcZuZFDuraxs+Oo
699FqnoBa1DZoA6iEQ5HbdTVm2pzn5YMLV92P5dyn98cgHJK6XeXeqyjmdYN15M0lqe8NTXiqdlo
wrfeTxGgIyQEiiHmNxtLt6hPHiAz/pbFvo9MQHA3ZopR6XgCXsoYUmELNcAu39Cz2K9C5Gopw1ic
66bVecdDNVTabsR0nW4sisj2jWfkN3OZUI8Cygk8HGfB6a6XsXFjVRU3loy8/EbZOUDlMnYqm2oa
2lcJBHccdtChi3OB6g+VgHfAtVvU1rH8f+ydyXIbV9atX6XiztNxmmwHd4IeBNhDpKRJBi1K2fd9
Pv39km5KYtUv/75jV0VYVbZJAInMc/bZe61vSekSvF7VoJlmbfndJm9q5zOuZrSmXBz6SmmAooZO
hk0MdBdyqiYA1xnQihrFTWhPHq59Oy5WviuAPSjMXnQUil8b2X7Q42Afe8+Lrb1sveEeoapONwZV
PPkLoQslRCJ36qGmeZCJkdbtJDa761D3/hILNOXnEOjeRSXdaK+csLO+UOhBVeiB/5DzjEBFFcbM
kNwaz2YaFyc/xIHQOfMC6qvAoI2VW1pbd6zlSRspjAilmLJwAxmXhH1m5iN7CCg8+IBQXzJHrW2r
WbRdheL8N7VL8nCONITVr7fjepn7BghsLJNjFQt+k+nmn9771/9V4SixZX1XcvxnYG2Rty/5O/z/
28/8XjvCGvpFUPcAX0OsuhSPf9aO9Nh/EUtZqW2GL9h0abT/G/8vhFgqTttF+IgJ9M/a0TR/0bZp
wWBQNM5t25R/p3Y0l9r1++JRUBjZEqPnUicppmPviscSpYzy6QLeOiVntnVqZIhDh1BZa5TfyXRw
ikTnMNYC0phpoZTXgSKcJYUi9dqgxywA7mSKgG2BaeYYIiTOqV0c+8tcK7DreYSY18zK6VwAVEyf
oxntRtHM4jXWweitZJegsRaWdKale9brfWTYxQenbR11ZEfp+ysYqPVwXWPq3YZtgqqY7CYQd5Od
XJco2day89sVkLuz6KYyWtWlG0Aey2c0T1P9uacFzPE+BPZGdYxjJSb/y7YE3K9Jw4P1XErELbAi
aHKmHUbXaV8MR7gIzsGou/rYF1kMtQv3wH2PalGx4m4K5T0P+aj3SIJblGNBsbwroMDPo8U5UndI
HbppPIceWoYDPrRaSqh+pHNsuiKN4YI4ukbuI3Pcpfji62Y9c66e5Ypvnqss5o6evYqsK6LHmrum
HGL7RMFofeGKTKek8WK/vsx2OR/b2mwM8+TUeLe2cS1XpTnYY7mv3TJMtyx7wzVB3WlkpgumkKlO
voMrnVGGDmYYtvoQA8UoqhF6d9l3zgleUQ7kdS1pe6pxi269i+kNeUE9qv4oMxjbPZgID6lES6vG
9tzkGLiG45RICDCC91rJh6aZxjuIqMb4Sju4jL95wHG/4UQCknGj8sbK5CPhNxLxLL6GZoUGwvlY
DimCoyrz+vOAifzKRjvGhaoTP0QF1cXHCFyk3mJzuqcjW29FRNvRD5PhtpmgRC9BOdyW8DI3U5kE
7NJSXrkx7pogEPNujqJknxThrcSC89CibYqAwKZqE3kgJNZp1QYY3ujnrk3N1V6r2EU3nbM9bVMO
UMdsFPWOg3nzUqgy/aLaSmo84Y0N3rJiHt26bHKroI1r0PQUzFeNhqxs6iDFAo+U5mDm3ecwNvt2
PTPBvTO4glipzDL4HNSmOBGQmO3ItzD2vTbJR+DlrqFBlXs5y/E+L1q54FFpR2JxcVZZ5Q6EbCmR
nBY0+bBC1QJgNLHzRSZA/x5rAJ20NjXPNuPyK9p34AFjAaejo6VRa2IXBKztDtOAHTLSQjNon4Xj
NEheE/8zzSRvV+DwYRyhzW1SJflVJ53yQ9ww2Mbteb/c2bdIG8SGURJZCpW8nmMmEXR72rWrkTbT
oaR2NnUpvhVyErfY3YKPQRnNp7oyh3PRkw3VpHD8psgO9lgkk70fUcpD+yZEEovBHoWf9xiYBpYb
MrTOnGueZiVucx0jG4RBfWYGb2FOrxjXxM3wbFUFsus4GQeI5Fp9ypDyE+cxzWjdBirQB1uZHTyh
Rn8zCGXN1i1XY5fMcXsk2vKL7ZoeUR7YLzZGh4VnlSCteyz1MKI8cPrii+lOwQWecYAoNKmtX1Gw
R/vcaxp+R2kc8QyotdYlE8quT4+DgN2dEDm7dklj2/p9PO50HriH0bL91YDqlw2dBN5da6EkWzkU
VCfphd0FLAmwRK7PpRmre25ruNZqOnsDM0Yr8b2DQTQ94luNWM6tjcijzZ66r6Odh3de6kbETBf5
K5NRb5MKemarMiP4aTsVplhNQh59O35os9o9TjS9Nwl39yM1U5mt5DCpg9dpH+MqeEjBgGsaLUIj
HKciHzGlmwWTR3/GaoKIGX3mZhykiRJG2BYKtAEHE6mWD4idojVziOEZTjDIAh0X1xzCGZH1zvjF
GHPQ9Uq334JkAAFpVfO2SEMKVVoyHxUZDbezZI7Zj+58N+UIZGQatHeqrkuOQYN4BA8yJ2uoI0m1
K4oGVUtRiRe37JCuj13xEJsGcbcT3Is1fg5jZcLQ+AaAVBzyPnc+aVrJxmbm1trOLDnrkIQle+UG
4YBWmJXfHZiXOW5vX6uKqoonUgMGkeoDZ+3y5A5WeFV4dUnXDwZpW2EH3k5eOH2NphpfKOD+eI1B
Odw0Ykppj0uQzP5Y2SspQXLMeEq7tamqr6h89BbCgsfpWRXXJB3EawMN63nOCxwBjrGFNeRdV72y
EFxNUegfNaHy16GQ1UYyaPucNr26xE1aXjulOz2KQTbglOzQezC9kRmzC+CpwCNhMvA2h3WPdOW2
7svkOQP180yPob6DUOs/lYkfnbqxIvsAwN0HWZvTNhRFvJ8gVm79qa04xudNiFqnAr/MPEC0xzyd
e+IgnO4DzjK8YZHZ5BsDjhCVKq40+jvibrEX6a3DYOwqHwzm51kyTCeLoXNCfBr+FbcwNdexHT6a
I6hZqycLg+wHYC/EOcxXMpL2F8XvN9aFn0d3QUsj3Y6F9zzNVnMQ5sxG7+ZMhFdN0EQ7WFj2GYdl
efGdHkmsYdUIAwOfCdfGHcZzVxX1DuIcYvS3iu8fnsJf8DgpGCk+f9JVfX6Bm5IHpJN931v9/cf+
qI8pgkmyopC1AAtS64JH+L23SivzF0eDVaCp+Z08BS2L4Gv3BD9kkoDEW/hdnmJavxCPLTUdV/oc
C+Pz75TGP3ZVTddCFkNYm0l5TJ9Kmu/EKTPRg3BzOpyufZrN6zwau3sGE629Goeq+fzdhfnLJunb
i9HEpScsPJMW6XsWaGCNZuqErXkfGlP5KTcLdZna3ntKIgxeK5sx7qeAI8SL18f14f/jpZkJCcLa
HZuL+mP3ODISCcZYmvezN/LSXk1wdT8NZK873ZJCjQ4Pj76olV43/qJk+PnL/0hBXT45uAqFnIjW
HV/c+5dXOgpyj+j3+zQDucm4uW+RvoI1L6+iYnm5MXPd889fU/146Pn9RblVALBIGvBvII3vusJ5
SbcpKD11b6lcXXJiw48KuEC1g9riPZUtBhvQRrx4J7u62Ydt177aZRPtU8PmOlQ0OvZwYuLx0Bg1
07J5ns0XAg4RSyACF/JENjOes2hJwF01JTDEzQjsQf+28vyPyA+eje/Obr99DFs7HAOVJYU234Vs
uoOru9EJFXoK5LukQpvHMeVEtXObUV7SaCpORIM3rz+/egtF5N+Ukd9fFTkZ0y0eDP788YaxDcgd
o1XL+5h29gXjEKHITh5+EzH1yiTn8cEyS3mDtZi+6QQEbf/z1//PB9PR0sWiYQuP++b9s0LnJqci
HSXwLDLho+WBwYEw3gV9JW9+/lLyv9woWno8Wa7gBdGp/fhZ/clpcyE6eW9G3vgAQD9Pdn0EVgLb
s25ewaCZL72wl6dTgFUsnYGHxYid8S6GVvsXX/d/++AadjHYYsdCMEe/4HtgsKKy8SrhC2IEKh4S
0/HT4owIXPQ0f2EY/fyz/7eHxGHZ47nkv0yy3nUGZBmLyNC9uq8bxMv4aNJ5bYJnPXVg2E4wCUz8
Mk2B8j3iLvdAid1k6MLwg8TSGPCSzUTL2v34AKmR6QPGNvfcJr23BZpPrnnYk+CeTzFPGXpsoOgQ
mLp09/MP8Zbp+e5mdRjbmQL2DzM3990jEqeB37nwTO59P0YoQY5RfXi7b8Y2Kz/VS3h56tKZzSm3
zhlF7DaIYPiuYWhWh5JaJcAYbFagN4cZW5D0RfPq1mJ8+Pn7/C+r4AIUggRk8mYt8e5tGsjText+
wb01O1yQt8ssy7r8JIUvL1Va/9WdveygPzzFtrC4q9lzhbSEK9+/YtYGKhbJ1NwPpS5OVptZLz5u
QP6iCYGlzgcirW1Mo37k+xy3e4RpK/Cb3mPE3ACYXT61r7roudMFK4AweAhQ2LBwLvfE2yVq2DWo
fKPQOze9UyC30+7ZMCKYKCi2b1C1FaefX0Y+wfuPxSfhe9bcuQqA7Pt21oxGiNPKFNwX3CWoy6a5
3sSAF2/JiMM6kmNTH9ax02NJVpaR2mvivf1w54UB/eyU3y3W01h6NAAUwIasdXb9HBjtIbQblBC5
REC1QvaHsxzaD4QGEQ7GB3xiQbsRDhH2qyFAVbo2CbhoNgyUeTI4m3LszELOulAVipXplvk9fNDw
5DYZcr7MLW5IoEFL7ha1AENBg+2jnJyEwc6UfhFJIzfoIDEuqAnGP++vD18nq5jsq3YK803Usn9f
IQDOGPromLOJCIHoYQbloAk2VTCPoq3N8csxyidUlfGw0b7jINisoOxWcUAoQ636qscZEdTI120P
oL4Nx/LXysCdtCb9rk0O8zjTsa9QLdRHVU2RQXyKNAnS6nB1l71/xRTYeyQfTCJ7NfugvjcGkFzE
uLe5BW0AWdo6YzpT3tEyTPFiosP1N248eE/EgbPtJtwj8MmXLN4ChFOVhQi5KA28rSNbEpKzwrJe
4LZQJuQuqw0lIAtxTzjTA8GC/NjkoGTakOJhwGjCyUSHKk6dpXOQdOzMEiPCIkbphAPFGJzjdG3r
ojobI7O1XTAVWchpORrdI0Cp8IaQjPYLs1gb8IwKxR5hVr3xSAS/qZXJBJAkuaKC5TQIMX9E5hdd
KVzpjB1c7CdtUWCNqoiv8JS/w5pQfM68xvpYaPoZlV2Gr9wo49eg8+N2NUNC3IiOrwdhb5vva2DQ
m0w6/ZobKxOaZJJ8hN8KoopxcdG+mhXm0NGKgvJiWG6UnPrcJZLjCiGcl10cOgDC4wZIp8LZZE7m
kv/TTiYDcvLXLc9X/CnVoEj1SkwyVsJVNMHMYWRCf6/8aIS9rXm7SYwNAFFf5u4MBrj7dLbGB6AQ
XOnc6IuTCFyKIVZw84WGlENoSTqU5B6QlfphNBq+sclv2RSmiTFW73isKzgjon00cVeuCKhgMzVz
dFxrbLjoEeqGb9aWM18qXQ9jLUTtbgYaHyRtBvhim6RnySaj8r5z3JlO2mSbL741MNyNBPVqS0TW
XZwN1svoz97ToFTz2szhAvuzWXgQWJ4dM6MrXYcYTCueUHedZZpfP1UWb44TB7nTTuA/dXYPfGYi
WirJE3WphLX8S0Xqndu2Z31mOQN/koJShgsvW/5OMOMRXiEzl6QUQa5ioo5NZOdaXJxasVOT0YSE
aFWHMr5B/coSA/3DPQd0PM/eojpSls2mHhmsqG9rJDUcuFCLTZR4wxqHtNu8Ljmx3dqrTXlpmm4Z
Di7vNsPaTdhahbKCXBwKkM6KpjumYfzPJMUfeptjJj8EQQ9dfOYb6Ql8P01qkBfIHoT0qXh66CKO
GzqNaSosAQJhO5bDZlqqx0lx7WU28aF4JHmlJOybV9hp4wO94eYVpw2d2iCm+hRJb7249Ie33lIe
lSm7beUF1ac4yah+x6iZHt4KhTmpYH9ia7Zf1Eh9vzQyPtFJ9TDGu/GrSdYQ18LRuIeqxfIV8kjb
hS9uAGImxZnbiO9OLe82Lyo2nqaoDwxXxwcBTL9aFwxqt5ZMyk8oXdnNp0QZ9dZXHlV6MzO+7Qsb
jkvV1Lzznp/pVzR/aNlXRo0X/K3AwcZLRj3dwdffDj/MK7hosYcjNrUm0mJNkDvxykFeYkIqntxz
CN+L4b4GCc62wxss1Yio3jXyId7iBfN/TY2QF8/fHiHpW7QE+7FeyiB2nnZTD/euOTSvpNryHZW+
S3HH//XAmNXb3AQYizqVowpT92gv6eZzY9r6aPNN39DVdI58nOIET8V+AIkCxccA1Q9ApGMKMQzs
uGDXqMvh890IGCgMyM2O3xzTl7sz3XjqrsshMELMYj5nQGnn3LVdOBM37vKfs2J4zQQTHAB/la4H
Ky5yLnHi4idvK0GuPbhnhO5har2EGcKE1YhdjiPAsggkqR4fpijnqsBi9s7E2+lj5fGElfby8tnQ
uut4eepTcE+fYlytJy/gW6Xcrw7odvhWGS67G7Bgy3UYKEG9PPKfDBD6dyOOhRdoKTyvgii0rYqg
pG3IGfXOdd3wTt7uRBDCEuJDxBJgSWr0rYS1palpKxiGHpNy2n/F8gXFFcrenSr86pDV0nuK4Jxg
veQ42hDIC0oWpBdorZUaguxxErH1QgaYvCjD5QyAoYqtaXTlZdA1F1krTACo1mMPknfkQR8PSh70
Sg7j3dsnZCeiRm4ADaLNqSMoF1zseViyO6TmEQ04okYs3QDxOdJeuoq/ic2Ur6VdqrQZRU76W8X4
tm1Os+COKlPyNrQb8tlnq/TOuXKNFcOrDIVEx0lmuWp1CdF6Ew8SgUC9vJ3Q5lMkkW++lKA49DoP
0WukSc5jhQbK3zh6hgPcQOZiWh2wHEUJDxeKNFbHsKmRmITc8kiW8as8hJEPfXvonQqFi4WP3fK6
1HoYa6IHAUiYCS56FPEv5risLPzb3lOO2PqSMgc6JqCfi63nuUMKMtDmp9MuVNWjZIbELeInXOh5
ua+i+G3tG1VsoAKVLPKUIsFyJMdCTa5hxj3xdgF+W4uWg3sfK9aFZWGtA4cd5+3eRezOtja2yNxH
J5p+rdmG7t/uTxOgwD6mEbDv88pMrp3O5RZxRYcg3kr6qzCYavf3GwJwjPutdOBvkCDY1wfI6R68
i9J6CVDGXd7uCntMeCgYusob28x5kCvMGLG1dBuSZlFu2HlOMnBr5axE05wYawcVUrOvLVDHq2j5
QMZAzsMKjUi6rs2BfzZRCNUb1nt5I00+ArecvFihXQybpX3urh2/Yodx1ILpKLlpurhgtdeRvLUc
NSOex7K7EoZETdMC3jy8rYBm0ibZpsAdwKzEN5btG39VsNKAXWgGsQEx9gzIiViXfcuiUAQ1bpfK
cD2Wq255t3HX8pjpauJ1g3IaH7LJrMnb5aj25I0ThZ+F6ZEZTY/VdVBmSx65WY/AS6iF5sceIcZ4
aLs+Z3BH2l1xzFlGb2Cr8S4sF50xOz9e1Y0gRaa+tFZHEUJyi0doZslsBl8Nn9fxhjsTWsFj547Z
rdLWl9DwGT2ADzigSoHQhmT8NCRB/C0AzLVyVOUzieVIve4JvSMMjO0xBg+NeSOC/dDS8vSoUCb7
CQsV1zkq+UILa5hhv3Wx3qGXnvpVUBXIsvEVQJYu42ttMlIlctFCbazVeMgxWU7rtCxzgGi6+OaN
KfWCrUYWQ4rMRWGkQHWNY9OKq2pZ/K+A7dCIJNqTmqoz8ZuoNE+PRqHowtBlI7InRQv6GMRYntd1
VvLXikHdzIxhHu/oAA5MjYb6oOtl8a96apxsKekItBofkqClwsMcuu6qgWdmOSgnZHGcBu3xqHow
kElCq3l7Pkr1pwSW2rAxkT0C/n7bTPyQdXu2oiIBbemxJCVe6W3jZQ+XcIKesNBwB70dDAMR5OVV
msYlS17LmlbYWOQYgo71Aaiid468wDwOpSdvgtHynqTRMhOcAaiCdkLOw+0EQRwzBGHdqIEOXRaw
Ws3AvS49r7x+WzdJXmFxRGqut1OV80ykS71Z+p57ZvqFWdovaV8NeG8+JZDVVgX+mZe64hFqU26e
yIduYhTWzl4QsCQfoP9ec7YLDwor8Fezt0UDBa/jiWsN8C1WUnlntGFLhUEEWGewM2fwNswjmbnC
OXJgYyxDNBBoD2RY+6JtOkJJFPBBt2mtF8H8/wJgk5YdlrgI9KXgkjixwbYBxo2TRMaU9cbuJ/sS
0rGG2YZurYRRc0Nm4rIcvJXMlsi+kWtNlLmXZ2JHzI3jbu2pVTteObyEdTd+GEN7PodQSD5AGUs2
COA8VmdOO+Q9gaZh4GdnWLMmszTuauQYRCrOXu5uda3Hgwos40tXauuVrO75K9yZHt7r2FBuDyke
cntSJ1kuKZoUZfuU5spHk7dbA+nw4ShUVR5XWxRx1ZWlx+gmYnq1CWI7es7KNni0qfHHdZeljKob
S+wn15puPF36H0LDSb4U1cRvAncaNVTKuRfczbnBiTUVwSAXBhxUy9rr7U9vbYV/Jjx/MeFRWi5N
xv9ZN3/zdfjX9dcx+vKjev63H/tjwiP04hq2WdO1QK8E5frPCY9gmANlnp4mfWQHkfafCijt8EMa
94irUEIvvbE/xzxa/kIlCbSGzqwj3iYzf0M9by1tzH93CC3heby8BYnXstCrWO+b6BXyGMBmeXyu
VRdNLybyDEjHptOaW0EyT86IdqhhpR0izm+ZcSxUWAJy8SwnPxRDJPZ4TabXmjAMEhYF4AO2C7hq
Y247X6s6hTzK2KWeqwNImTcKW5IOk/lI5gBM5WCFQEmheEgJzUpXYgroxHLqgDDi3dJ+bZ37vuh6
qbcliIRyetR57RM6MPQtSmo90ONHI22w9i9s6jy7ivDrrUfXwX4GvI7ygZOplYzhGQtNVbqPoXLm
YoC87WqU/hKQ0FxDzi6z5tJgcZBbl7C3VDxHldPOHVto76oM5W2Wi1MkowSLoqjYQJt651TldGex
B+FTnAZQDmgxjflzmZPvcf3PA/i/0h8qUBc/fwB/rel7vHw/YGXLWH7o98fPs36hycaglLxBer5Q
Lb97/NAmWswceZQsjznSn0+fuTyymCmYCJJ46PJg/Pn08Xz8jadNucuQ4vvHzaW7zeBt8b9oxADL
c/39ECPVYJQmFLFnDdalD/G74zyjH6XNKkZa2zuROZEEFi3GQjQm9C2TxW5oLcbDZrEgppmLGzHn
7V/Xi0WR2tg+j2++xXaxMCp6gIh3OXvt8jnqPpqL2bF2HXyPCK87FPpudEPTQSM+WRySZY9ZspRh
s7Y4k960i5XSX0yVonczvJoivwPb1T3A/kR9S2s5eaqnYbhC/Iw7c1yMmhy46BmJ0KA96hbeQxq6
2UOtWkLnMHk2rsTuuRg/7cqaH/CT1g+kxvg7vRhEOcWAUB50e5WUCO9G0Ffr3pbj1gzNxWhBEN6l
i2CEOE5WAYYvfLKwZgYoFUKpO5aW8LnKkm5ao9koNzroFc1sRz46VhU+WKMNmlXQjF0ZIh+hZg0I
qarmA/knLdQw5uhotBDtrQWkl0vedslayPHXZBwRK+s+QWdh9NG5inLACnlpNZ+jfEZlVfEdfkiT
OLtxwavv4GzNIDJZ5lchsspN2rvgxeHxu7gLjOgOwXt8MNLglmzjeMf4MNnMoUVSLB3jgxgKFFth
3p1zQ0Y3ocxsnAZAfh4Rn3S7BAP3usVie+vWIwg3okKunUoMZzQn04G4D/3CklVcxZ5sH+m9piNK
EyPZ5grjAv025R6RlHfXM+bEXSUdY0NfI783ODw/0hRtP2lPpd9ocomLolUCmWrMb7PGMm505OwC
C5cs1wqfD1EdHqoWN/uIYaXf0UuGNYYchmTHZN6juzO2hq5H3O9NcyvbsjjHYzuuPb3gMWNuHM5P
hCJ+0TrG81/VEj8hDpyctB1S6rcmAq77vOkFBAuvareTn82rTBQEO7NVrHCRv/Q0mE85gWp7U1vl
jVnLYA28lH1HAcQNm2DcjdLwxm2PvvBczqZ5SIPSPaBSSr/GeRDfiZKIoCiBHJOQdoX3w/KNLy5d
pWzlBw1EpWqwIX+yCXUnMIsOBUQYXkVId1ecSeINBwfrYyQz8Yw0fzyD0BXb0Gy6a+o4mAVFWfX3
tRHMn6oUPSghQeV4KulTX+jaW7cu2nqUqcG+7x0oB6JpH4jBQ5pv6XYC5jST3islpDurgJAFOxTO
qd208BibIWekSBcEHVQc+0fqg/powWtKV24lAYQisqLxQLxV9sQyUiIdI1QRDLAAXp5Z28goxbUT
glvdd32JEwtDPnEOU3VLgz24rUNTbeyKrncK+4AmuVGPz40fOrQE3G56xN6qg3WZp8Z2jmV4QMKX
XXUzrtRVBubUX/dGZfW7nIDK29jXHPQwUCTZjQFm6cmR7LzU1IVfrs2q8llJIjLH5qx4TZlmLTLA
bLzWs7MwmBMrSjYUEMYT1MSG85PkLIUqGxoXp3Xo5XNMx3w34n7NVqVbjvcqFfK5bvy8A8qk6rLa
pZgsxHhN0eOOEV9ckHWj2iH+CjIPI8xkgxEZRdeIR5/o6sn+ALa4bB/ahVByKKqMpx3gqWowMbRu
nI3lxuxVMjzW8Ri4X8wASW6+Dp1UDNaHrI+Hytm6pWUkO6Pr2vh1Qkkuk73LV1SzcVFd/lOI/2Uh
Divn53XA8K/DS1YiuKq//lAM6Lef/L0YcN7YPqyJVOGK7f53pZWjfsE9St2ABkjjXlhK9D+cCJQP
KKAsz0N08U5upX6hXuZfp0znXlJC/53K4F0ZbhKCxC9iYEtGC6Du9xlNJloOAnNxSyWLFF/PzC6V
HTx9d1Hufisz/gUr866I8rb5v//nx6E3STvLi3iURxb6Cf54p6Boi94oaSrOB3IVYcI5DUgwp3fW
ZIq225+/FGXV93XO20st5wqHE4XDIefdSxUZK1Ic6PlAl7xdReDoTrRlYOYvUts0iNpDJmtjTwaJ
CZoMNP/PX/4/LucimkO8gTdZopH7D1kVserWgP3yEOfDRWXOs0sA4s9fgpvix0+4vISFrwUpHvuq
/U6zgNd06lAnVAdLDpfR0k+NJ0Hvcp7DwVB9/fmLobb5z5czseJSwTKoRP63SHW+02zpoDLtEbX1
wRx0dUVjQ5ZrQmezq8RiMU578wPdqAq8S1C1AtlxQZpEBdMBJlNSA7amckJKqwI2OaAqybEbaHvQ
4evJwyAuIShgB3t4PFUly0Xf7K1qisqjijP9q4qhGPZN+y03F7NdDVr5aWq8ckla7hbwJmGYYQW/
XIeJ3nQQR58mPBpnpO0D/VKqLPSzdJMvNrmGz9G0kFOzmuzZoLBuGY8nD7aF7aY364xUDjLnaHlK
YGqej8OtI8oFcsyu7+b5yIZy3cVGv9NZ9s100ociMr9g6biHs51h6nCzq1KMnwNya3mJ2N4ig81W
GfbvTVLOsF0XemiNcw7w4fAVnX91dOLwtpxsAy8EvgpTZd2Wisy+GUdKUWIa/SsV6CfHkOCJMU8u
uQF0m/r+K4pk7zLmDWA8GcdkblfBpbWZjHUuZaTXBxungBUzDn5/IOTZ38ZiDK/xf6y7kF4ixs7h
ZAXCTraIrom2YWsKvCNbTjfuIppSl8qhRRlyPFkrN3LOJc5bccpLiXUEU29tfzCB5D2HSc+Es5D8
Hncc1aWQCR6VOuoODHSpoOuaqCVVgfrys6q+LlIoEiqvkl02wOpgu4MoUhTTOh5yiIMwo1B4peLJ
LBKwzX1FnEwYqe4T2T4V9ZaY5NmA83iJ4Nhv86iQK58A0E1Y0btaDZH0jrNR+2ffD+v7ckZmndXN
2Wdw+6ma3fZidjo5VEYor+Wo7UOWcy9AsojgLebjPs/0pxBzAQanqAt2dE/Hg9lE3r2AoLU3dFlf
I0cp7joaZAog0zVDybJC55KKHU2K6lNhW9SZkU1nFVNwtK89szuR8pms/Dm07yIQWb6vC8q91pGL
O5iA3iSEnGI9j31wZWZ+tWHye19OyQemZZwbeiYrZpb3J+ZeySpi4kvPIhjuDX+Qe+Sb4gCgJz3A
tzePVtlUpwkkOq2MwCpus4l9gzsamxuqmUDc4yueXhqCSpkCGpz26ByfaIuovR69cGOnlE2gkenT
ErnqbCpR8WpBogueF5Ks14Ua/Z1fhoyODdf/RFAGkUlu4EFq9YfTiNECgEeHTBxi5Z5SGox2AkVD
mSCagR5xMqDNSW8/Ha5mFcrzSHt458e291QUQC2zJMo3thOSz6OfPQlWLmhb8RCBkTqoXn92+F4N
Nw0ek0LgEnW40jqayR8D9NaDal9aMe3GH/pkQ/gQPuY5vjaaqrxH0A5Isppfo8DFyBkivFq5ftAf
fag5BDmJ+3EiLgpyDXFgRKUVYLH2c8KvxZJffail4UCVaQaSY6q62EGW0y9Nn4IJCEt724y7qgz0
xWLQh0QpIbE9d/rmrjNKDTtFuMcoG/Qetz5HjaXeDsOObwiV5nzjpwmiHu2X04dCuumZBWk+ytEj
+1JZn+oCF7/yGB0O6PiZVvhw2UR4xj6wD9kAAOsJiH1BwBQgzWR+02TuMe3VhyRDWcSIC96XW1+Z
EI5hSoHP88lXuA785KsPbw30T4PIWJkvnTDLX+NO97clx3VvZaU8eywJ9m00cczwbJke7UwxukDs
wvB3Hj4WnJSZGta8siAel1GKzQNE+ty4+M2M9FkOlcAKMJv3eo5tQktxN8o0i5lTWakGjBa2W5ss
WZ4Te3zN0DfcIkpArtvk6wQ/8pMVEv4weRGRMPTxurU0R3MdgzPcpoy89yRomedUR0O14uzcc2R0
jQNpj9j3K+eLIzW9hWUasakY9B/d2HUuKbLcfW5FcO0V0FGnnyLSs0z6cLYXHoijK07F2FkHq7Ws
WzuSySE0guCza22zIJr2gPO5/H04foCnkW2USZw6FylFox3ItSUkQd9Gm6hHs7K39pBlz+2UmJ/H
3g5v7Nqen5tcb4okIgorLuv6ppNlu0uymDsPhtkBymG9Sm1uMjbPb+C2iXDCZsMAxG+O7I/DsY81
a0aFdds+tShCVMoIqul+qyv+KfL/ssiX8i+L/KuvdfN1+rHCf/uxPyp8/YsnlO14pomj97em3h9V
PvYI/o676GEFFgmK4z+KfDrqyOAdly68etdsd3/x+HVC8E/okws6gX+j/cfJ4F0V5wkLiA7GCtfF
o8Hj8GMVp8D0Z0sA3cFDR4XCoNZ0OtB5JKeQaOQTvseqfwzwwl8VIgq7Y0+hfx+WRp/tkxiq+bqu
sWOsSIqOGGp3euV3zHxUieyYqb8Z3ZN2LvZLOjlpcZixZlBeN0EiiUGWk+9fRpVbH3nsX/4fe+ex
JLmRdtlXmRcADcKhthEIHalFZdYGVhJaOeBwAE//HyTJ/rs4M6T1vjdt1cWKzBAI+CfuPbeEoZjw
o55Hvp9PQ9EsD70MnyEp5lvw4KBoGq+MyWmxmMLhmFxuFPILokYwED/2HtnjAwztt7BgBgkVILMf
61oX515iGW2qACFbywO1h5VLuP50W6EPiyzDsh7jxTZ2VW+EP3tbNiYhww7rx7Ei8z0hFYuB3FS0
X5zRGsAB9iSHiJ4Ms/WNKpYuiKSffuXzh7Fi9DxaWyOTEKKugwP1eths80qdFoI0t76jeGDvaoCY
NqMJSNVVWIWfxhwOBoTqwHzzq2G58dqR+B07XI4VLLwjkiNsz4bit1sB2ro6J8K7z4ZwqzPgeExl
QgLQoHFiLdQ9DY7MA2pgu02Md6Uc9wlkSVVtPOVYVxn0oXnQrlW+zkXpB9GYKOtNIkhE7DCZ/LSy
Sqe7ALXKzyXVaBadLj4X6ZR+N7hZ3raMMA4fz69fnxVXtoT/wP+e7BKBxKbGo7r1PQh5e1Oq+qBQ
EmxJgFmoH3mTe8IZdvUyEtXgD5nNsWUp8k3VUBT66mHTS49xaRXLkSGTdPapixzkgMaFciPH6oLK
sSnOi2hOoxSckoRkcKsEbPHWGmYAyb6dA5NAU0E/iQr/LQza4pyrvo/47RlZ2b2bQWR03Se8tOWr
NJzyKW3l/Na1aX8Naid8zpeRHGzHll5EIeqcgRUml7gDOZrPLWRn4CUXWlZ8MV6OShckXkbLwovM
F8aN7mL39YEVl9hgpMRw7IWrPSlv4ZdByjgEog9ZwdrOT+05mnB2WZGiaDnLlEbIv7NiH+bmkCLO
avhZyHOIR2w8hKG4oMn2JuNENn6+G6AvPsZVON9kiwYFzxESLYMZk8cJM4aYNB0cIGmQ31mmzmtJ
9X+ogolAigI7YknaeVYFh8Iy+ye4Lm/uUBJv5JqfIHzPZL1gA8C1qxZj2eEJvkE9irSzJ8V5nwUL
AA4fugD8DXLD40DYQNQCebcsZXPfe0v10BuOtwdTX927mbDOCjMR0tYu2VW+J46L7w07dvLLORXd
mkKHA32rS9d5wbtOk1jNxOHE0uOLCnt2I3qc48CFMi4qKHv7ehinnd0MgnI2zpet0r1x6Fqnv1HM
7u/YIRQkNQICwsNrg8wbIfqbPjQXWrcyzlH+hZQIYZeRqzKZ/tuIn+kmtqzk2yzzHEJFc5LkVkVL
GxZR7Tme3iB8S2F8EGFab00e82XpiI2LjFxO9TFpqu6JMIw2R1cF8lylo5PBsqyXF3LLyOTKO2TL
NAnnxWybV8NzAeV37FB3Dlx+sgKSlnTFel4sYmDLQUQ2SKmdo2qXKAVuFNZGgXWKRs+bL2RlNg/p
tMAO4/U7JxEvU35qq8bviblJ5BlFW0r/6zGoLchbHDYVlQ2vH4H4dkn9hn183cotioL02fMx4dNl
42y2ZZVfRnREM4j2DEhvbnsZJXnbb9ncT4RxJMThzdWXhkXjTmZQ3NHh+bfNrMCjFCU3f2UTzxnq
KXf4FZDMCHFf5L0MoAb42KqpD7mZwwzkrtR7Kn7/uLN0xRAjsqmKc9nwDbUx1gM9Xr9FLaY40ny5
R0nkW5FHzIe5Ge0GshGaCVjMjVcfpoTbMwNgW/B10PYj3Ed+EV7tCRoVTMdtuYYvalPji8USENa3
TIFn5KqEj5Peugw7eMbLjSST9HfPw3/LpX8sl7zVkvQ34oRGDun/ib4UzfDrftT5eOCf+1HvN3el
w7HjdHDE2NZf9qMCdItpM8f7dSy6ulDxM6BrwMRBSYMP5X9dqPgYTaQLGJo+AOr/ScUELu+Ximkd
4QkHX6btw3THcPvXQSJFftsjj7KvC9vdZDlkfTIPzIVsc1MRGGIMggzUyi/pNgI37zZAB5d3Evw8
piaZdezH1rjGPHdUUEaFy6Fr6JGX/qZJ6iPQWnUOOu1Hogy9S6NqcsBrGCZNndCYZ8EKFKm8p5FF
w0seQHwGQsQ8wGq7hhwzQAwesI8NP8/a2/jAoG2NMRHVHTsLnjeecpeY6izFZ1GRYbTiptIufiDg
6W7qG/SkBGxBh7GOXc9ph3Oi2Pqld7YIsIhVEUZp0n1XjBcjlXN/qEaZbyXGo5tYJpDRBzOaRhMx
AjeQruyNXYwKdz+by3JggYRJIbEPKwLsE7SsfNe367FVil05yTtZzGJnJMWAOH9w9qVfodZ2UU46
lcfvryAy8E6JaKiDkNQolT36SdrgybCWY1vY1ELNvFIc2vEI9ONOznCKu75YyPIlgkmBHd0Is3Vw
0rtOlGR4PjRLGGTnZX8uMv8mtUJGwU71SLozsaEw5sNKHVuxzmlKG1klozgO4cSM7Ng8GFlOf5fO
r+4wctuE67EDqDBEA7CGqJxVspWu4dGWqq9VzxBympgC1lZ2gfg4b1Eb7prF3xsZ57sLwT2CYW9s
Mtf3Nx0hsGEcngeGNtugIHA1W2LjdXYyElGB5EBXgDWBy3Ta2wKuM3X4fLI5op6BXrPatoIxgi8L
gXiyXKDqxhz1kymiGjECCs3kMCmCpTu4NjsyxT+3UysuCERPcx1XW9t1ukj1Um+ckjBeB+VZ2MHp
L1mzFXn3TP7gazAtV6LP/U0CjWNv1Jm5s8wlPfhEFC1u/jnvBnHIm1iCLtb1jlEAgYJ2+IPU6jzC
Qe1GqzKbWpLcXi6JQCYPMMsZoSQcQDZOlS3Cx+0YWHgb+zUBb3BPnZ1bn2exWMwB+gsZeF+XWUy7
CdrjLkf3eXTrBPnxQgQeCJlwy3K8i/ykFcd0gTAi0FYTaMvfFZZ8M3oyPAt/Ap/IcndL8Gt3YNAi
do0Tir1Hvb+PnfxFsuy4qc202jvB1wQ05xl0HHlXrWc8l+TlrMHyqYiI+MweiejGk9VTwGAynQ9g
/+Uz2/0gsvyweFyYnkd9v9xQ05Z7EDh6R6Xr7ZeC89ClN9zVE/j5wTZMQPNy2ZmsXXf4l1JY/YUd
pYPDAMrPvZNlA+ZmYjUebTs5DbASL71hqshAAfWiGBLsVUAioC1yElySUEeurrqN6TbYJ93cfCGe
wNwMhuXxze0gHKatT3IJmCMIHvVTYTjzfdwq82wNvXZxnYFf2mqjSHdeG2jKxsoju74uKF76Ys9T
JRiJQTv/0LjWDXmoTeHdGqL4mjHgQG0QlKexY2OrgtGI/IX3s116F0FpiWzDMX9OcRqALGnc8yr5
2OTe8GQG2UnVo3cOgETDeHQfvRh5ooYLuEvDqSNDufQiIQAs2134DUzMY4ZwPrbUfYmDj+Ilsw44
4X5UYpn3pQRuM/jXTPPviR88aA8TRg3fe+8nhkQSDsR8jhk5YRIJNiQafOmaBPdSsDz1jDaPCMeT
TVkg3tKBGraYn2esDA15BjVjaJOUqpvZ9veqsr+EHZDLIKPwGNEqPMV2mmwrP9yp2WAeZpGVKbof
I4Ysos+gcbsyZwBYwkSCU1Ts8xJ3Y7HadohHJAotrIJj6gDpKe3Pntdfc4iAp96dXgPdIwfNvGFb
zo5HUkVWP4fh+KmMJR6D1v/hpRq4SMxaQCfls22piy8GedsGNvZ9Ng8uPsybEtB9bUoCwuMae14a
bKF7/pRSmewcBDT5RTUHIRBfxOz0d50eyusMY+8gJqT1rgP0pmQz0zvp53AOwudZzMemrK3L4jG8
Gu252w9BSTJRwG+sl+W5o3u57+GB5BaH0GTEEzUq87/CSsq9VK67MSv3qWVKGWG6yi5z158SyZYe
ApkBxkkBf085XtKq897LYnrTsSK+bva/N8om5SspSd22B32Y6skgFzAmCQzv891ACrqZ+Ohj8Pry
xPVN2/XxdnDpYSoyP7BE7zSz/qnL6PhZlZys1PikwjZfg7q+OzCTuBcqdQrGBWNOlklkILF35P6b
nYFLsoUyuMvpwGCHQiAEEZw2yDQQifvE184ezg4uK9z3h8TPP+kxc1lGBKAk+guJ4+S6GslPx2j9
M8LxeG/4JWDT1rP2boNK2BKVeQ5atMzQN2t4UU28h7bfRDqYkal8JUG5Hl4EcCkWHUC/upBsXI2d
t4UKg+5Jvw7EP/orvoU8WQTmXH1VcBe7MgRXCqagWL9krOXc3jl2wMhHWoSWNvzFUbp2WC7MM66p
ZOf2OG3QG3UQejJkRxiPHh1BQyff8RvXS32WztgTUZk3AftXJhRlhtUJfZJcpPyv9JDGMhvmfyqv
BbH2f1de3xXlF3zEv5bWvz/oz9Ja/AZvEFYBOmJ2+wQQ/UtxQH1MAe15PrKDDwkv/+mPYeSH8tdz
MG+vWIt/ldWOQyyRS1QQxTsDSXQH/0lZjbb3l7LatUxmoyE0D4tngI3qr2QHyRlKJpnVnTGdoK0R
JecTyZNONQQPLgjk5uQSyIUPB/EVilzpKeMlHdwcpa5n44ObYJ8uNf7RMIuxfaD8eoYaVl7YRmX5
/eDVsAdl5r+75BOfU+47l0HndhQahWSvlWXVmV0Ww/UihCM15vU1bzujea/TtgF3q9rlUM18jTUD
rmRJ7XZfjVqG72M2O8ER2uLqnEAN/zZq0l7vZ9v12bZmKcUS84qdg9yXgAvEXyB5V5C++mDqN7Ip
kn27hhhdByJuhmRvlBWBcAxYsnQivSjDIXJbpnRF/p4tx9Le0i3zctOplz7t9pyL+MgmEKHbroK8
xf69RloN/A7sVWi7EOZA+90GNgB9TS3L+0m0+lwpvaJRQpNSHvEXm5g0tsxvWpe9XnZFmrngpAtW
w6zra248xbZScsHt7KkalxEBBAaO9oHDosQ4vHSCBXbeimVbEEZet1smG3aKTozdcbPk35d4nnsX
2WCVzC5DR5bkrP7FmBzsYorlLXNP42RiRLs3Af1tltBwNprtO179tD6lpDEfEre1qVE8kn6dnrS1
cY3qtkqNIQSqwBewhqytS7Wm/87kCOIO2aMXJTuPsfah6UV1appBHYqPVPDuIyB8LNcb+0TQQMry
eY0Qd7w0uWP0WsPnKqfIQ1sVicGFyu0lzbFfwvhB4in7FNfGAD0gLoPNYoztXZl7L0VTJQ+oIvp7
nY7+Aw3B+J4yd4uIsorPsk2nB66HZj+PTQYUeIrvS7uZgbK1hr3VSkF59u0Y01jm34ZhEb+m2KWO
eEOMO2OK1woGEtB+9KVzjUnrOxj5mrtuQWScX9suIKR+zWTvPKt+gvdYELIVp8m0pQV1pm1WSX/a
NvAKTjWlLblEQ1/tiLAZTho2+UGXRfJKZqJzCRdwdhurdfWzCC2ayaCVCA0VksOflhYwwB0fk9Im
aep6h+sIPymrjXtQ9v5Javc5Z0/c50o4sAYn/2rNLVtZvGdlzWBPjXcqSTCkTFNzFAL295DPfNaq
7OVDWnr1q+yn+kDgbvtV2+kna026x0YenPmkqx0jWLGd+5ZUrrmcHmKvT881Nclzwgz1TTlLVa1z
KPtbDrjhYiw1FOOO/OizLqdwL/L2B+KS+Gi5TLIAKzIoi/38KSwC9WZ6eflphi39ydFDtsJWg+JT
h9sAUCjfMM8Y5MH0oaSFvh72WQsAtIFLyWKhPABwJG8lrN2znno2tbBLYJTyWIO4GQ7MxV0DSpl5
ZPd1nE/sylsw22RkOFzF+LdTgtCw2A9GHwmDLPJGK5JfYsawvC8EHLMa3SaGSUPca9YwYR0BCbRf
hW84d4MhX7JFPuWt4X+fXOCxlJurZtXVCMy3drvQGoKGuVQohK/mQMdPuADW0Sw5haL3b2aiTflq
qP5pgZgYudJsvnkKFSSxys09pd7yFf8ZqeeWgRA1rHSLLywRL0kq3K3XMYCjle7mNUs2uWGco94H
F0kvUMItrlBzuxT06KDLGVBmawo4CYk/So1Boh+7K1ZOvXM9PUXpqMANAjU/OoZvB4hU9Hy1J8xI
ovA0Bmf6I75xIjVvrY4aTwKWJsXWDJqHIu+xgrWDhbVTYb8a+wxrXBlnJpUh+TR4pFCuPjZaYHYu
Eu08kX0dfC10hetOZQpb3odFHoXI/CgMbN7NWLtfWIphafaYRlOUr2CLDwZLYtUxWctByh5eCzSs
Ic7OmXSkWz8JAfcnirgmiEGsbvsMHUcVkDzTzha8A7JUboloYciv3WY7mNO3jjPv0aIrOSVG3G/5
oWzNcra7Ltrzw9CJ6WoM6+YiaNF5NtL92Rjie9Z29tVCUABWsUOjWoaU6FgI+ZJDJASPGdyETlFc
oQZCwc6Xb6mJuK4zV9TJNL00pnxCrcp4wZLplr4fXD+97D5DuAZTYwkfOks2O8BaIBsFe54jHvTb
shiTPR1BTO8jLewoLm0+Yuw93/dvOa33Y2f3epvCyH5OfObZVirbs4YzsJMydssbt0Gs4/b1eNPU
ZnIkZ4/oWq/yhoOAH/vAlVtFtYk1FEqW/N5NdLasEa2SskcErwkwnjPPEJUNqM5t4zIcojNzq/sq
Ntx9aUMPsBB/b83enKK5N7MrIDB/g3e3OQxqUpFQ0/BuS4RfZdDUm9EvPg+99TXv2oJ5tb1cR10l
KJZ7nWK+R7dW900RTVWK8c6Z+p8W6vudsmb1lMPX3FH7y12TEPoggiaIcDfETxTQ/S25F6QEh0xS
5j6TdyhqHGuXLyEERKRcAR7r1DhpdYGbkW7dWn+Vpig/kxCn9uxtiu9VQBQRnnE+1yD4nAblD1lk
/ckByb41/QIli8ufYmhemxkQ2RE1o3kygT1EcLDsvT1kFvnERv4tzAMyqMrUOLCZg7sJgIUg+dI5
Mx7P9u2QdydFQbJTiPKODgSQvT9ReRk05AdCq8dLVjUl36OJCdBgkcNtziyCprYZd47f198Gl+Rt
nvszwihrq+bUO+rRgQrg3ixCt8eafOeNCdRt31jut85sH5QKKB2YzgDKXw7cog2Yz6B1cJhs0pQ2
LCsWKozS9IBTNbd+Kx98sz8QbgTtqQJLDbFyjUt4DFBVnPNmSfa1ZBzGBoY074wMYRjK534pk30s
yhunMozHsJ/0ofRUeBQzOcqLUz2wn7mfWXXs2RHCBWkMKJnlzKJaWRHelvLQ4xWIhgU7gUga2sZU
oRIZnYWbsO/cGcNETH1o+M+DsLPjkiPECV3rRxd7bABnVI5ZReqcnbUuB1mRch446kEz6P6WVXO3
I0Z2RXIbR28a6wfPgDuL0zPdjK4ijCRs1WmqZIhONKHzzZbgXA3zQ5m5nwlxfPloEP67qviHXsrB
4/i3q4rXTCZZnf3SS/3xoD91He5vtsBDSUsEtWtFYv6rlwrojHxf+DClaI9Whcf/9lLhb9gakW3g
5vKAWJosF/5YUzjsPRzPCUzW44FtU4P9J/0U8qVf+ynQZSjE0Y54HPMuEm5e77/LcyHmIqGbE+sY
BHgvmG40wVYCpYK3NHeMxJzdVMef5zpwOdng7b6Yqk22gknbJUsTdes0TPFDOTp714+teCdRkdyn
c9JecFiVxHAyMmZkFpy6eHiOx3gKtrPqvuBbKmQWSd7gFwrW+tUe8Ea11crEGIG+fHfjGlXVCrIQ
0Iy/EEoGFmJakTZOS1m7sT0Rvg5eY/woJn96QWtYTT9CQo38/JyRlnqbNv5OMn8llCa/mHnRokgY
4xq6h2D0T6i6ErdqsEG822ljPBvCbVeiE5jjNsA47iOhIpIhY5ng2850a8mpjDRo0a8e8Pjx0g9j
wNtCtMPRmnRCGwg+i/4Mc5BpM4aM0WC4e6tDcMjc5auolvqSEF7CdH0RlE+ieJN5X+9cKxaRQVMN
HcPRrx9MH4BZVnISrC8OqM5b8uBwohMJAhLJnEbjfejLjAE8h3RqQvglARJmVrcwRX1t+wxWue9N
kGAWuVCiT3mMKS4OE5AfqOoG+67LHJCZhutZz7ILUPG1AqMS4koSpRJIcARmWc/I9NZ3GZlMssHa
bz2Hhcvt84M+hAqe1rJsV7rSgOt0DSeC6dE7DvWaP/TMJx12rtUucEesZUGKp50DrUMfqonbu/zO
b/n4Ywnpa9nGrUf51KkPdEZa8RjXmQuUwzVoUxQugCzcoYpfcxFgsXdXLNQwCsQoZZosVvQBGwgI
PFDbeoBHAlYTl5wMEIlzaQqL+ebKiapWB5ZGaLocaEmdk8Nc4Es7lXj0xRAQM49PbYFOQ6OymSsc
/YjOQSjkYuEFfRRwyKAEOXfFAtXBCFb+iabKTHYgRXl3qzFu3+k/qJSSeKROcWcESFEw+Zy6gY9C
4zYeS3Il+yE2Gcy34wrCaCAVfQB0ONX4/39gVRqki4cyzyHOcPCM/Ug88oqnEsGamTN564uHpQXA
YrEL3kGpJ/7mgy0gkDWfpinlY1k4ouDWKAPoUcuLiJVt3gfM3a8fv9HzV+jouCIPdAlhf9PhF8oQ
VAOn0rKAP+IIQOKR0Pa4HKS0xBeTBj0AvQN5wzPhHMJdgBcGKBJOVZa74oHAYPBLTscgJiMBot/F
KIoAWtgZPz9xyhWytIJyUrrQT2Jt614/nmVQLio5ljMjzC2+CJ4sOxSuMoMh1W0o2SdQx/XMFHpv
Tdcp1tXE06BXWFdTrh+p/YHvAodk9rcDezhqcoCGM0qt/jacM/qnIEygpRgryqxoPrAobP0Ovi65
Q32wuhikWvM+69ry57KAoaadN9ZryrKpieEnBNWhUSOUDd+qJox7bTGREV0MOhpCe6Hv9/SjqYGZ
jaiA3h2uNAd7pwK7UxJYiwRThO11CNS2aV1Ss1zb6MjvtLGLqapOQLLJ3l8Lw/iSk1f5CijCS6PV
xQOwax7AJbCIeB+E6mO8mPZEfxKytNVBtV/QDW7NMXEJ8Bn6bzlRw6iQOHRey7CcngKPMYxvSy5s
W2rJi+ENuOLvN3h1VYEobmncul8ZMqUTuWFNo8RbNuKCCV3/qDH0f+taVO1g+BvAHDg26Ils0HWn
hAiEEzHIvL/zlMavErni1QPajRbHrvSdtlzibcfEJsdscDT7mBgnRyVFe4IjwcilDNIUFzzoxxWt
8kiOh0fZXRDAs/GL1CaqeN2Bajn/EH7lnGM5ZMecxd/30vWX1yCBpLtnCpZfO+llPxwq5GcWBTOS
FwIz57yMt01mvND3yNfUFj1y7mJoaIaCDPwO5g17MsqrNdWav5vqvRlU865G9vJjtQzzDWDUdcGT
w4hgJClBbKoldt7p3HsGg8AftygzrZNaZHFTkaXHLk1TwjOHsWFUxot/dZPulnF89QORZyp2S4AQ
cjOB5zvXwxTcltp4tCqDXS9SB0dui2DsLeBN3M0fFuGkp9GkxRsJE19GZ4z6rmhvtKoRaRkqvq9H
2OiogCmXjVY9WjXpsyA1ku0Q9gt+TZU517aoTfslBhf6StCbfCq1uE/dsXskZICEBeyjj2ib/Kfa
H9INnfEQ3HW4vY6ZX7Y7M0nNt8TW00XEwfOCI+CTwnx4aJghyIOr62aVrpM/fhwloXCFo49gOEGx
tfZ932PO8ao2RXkNWf6KvIexW4zN56FPCeOeiN7ZlTnpJwhxJKIDQqXaHUqmmg1OnOrPcTtVJfpt
5eZ7E1pedWRSi6LbsES5o4dotsFkDs82huX3zA7NnqOQbZjKhcKBa7QneIhc1drJP08c7xfmfup2
sM3PWgbdTdsvM2Euemo9BqTxcEWYhtdchPbTHBLOMoMdeygsb/hJrJv8PAP96r5Mg1mODyw144S8
04UUFThbW9T9b0A+4wcYP3FErjAmuMCaruNgoTDC7DqyBDkrEr7ucLWg/LedZAZ7Wf0oBxD33ZKR
NOHO9kOeDeN7kHlxlAAevYfE495NStOhFjVLLZa0fntLiEZxY8adXUepMo0HouPcyBdK73i7fNxI
3nRu+6r+nKlBbAkZf4lVa54LU74OHIm7NOc6Bcv0brEeznXeX43ZFW9aJ07Fdw6GqBX31i420vTS
JyK5c4KGeHRfHgOlh03h2wCSTPJ7EJC0k7jqdBC8wgDhSgqEImKmqwYOPwNQFpcKeuBrpYNmJfl8
inOBJqD0KsiljYAnNhSRh40rIqOM68BuBRM3L+SkCGG1JijiN7XHEb4PhWNOG9tunYcgEd49sKrh
qZECFIesx4bXkw7bYpnYjg3MDmThbqDkvHhmZ11qhrsMW6aWFPPZhSRQVU9gdwjGyCk/9jaSi2iC
Stjv8GAR6DZ4LhG4fZreVxP60sIx52cTAfNl7p01rZEHjgx6b7gDjYQOM6yJhip8cAaT5JVaQZAd
bNFeICV0j6lbkXE/173eqaZGOJfqBr0jEXBkhHhmJGPvhPKWYVKRzC9mX8YIMCr1mqr0jYS/eMuK
hFF3gsvnZWzDbuP308CJ2ztnr62m42Qm9LNhGuyhZfI5EPWnvU1VmUAJAl95cj8XKRGjXjUUBNbj
RxOZ4nQsUyi4nV+Vhxb32Wsb8sJH5o1Pcd74yEK6ON9xHOpjkGMUo/cvNnlibKe+rh7TGE0ENjuE
DcucEDMnZua4ZjqryyRFs9e2PTl7HjPd+BVzpq3P/eZ73invZ0CW+I7EB3c5piHpLaQcd8dQhvGu
XEsreCZ4GcaZDT7iCZwrqxUuMzoEHPWImlYF6ka3lh3Fc8lYC/YtGg3fvkA0GG+XPmidF8634mao
SycF5oZw8D4fEKz3hds8qmpKvMeSrcGydQ2CztEzUhYAtftaWLaZ7EPmQHyBTGrBwrOKO4BMT4jN
pyuuin4H4jactnkfxA89ZcCajtJy5wWcgCB7ZC2wOLhUYhG+J8pqHpdYM96tknTfwXm4kgTt3nZ1
yjo37DqDSClXnZ2mHC6T1aH5Jajg3nKH/jnV1bnT3aUNlinqQhuvO5ucb+RSkh4/dPJsjW4MazZ4
pVDTe7+XEdN+8ZCPc4k7aIRSuSfClAgjVmDa2mfhwrhEC0lWCdv3Jt9Utrc8Ksdsv05FBfyJWx5R
TG1dMbSv4VzVTrxcCyWN6ts8Tj2pR/NyZ6SLzHZJm7nqazC0z62a68InYkuJ2D5UBje3Uzx5hy51
/MfGKj+1Tjmll7rs/Pjq1OaXQYftzYS/Hh4A18Kp0BnBfEs+4/8r8tR/JMIceXFW8Se0RbKo4/um
ZT+zylMhMiKq0Z+WVDQIrGSQ+PeJ3Xb3nH6noeIE1cd/24r+PzzHf7XJ4o51Aydkx0hWm2Bx9mtj
jC5GzXayks2kBGrm0Im6WWo/L7MP21Na/4jHZ0f6iy8XUSL7TNdGNmgKSoW/OI+hn8wEnPXNsWau
cx1SSnd0We6XwhjQO9iN+paWphC3yRgo54SN0onJ1mS8Xd3kbl5y5+OLTaRTDTgWiqF1WxkeaQyS
idLriPofmXZDASiWOqZsq7z+u5mYTkhDD0zoyfYMmKLdBHA2U4oyswWP2bijHp7gS7j9fhksS/fb
2mMH/BnDHPPQOJho7JIYJGjmJCsdkTvGc+U7wJXLuf/OJVP/DMAtPDlMEBnOd9w9th+pGGbFjBlh
/+Qb673TpMGyjPgBUqfqUbfTOByCFSM68w/lnWhayzvA4PWmXW8FzftHL/wBVvv7D32ddvwb5QZ7
su+STgIWdbV/+38NDymokNkWmc3Rndd+2c1yegNlwSk7/f0vWq+e/+sXhZ6gDBCoTf96dUHFYYUD
pu/4gV1lOAH9dKg7Ph++e+JLn61szqQBU7NZOGXf/9PfHpgOuR3Y9tmno+n79dpujdnyMTs3eEBa
+9nTOogy6OvUj6U8NqzIyS4ZfJqA34mVf//Lrb+s8HmTCe/EEh5iKQfS8tfXrnPXiFH+sSi1WprC
USeQeP2iAwqc97TNwvJ48eMKOwbgQo1qylrR+NWJXx4TMVnPH0/ov+PNfxhvcjv1+Gz+/0rsO/mD
9ewvprXfH/LHcNOyvN8AU0H5thkionXmKv/DtGYRAuQyply/SCEf94qv+tO15v1meyhpGcX9y9D2
pwab7HXCaxlHkvnto9EO/5PhJl+jX79lCKsdF82JzWSKmzmK71+v86JXS6FVmJHqQTxCyGDBRBwo
AeffhXErxIPwOu40WMtr5JwxST8IfsfM2xbx2OjpFgEsKyouTUaBQ1YMziOLFvabn1y0ioW59SAU
bNqxLo6k2pr6fgBL+r0yW/wE1GmEaG6llYJItakHkhTXr017d2hCgc8l7fJzldfWTydBtbJhexF8
NdbxywTn5ewXooNtnTDzHKAFENMWHxKyjSInLM27osjor9FeKYV+Q7JAWcoWd9fiCOPFN42vwcTk
oFrZBLiVmCmkY3bKoNNdJ8DxJ58dwmcNVXiH2BnJs6y99FH6QUH+WTPN9xAL4pBgSF3JndPyikFf
LkBNe+hAUWjSFnRIYJIxo89MtPc1A2v30qPmzG9d2umoB7p6l7Gw0pCTJ9ShJdjo7eCnabohrCJk
6GEO2fzku8NQR3wS81s8s+0wWEkrxghx8oS4Pg43qG6RlMw8/RM9UXpZ9DS9YXBiA+mJyTwltTPu
Quh8mG6snGREf0CZgfDRaT/NkuV5knQ5I2B/rM5GX5sN6WJEzqHpW4K7oNC+QrYnuCTyJQMS5k8p
ZJHc7SmpvNKf3wekQZjvJVfW1iY6e4rCMp2izFRA803ukoSupj99iSyYIIri2GdC7WmjvMhdzUPk
n/sP3UKG+6ZOiySyiRd4KDwk9XODfNKsOuvBcEO9q8fKO8fCRwQqpet91yBUI5T26hYR1IL4/veM
g2QOCTzoaqO9kmZIDIL5eyYCXmRNQkLICCdAD5hXSPvIYwOnJIp1ELfUGXkOpvM/7J3JdtxGunVf
5X8BeCHQBfAPgexJJhuRFKUJFkWJ6Hsg0Dz93aDsKpnWlW7Ny5NyyaaTmQkEvuacfZholMhw6F79
oeho3MKM1scnLdt1SVAQlmltCsR+5u3QRXxXi1DyQ1GXybiRhC3Uj3kLFhptKNkU81tMRfsWWYFw
fXUXGVEHzouTHUx4Tc5s0ci5DkhyoEzM3bnQLhVIqW4tG9hwa25yqdY0DScsx2fje85GR+TGTCE6
H6e3PA7ktWWLWtvR4wOzHKM6UEXlwu8Fu/ZgfIv40NtC7sooSW4w/KMhiBuFFasCKcWdHboSKHA9
J2Da0xUxUIOPVZcLhLlmY2gWbIKYb3NTqzVcVX+jkqZIMoC+vdFKW3Z08mpaCtRVHWDTNpMD9gba
d644S8PQJ9Ee5JpMzhqSWbVTb7hUdGwAT4uVomok8FR7RMlQGvTubpkY2t56g/aivcFZuzdQKw6Q
2T73ldmht26gX++iYa6eJgIhLN9dCbALy2fEtmHdlnv+kHE2jMu+P3ASzRjHvak6/plEgHHQ2TNw
AYsugVodzapuX0nye3ibm5uJ3UFozgxVH8YsFljZwpn0i1oj1brr9KuFDNJbqxy5H2ll0mKbRpxm
9qCXhPc26X6ZTPeUMv3OiOfTKOImsU5Eza5cNrwSACk37La5iGA1k18rKgjSzFUMhlm3GqAtEChD
nG8cLzUuGPV5W9MFlrvVkpoq14p5ugNASza6mRt8z5kVpV/aRqbPOB61Bxj96hOre9Vu28qyuNes
SeGyW8xtIRDfHDGYWAGwQnp5ElKj9oJ/gWmQ0MhgZ+Dq1DMpJe5SxCcCeG0QmcRr2DWK/Dm3ECIj
cAgMFPpgqp02IhNW4RTRmnZd6IC2Aw0ACJpqpSrrgSxPiHT3ApT2oxqXjxaXMMSgbgWSe4zcDg7h
GreOnbCg6MOZmUAMtIVkXR1va29sgWaEUVBN43RXhp11zgtjICyllYW4YkZbXS09Oum921TmU9NP
T9E0KWj2TsLGQyRoygKl9L7zByJKh6tiJWwvs+juirRKkQ3x/IpuxaTCFs28lc/LfChM2UvwfYhX
ovDUsCVzz2xUxO6/9dT/RXprUmbQtP3v9dTjt7YgePzHgurPn/lrWyz+sABre46pCwPa1RqS+GdB
JU1EuRYVE92oows0tv8uqOw/+AMwYEya2eeyyP3Xttgy/qA2w7XPOpmwKNuS/0lB9a47MsBvCao2
fkNehATP9Z//gHJyBYVBUrk2u2L0ZkUcg4mMGtP/4TP5SeP9vjVyHWHyHikbTYhmpv6u8Q4H1bBA
jcLDkELUZxrjcadxEn5ebb03hQM+O19IJd/gzvxdY7R+X3/ry9YXR2Hn6miMISus6/8f32Ls5Dn4
JMxjkeWxWpJtN27UJHhdW8/uUrRZz5FX1JQmZWJumCAn3yatR+LIAtPckPeFzhGEPhN7Nw/MRmtO
wxpf3bkpSSgsIyiD5rbedlEEmKCT4V3B3nXz6w/wp29CWrwBhLk2F9K7T1BnuYJ+d/EOzTIZ28mq
ll2hsRRM5Dg/NKaOhFRkLHO0Akc6JTHtuje4G7tCdRv0JObx8CNLpqKa8HXFuswjaACZbJYfKd5I
x1EjbT7T5d3MSZb6Gnnx+1+/h/fDkPV7cCWbZjoIJOXvK/fOMmECyNGD3gyvvtUXdiaqnfeySl9/
/UrvegTr7ZVoh9FnrCqM94JyNtQdTkZeSWHbO8zYSva94zantjebW93GMfbr13t3E729HmMGPO9c
4mj11yvwh5vIEB1bbg0tlYqS9pYTpfPZfP4uBfAnn9+anYc11iVk27TedT5ey3HBask9tMaY7F0+
tdr0kkPWufe/fjtrj/f+jrFRqKx6FM6FfxwKaSQMb+QaPBgLtJ9FdnCKPK6ZeV6DiAqe2Gj8HOg9
VZ/dzYqIzjp3kEunIryL8VZfFLbd3LaAzND5KcBftVgVmQqp7iGCXHRiZjnvE67NBxUhZIcxyN6S
3KIRzbkV8SKYE0HxuIisOsPpPo7Okhx+/SaR17x/l+ANBUeDNFb+IEvPv39roRESZLK002FEp8dQ
F6qOXPk61AYsoFfmjgN8B6c8FJ6Vx8PFmx6YXmNzeqP11HB7MLKC8OmB+TQUlx8Fzd7Z9mbrs1yZ
Pzbwn1aMxgfhFQ0DTzbyQYvS5Z64eG8XLyCu+pUhROaYsaHcnfdYAkSqos8cZ9nBWdlD0WDYKP3g
EfF0iQ8F3KetGTnJgYp2Rg0JwYgdqNh3ZuXeI7dMj6lG0lAJ0rb3myh8iXnwBAU4hSOQKahOOTQm
X63EpMKFnaRCJI21MqzAsWij2DgAWeoFmvcMh8JjTx+WrywmCnjt2kZv/3VGL+Az9O+3mHbNvR1a
jMhTB7XkktUOwhc4TzYWNsbJXfERs272CtO5wvele8ChvDZmADdWuulXZTw9SXLdNnIlSkG+zI/p
SpmCtOBcOyt5CkL0in0vkvEaKlvzBYMRAQ3AqmheUiLasm/ayrHS4MEi2UvYSMv2VBQgG3BdN6jU
veOktPIM8ZUFHithEFkrLUvDEwi84XL9PDdVntYBsEqN7hTBsYD8RmLL6FsoLo7gDYtLivT5QXsD
dEHcXc7IUZDSzCvBS+f5AukFqpdReS5rY8t8ZgPU3UDC6spjrw9e0MjOvM+sHZYSroiVFjY0pvmM
IqTasRDXNmY9YSFbO6OHEo9zUGVoF1FWAY1ZSWQjSLI4Nm+NECIgZ5s69nnFtlFjs7tylb+SI0Kc
EJON27nNr5IQbqe2ss9UlNOzrjw0GhDI9Lp+qg0aDT2ySAP0puhDmUZXYeR8jleyWrwy1kIBbS1t
nY8YEmniynIzth2Z6CubrbdDd2ciG7mU7DDxm8Bwq9QCzW2NxhvSRvP7lfUmV+obK8YxEMWb6LOa
LrSVDpch8g/mlRhHguvMLwNFjhGKFUBrhPXS6o3i4lLY4HkMYTWNXAcM3Zggjopg07Vdp12QF1Rd
9iu5roW18ZyOHTmsSSddFjcr5E430vp6eUPfiU5AwZuFdYzLKT+IlZEnK24XR8NmnbG2MTDjbuGs
sMWTMbuLPg6DSU/Ll1ZZEes6MXx1ZDc/maodT6hc1DFTHgZ/PMaXyFjrfdNnbPRCXR0HdDPX2pwh
Es9nWgg8qbITxzLx5EJUfOMUrN+iAr/SMj1YSi93pm7EJLUhxbVyVqfkfoW+Z6IRE8z8L5M1xw6m
dL9CmHEllQMG0cQhr8OrdXas1TDvNcclP6/TM9h5an5VfTtWZ7ILcjJVKAoWNesouYyM0Q9AjQS5
2p44JUKS9AElgBqNLe+4PUkiJkE/0gAasT5fgJTpPi7eaF0b3KjnGd7isMlCJjHIeiv1TaR4Tpla
LXTwafsSyykCV5PIR6CU5WVpS3Gv6dQXeVXHTLZGqhNFyUcDo/vYk1N+O/JtGsbwAFEmsJN3OXvh
pzQ1s02mL+Pme/aeXUNaywRSJpAxuxqV/SNZLfmxoeH9umixjhfV4uxpeZNg9+An5VV4WoDMHObZ
rM9mvIQnlmk8ubBEiADsBERnGr0t6kbeOUar69X1v7EH09g2PfR54P3R9SLrsMNxsPAzhpd3H4mM
Wl2e5OeM2QBGSamet6Q5q3kbTwwzsyy1t6YX29esPEi9gcS5r3sERHrq5IEnh/BErWIzqmARTh3Z
nhRaUF+Y8fxKDaweE9VyrldGc6JtRU1CbWPsBeOkPYYjG11Cpd3NvEC8YXJCeYFMhV97ju3PI65O
1ClO3N/pEtZkmEXDHeOtZsVTiScwrhhOcSFL1VT7LjWWEQiAbl7Yk47PgENBtIMJqqaxdnXcTCTl
IHNReRrvKjOMt1U53Itw9Sn1PfHA2WhvZaLftGHJzC+LI7VvazXHez5+UmFa9PPxZdsVDWOU2e79
fiqxRvRFy1octlJ46YUF+n0kcQAt8ZJZ8XkajalYvi9j/rsA+N0CQDq/1jffxdXXb//v2OXP5dcf
u1bj+w/+u2tlO24AYnE8x/jOW/mraxV/ALhnyQTCAOshVepfSwDjD36CdtVxafV05NH/7lnFH4JF
L7P2N9jdf4Kt0/9ZtkHGZq/K78DvZcp3xXbTRkNbeF510BjHM+SJK2xceB+2kUt2UmLYT2Oh1BX5
E7AVh/opR+WHwVCeWbfmmBmXmMMQUyCq/6KEHaA/cnhHOHXyJt1VzE82CxbSYyskuZKzJnfpDBPO
RcZXAxaihhA36TS2z55ZXDkjXgNt3Id9HW761vbgUhU2agcmSVhOXwd9SM6wAABRyhpgCwmZRLu5
iz/ZBgx9fbmoPP3GER0ohXZ8XgdH3GI4za2ZvIQ+ee3yNNsUjCa3snLP0pz2I3j/oI7KVy8rr0ah
7sLJjmHADTvLyK6Gebmx0pk8WP4tBHI+o/rnue6rTdUsLzbeiVyJF6CRT83cobLkrGqL2PwI5+yQ
tK7jjzrSxapbYz00lzwt8ylT+bPUocoQ7HSnI8RYP4G+oLmEUvma1jTBHerrHaHOuCgLsCnDartX
o7qPzPFutfYGLkiNY5t7L4ynvb2ILRJQ54sMeOpxWUNBtbHjg9H1wLKJ7o0HI5iy6d7BlDXW1lNs
Zqdoyp/bJgVFZZ9lbK7bTKvbWryh0Upeq36+sZjY7maz3zVe3fjAKMDF8Tid+hhDj4GW0aj4oIy4
DX1OzN4HshgjW/H6YFgTdPs6gTGrrZ9lXDzj9hmJACKzpwcvQ2mMjsjiX9Ca5YZy46Y3xj3Nw4Vw
aSY1pV/UstIClcWvJjlAKMCTqyybLgy+nINbsY9JE94hoppHQkZw1vRODm/B1IjW4oUU6olNzGPr
kmTBE1bNx9Yi+C62p/tCtzfTXI4EQLbwbKvkuVRkuubGRFbEcqGMCHFv3CbnrJFPyaR/cRvz2oN9
HDjoRGajPyw28YjNpO6Xxj6g2IVV05qHCDoAyxkmGlmven8YlgsiK+PtSLoDORnCPHmSK4GcaboI
ozD9utMfy0i8eJgkfTRU2LGRo+BFu2/a4d6a8teC9UWgO4ThIcq5N8l49rOkr3FoVQjXHS0OhEhw
tK2fuygdnK7WE3VNunMsG7ygJXHl8HO8TyzOkkvRdJ4S2c64ZbgcNQGDECPgZ1JMvABQ9rzBeKVu
TdJjN/kUhTjisCXOXq8OLCnUqUHpcOwIMFkbAICy8ZxvwRgU1+xa5p0e5+rEwq4LDC03X3rRfZ5V
61wKN6tXUHa1ugRaHLrpht7N3MhsGZ9DWdE6RKSCO/vUaspH9CyPxYQzebNYHSHUBY49FLNnMks/
4wxVQTblwGqcOVjMZFMzJ9ri7IsFpbqDQS+Z2uhEiDQ4SNmcSaS9KSsLLIVmPVYais8O1SuhGYQo
l3P7UpYGeZ5sp7a5A1tKQpGsF8/ZFZiO2ENV4Y3oeeLiwV4lOMZLBd/e75qCXZNirzkZYod+me9t
5hZg+Rf66HbhNhEaeo1yYthPCHl9NPpPUnPOg9GMx1C1r+h0LywnO/26/f7HiAapAIlijsWtD0Fg
TTX6cWSSpI41pEi9DxZbV6hGTb/ukM6J3bCtEM5v5o//GJ3wah4PNKomyKnuez6+ZyGvdWZSwiJu
dXrj7GQgJqO/50D/9fv6x+hkzWAAUcaL6WzQ355eP4yCRiknM4XXdzBonrwV9r0ex6kYGXJ0tJdH
/k7f/fo12bv/fVyzviaTYnbzjIX5379/lpFZohUkdYRJlx2D7FD31cSNrZnWYdQIJl3fb54DxOk4
3X790uY/vEbra3uImKQU8Fffq2uQcozIvdzy0AHRp7Yu3JuZWnQ9Li5YWmQH3Ztexm5SO7oAdUpV
x33rgQ5CHv4SkywRMS4a0D+htLMPnlcwUh3areGOFyPAQEBk8FqwYftNlV4hG90VtrpDCfeo23GB
zBTDD8vsYKoqb2+ji/0U4YwMiMGdfzOB/cklxAgb/JxwGLob76eXRp6QkGxYgNqMbmdV+g1qzBtA
sc1vPlH7Z5+oJYhxwFXFsO/98NIbBZt+d71WPWK8cQTdzNgkt4Qps7tixbbpXMSQkShuEVXeyF4v
boHgJIG1RK+N4lxeSxWYjmuu/HQRaR0t5Tjca55zNlu1j12Oe7tOEHlFMdK+yWANZRvzvkB7t52S
ObkY9La7K7PpcWp57A9GYp3gzxXgcgi8JSf3NUxAipXkSGOvcav9pKWvYfUm3EdS1vHwrs1DPNuH
OC6TgKDUdV07XQBTygNjWG7kzILBYLa4Y+TyubXBf0kMV7/5IH9ywrBcWWM3dDjLSEX+flcsmC0b
SzPLA4LJt3Ji4mSDJIFdZDR/M0z8xwCYu8DWeU4BuZEeer+/v1ZrzCjrrbk8kEJ8R0jAqYBW++s7
7e1O+lFe5vJWHDQ4jM4ZvxrvXX1kHGQ92eQkHXqqhgI8gYYNl5f1pIc6NO/7FlyvYR08zTiPoRdv
AXKewEd87NL0iwuExDeg9jG4S80DSUE8ZD1Op3ourqCgvi5YcLYyRPCQmw5pwQCTcL0v3WWeOFuY
gw9uzx87ncsYcYZkR+766DNdJYPCa+qd0TJAMZmm7IcJz51uJK82LASfWOorNWUEg7BdB5xLgSpG
ql8CQ8oSFQnbzruqNOItpMTvMM6X6f9H36qf7Jysn9yxfBcevgbOYQv55d+/lDV0bKrmojyInEZB
xUUSJKSq+YaW8Z5jPoGEcgton3subAckb9fq/iKKa7b5jy46CozwJdqPkI65d0S1GWL9Cf2vucHJ
iTBSOedwkIDRQvsce0aKA5CTqAZ5upHp/Kgb48vS6X4ikw+TSXXoNbzhVpv2Waw/zhRifh3G9d7M
xz0ZA3eR7QyMMrg+mcOGeKIUsSGalW6KMPf2hr08enWrviOV/tcP6Sc3Cc+M9S/BZs5Yraw/PobH
qIFWOaryMLrlhhJn8uXIr2PBzQ3r6DffCHk3/OfeXcNrOBHHmhAGu5l392RjmbNpWEPJCgOfpMDN
tSGK+BTypPIE3w95mOieZhok8tV6P02pAKP8CvPFAu0SGX1VkvSSYBRDIrRgt14hGeXsfmHCcYmd
+jr3sIcig0/9qaxMxqrdC7n3d1M+XxRyfRhzmUVm9hyOa5UKXTld9CtMipt0qoyAcnWLftzd9Xyl
b+0lQh9zAxHHYGydnVAj8BP1qMguHno/Z3R2nPCGvTVBYTnB54JefiqH8T7paSRdRjEkK9Dq2ct4
3/aR7s+Wx4RP3ePCvGm05GSaVGsCAUpSZvNm/Rut4E9CtV6Q9UC2nYXhbr2Nusk+V3K8d1Ae+LlN
GLnr1ASwN1RLIJGvJpASG4zz3bbV7KcmtbnF+rC59Ozppe37zTjwAeNpvELXWwTeRClu5dZTGqs7
/LMOLGn2DMSWkjJyWgqGc23EDdz3+YmmeF+EPFmwj3Fhcnc4Y3+VC/tzTBjcKRM24A21YbwzB2tj
NKEq34/Mti/YYZ+BGz8ZwC9/8zx2fnJ7U+vgsNIRJeIUWSuxHyotIHhpgxyyOHRyfoHneNfpPPcU
bVZoc1uv9ddbq12tOOyeHSc7K+75MmbFOXYMwVJ+rCnMDckl6dYDceqq1pSbvI+agFVbufWmYT7k
osNFkWQ4dSIr2bIKiV4adn1XdUtMyhLxXMTC74FBzKnypXk2NM6YtJ8flUm5pbdmHYB/GYIpIgMx
d6msIxpDnoexCZ2RZfuq6Rnue8UJCgH1roXtCpsxv1LDcGfZDIOrHI100hJn1Izs1uLxHheJCwFV
W5gMzy9Ot9S7tu7vJN0BjFfnrHiI0GQO9yYO7LWa7+Vfz9f/Tth+M2Eje01wbv3vkpAP1QDsOHhu
qzwpn3+csf35o3/N2Nw/Vh4Ac7fv4g8u8D9HbGAEUCxQUFDA/Ile+4vIBnuA/T9bDALaLEhiXPV/
Cm1Nxm8862xuCehs7Iet/0QXQqbEu7MahIFu60h2yUmh33/fyQyECpRtmlSkpkkxbj0WNEwhWGbs
Y0IUd8gJLJymUereepjPiXmFqnAeHQ5BRegq4QjmILhQE/MjrKb5Bqt0+UF1TvjZs9Be1IsJKESO
i32oWxP/Mylj9gVjfx6eWUnO+Tihqtz02sRyEfuJZ15S58fnTFT0i7llm4Q+Njn55V4SLX47z1R5
GVqvabOAcHvtCphDrKFma5dpnXUdi3S6yeLQCrSKecBWbzTzhEyuxB7n2GW60cyYXQzWGGTq1exc
ASwgJLI3UNsNhWmexsU1j5yaernFXq4+6SivPJICwv4bryLwy1slWMtwKBnmuXWDLUzCFtkSG2Ae
p5DWBUBaX2VYn0bmMEjp5Za1d/Ga8IUf7NBeFRr2GG3FkoRfF+xqxO3izvhYLxpriJDf7KMFBupj
OaJaIewT9unE/mIcACDUnVtd912r5gvCNyN7Y+EKR5gbS7ZDeZGLEGljA0sdeoB7O2X8Xg0PD84p
EYaFj4wULKeVTvIWv3r9WUSuexPmVDI+Z7kuNiFkbFS9+VjtpFvg417kcQJjcJ2JxruxiUKEdkfq
8aHj89upqvEucyeB3RLH42U8AIKZYlUUAGLK6oMQjXur0UfQpcQ8iQiWJ4CPZxLPGHEfVjiQE8hg
Jy1PML0PsrrO2kZpHxYLG68jU4HOD9Jpk2eDxbPZsLvDohU971mYO2zLzZeR59endqiMj7WOjS3w
GH05gR2xNRJaQdooThzHd8fZu51QtQK7tLwPPKOi24lAhoiDH95aYBMzxQCvW5fd6Ao3fayNz+6C
gTjDPnNZ16aMdsOsIwKd0jI5sJLplyMaF5qpJBy0SyPU1BiMhiy2GB3dMgab6qX9MbYzG9TsiLtX
MjIH10Tk1k3tasL0BZOhh1LM1lUMBmmMAsTM4JBczP0L0C3RLuY+YlULs1pL07GefTwnGHxmGxXX
p2bFI2i9B+GPTbMZ8v2wBsYMxoBl3LrSdXcReiZjOIRMsvpT7wD9PeZNMycfjbrz+pPNX3D/uHye
ZBhpH2CEMSLLQlx/EDIAUXQf46Y4h54ZXeZUFN4L1o9UGb5hFpWlnaJCl+VGkoT6YJs6XJ9l5iGI
7HEbsl3c6Q7/tzd1dnhLND4mIK42mhdXV3g9G7jg/V06CBh+RNY6GPgNfPYZ19Cj47CjPnB7a/e4
6sN91cIX9QEfF3Wgu4K1aMrCi7xgKIq90UVf7ZLfAatRQhStGoxhM/fTuoLW02M1MFOdvfKuWmBO
QEQ7pgiGIG1V02lM0mEriWpltIxauqkYuGuW9hVW97aBtBs0IaQJl3XanBjCZ7IuzyD3PvRLR8Re
NO7xfdqPol2zUQaU/Ms8VNejq98JQBqsBGiFtY66gW1nRO4DPDG3dmAWYWnuUru80Mu6+5bO8qwv
RvgJIQre67HJP5QOxW2qqg7GIRG7Vt6pG9y6ODIrRLBjAnvacpZz0rhsTC29D+K4y3ezgAVI+kcX
COYBAfF7Vb3J3OVTFQKIm3N5vdTtFcSFMKgNvJWs4Nt9E2KcSB1Nv4LeNV47HaRD9M5fPE7bPapz
d5uEc7iD+J+CELO7AAdac2AljydAKe2UFom4mPNZ+YOMPleJ0W0iQeeTybnckPqNUb+v2o9j2owH
vYj6B+Y9PRfGqO2jdnodWgecRJzOW1bZ4l7h3vpsZrbG2nyFpTipVaBOo8s4olQZMyjxln1RNkm9
8zw8wX4NYXJfD5l1ckPmDZOmyduhjj3QvDya0oLFbG9bIKWUs8jz3DUEB5MXgVvbbZIeaFQTPnqN
zS1rFyHM9SEmTdFFeFLBpfCXKcmeapkXOzHQTIeJ4e6Krvf21aLqT/UY6h+9NtK2vRpAlY3lcmbH
CbKiGVukuoV7a/IPrggR0NAPRo8yauDkCY9s7QjUxLklp23y8etn4mRPaXTpZYWLc7q0myDvk0EG
GTpKEPsohkF4QICzSbwLlCHMswnEzkcFPSGuR9+PrC5097KW2QkcWr5paxBnDXTUx75muc8VVzab
ZIDpp5vtytqubhn262czzcqN2/NJDzmXgUWcz2R0wbQubQwWuL7qLA2BuUy/mWzRvg1Fyxwuxhgd
wNYbbZ6DDhwExiQmG+CG1GjU0g8VecZ3MbjFr5M7RFtMz+5lExqfNW94TZIyenIMh8S4udSDzrIf
SsvWrrinyCgxs1U4xjm3zE34ELXWngHrZwgkL67R2PulskD8hKBZsUI8zWr2NkhjjI2U7XNTILRR
pn4kxShDiGXU36JQsrVOtWpDYER6UAYrucCAKc+CIhQ3eee026wbM8AVzrmMEDMw4hu2RW9AZTOw
xwDXjtsRtacolvOa/kDgQ/d1SON71hCUUtQXTGPIcDFVfpCCrE+2izD4vPVwzexmLWYaN+jp6iBG
aMQSlGHybGTZvWY47M/GRv8cGzI5VIkrv7WivRuUeCUtE15+AplCk59KoqpBwfXJfsp0efJmnL01
jk9fmoRORvQCizecSEIPOTvreqvAY2zcSJmHdJqLo6nqIwk1K3VdPCTjnF3mXPPQJoBPi7Zj1JD2
cVDr6R6hUn2q+umDtcTdTgBSYrO5Joamy9ee+jPozaH6wNheBQnoNfISCnNmngJvyWYN5OOQL3bT
QMJlq7kvYWQ8CQRpn/TGNq+xMOUgNG2Igz3Xlf1SGIXAzzSwaIuT+qIGAHAxNMY3WYyEJYmvTD2b
GGJtXgcC5/3BrUn16SzgAkmDN0S5TrynYpF3QpujTZyP8CWoHq+NUoaoFapTy5de5e0+gSMZzx0U
BQmhO2WDh/FlAuwuUnE26/RhQsXGVjUesNHjjIZWW+IzjwfyvGgFpXJ4d1AwLB7pl1rTOSTbLI89
AuG12GxEeV3JHpzW6NHlVa/YYyBsY8OONf06HLvrJV8ZRz0ZO/Dc07r4zF4UxHc33Y/dcFOLHrBn
eUW1BrrfWZi09eEUzBjVqQGJlyDMFqAo8ju1sTF+sKqSln1Zpi6IlqIhDBwnkDFLRJeMuZYboy2z
/6bc/J8w3KbJ9P9Xjd/9t7L81nXfvv2t5/v+U3/2fK74wyHM41+a/j8bPk//AwCSiSjaxT+7MuX+
paoADoeeQsfWa7yF/q3G3r86PusPBPWr6dJjloY+8T/q+HAlvOv4XBjcjmC4x/ZBJ3v73URFgrbS
4tEuj5qiwq33igowVUBDxpHEtYI6yxeONMbL3kDHWXSgX0U3kd/JqXpoCith8hLCFqZthRzWWM49
B1S2deiZNlHkEDY8tph6Imd6KibkX5sZ8N6zF5XiaNQ6WcWeTVkfRxaDaPl1KOv+qMwu2ts8IDYE
0jRATLKYtA9gzrPSddo74JUgo6duZ1OVEhaInh1JSPVkgUV+LtEhHQfionZ64uyQ5suNjjoxUGkS
XYs2dA/lnOT3wE4BtfJYAzCGH7V6isXQ7A2lLSeCXddizXCcL7jO6tifCmQiGHqiCB7J3D9kae9e
TgwR74axRcOby1tYkt6VnkIBdQsSQ/O4A1bLU4wEtAG0RcJZG6Z6u28lG7sxsUg2Mefbqq7ksSXw
bOdoJNIunPrXpfROEeJYu5qyGySTHD4hSX9IE9xtjjHPH7LG/tDqJjEEjaUH+mJZl146dcehW7RD
qC20SlmsnZh/10hhG4x0+KpWTkx11TjoHbeNq2EoHdkPwQqztkDV5GWEQmtPcEGxMxrT5r/aLbcI
hLsrmWg8Ugbc5VMxvcx029tuBG8cyqy7XTLO43F2cqAlFSzReoKom6Tyy8DxVZfzZ71IOtKKeOoO
oKP2puGFj8pNql2ahs5XHIzZzHbASK8iG/NrTmRRHExTD3EO2somYaRw4Onc7hqHnmHGbAOKzjZI
PyDpjeg274vbluNrRFO3W9YIFkr1Ahafa2IJZuCXX85p/QDPM33Aqzg/I97TWagttn5FtKC6cLU1
bQGjb+wnHsyimnhgn0QEUq9p+U6h7pTXplAQYkbxEMNx7n0WrA38nCq7napGO8HYUNcGoIcLq0Gl
iaDIwrSV0HHKw6ANybxriSUCXzdYGeDZYRpPlHG7tDTwgC0rlSa2ajcweEiunYcBGmlwqbEXz458
hi06mmaD4BgTEL2xSRsoblQhiT8ZS3GjaWxPbUzN6O+bq9Yxnqs3SkfzRuwApvvRSVp5B4ZwH2qu
0I7dd8hHTsRMBh/FG0vvZbHmBh1VCBpkYd5w0w2GW7ywraXCsKCIlG4/PNiwyW9ad4ipiwhIubfC
jvFpO4htlJfeaaxghPle2BGLXcdOfVdPWpGOQTKr6FBbMmsfDHBV2bTBfYNXlLA9WckTvHm30/A3
Eyl5zUHJ514owiNDJ2V0Am431AmPa8Y+0GstOjeAluRHnTlZ0247exa35eQN4dc0RNFhQzL2OeH8
GDsnm1OKFK5cGyS9B/z+DR+YBZPKGRDpvZd+Ab40awe3VDpJAxUWC5+k9wHx9NDi+1srAetqJAH+
sZhr2B2C5b9f6TM8RxH3uvLLZpxuyl5aXxk29NmeoQFOTLacdMJKSzym6IxZvC1qaV4SRm2Ly3jS
xb2J/btgmpCzr9DHOtlz9vGKCIpXTqPX4Z4kbTiFFZ54ZXUt3dmonJW1GZv9RQYAXyfPTqFIkZOM
tuBxnetJgRWzLeZIOlSr1G9tPmPmBuF8n4+uAcFT61o/q9oGPnfhjehYTOeq9KzmmCUe9/1kh6vd
wepZ1ZpyPwgj3hNh7e6ruM1uSiO/XCKkgX4r7Opyitco97qWu2rsLVBjlitXhyWc6s1QDpg9U8c4
uRKsmFYC6KQ75vzCvbBto8rUdjpS0g8wydKtY3SEPJmjrfmOVpZovIbqzoWxde4dpm12GhoU4KZ3
QeYCGLymBdg7WRFbT9oEf1kGAqMKvFsvzdx84RnVnhmuEkcpV8uqYtyG4rnRP4CWDHfIu90HdL7d
rYVtkodDmROqLLvrqne1Xa7N+kmVeviyGI6NmkFsOol8jaMzPBT8p54yCVyqKzz3kwIVWfl9aNSH
1G6mC7nI5YpNpOtHzYTMcJxTqnmTZg543hnE4o7azkKTpi8p1XMMiSBVprVNqeFv2O2nW9J09x2h
tw8gQvrjTHLiXrQlKWqqAGCFjmQMlg6P8phjQfsf9s6suW0ji8J/xZV3srARy0OmaijJkixLkS0v
iV9YsMSAILGQABeAv36+RoMKANGylXbNoKaC5CEVSk10q/v2Xc45Fx1aKh1ZYbhXoSlQzUgmnJJO
TZCAWxV3hWeNxoZOJjKg7dQtPFn6AwF/PLPmXnBuM4HXyxx4H4Jp1gzTuLd+N80VQklbeB7+1jXW
17qz16fkT9LXozWE3IU+0S/sfGV+HhR8Hz1ug9Mlrelfz0MCjSxZRzcLbbf6tOEcXhPWZ7eCfvgW
uExCI8pk/pZILDxfoeN0g8AZik0gqS6i/fYLmqXh2xIN588T0jM3EwQFGSS38QTo1zreuID909jU
bvICIsNJyMm/Hc2d4hwtkswHLUHLNxhIJiHsO2AuRTy2Yte+jAm7YOcLoN58kX7d5cFqjACdRsOl
VLukv+Vnylo2AQVReETMSvfg0gRDushgyemD39HJ1c52s3R1XcC2uTIHObpF3P6r02JgLlE1mVlU
GvX1xwHyaO4pFHuyhZZTnHloaY/zLbJnJyuwMyekENA8pwse9fJYQHjG2gL0uGjSuXP3phDQzbbr
0xRkhW8U+PKFRZQ1drQ5liDLFh4Yxi25M+cOpocbcOUFcRjMPuR2uQzfVU7rP4Wd7xV2LJIMz/n3
H9f+rOXay1+oXXsUnYcUTCA3aof6y6GeAyh6qNngwdAIqKRToJo1QNMoMeoVkPrg1zuio6VmUugB
Goe+9OgllZwKGNIouqP/DESLorsoJ6HRYgoMQKNQmhJJztLSLa+9hM6+ixOXrHH5OrZ3XGixZV4u
Cvph0DoYfed8ZJEiL0tSC3gwt+UqyS4yekCISJYy9wYxKrJ7xftZWY5uoVjmuFBpVIQTtCbMnbZB
XRTuFVKi7wdOWSQrXPotYPKPs0kBw/aCbmlAHYPdVigqR5PBb15sIeORZnPyDjg+eur+aS6dMtxc
7CiPFdvLwNnAi7+coE8/B5HqrrZ3iApq1t0gwc84W1pw387gDdLujbW0TBRAcDehXNExNlhqNsfE
4MwH9ISjshpbqFjuovBmEsez85Vj7GlBnNiTD0lsIMeAVgP8OoAe6NYOvu4AjHxw51ZGg4l4NsfH
Q82hoGPGnpD+9SydbHxPR0WeIAPPN0T6mjovTeC8dEtmlQL7nsTBmzk5oxGd8BCtgbe722nb1ZXh
7ONEF23yiptZsNgOLmmFtytPF4tBUN4h5LTZa6dasJgLMfvlyHDODSRXNvDBtHS9utC1YKILO7TY
rhbFe0Tzw+x6ibQI0c8YwVJgPv+QKX4s4rcBqT5nET4j0kLw2TIK8ncejQInf0THWBs+BGxTwVao
Y37QMXxE6A5+EqBfk0ghyP+a8SiYJFTka9NgaUJNCUibBgcCxjGAnReQKTqwNSjxcDJgUkAot2i5
YwqIRcMy0BZKJ4O02t1s4ocgj8iafW2sxhEMlqDQtkxP5ws6picrzCheFnyBO7dRqaFftOeH25vQ
O5nFD89/VQXnan0XvHJBL4Gx7I0gm3SwRSVUv2gUWTrKeVGpCZlGdKapN42BzBInf8nnReDec27d
tQb1kwape7QTR2WYvMEUr4L4AUvpOgGMW1rNeM45nW21c6Ctm2no0p0yfrvJEBixrjSbdqtR7s0n
GfYBthy6b+nkQ7lav54b4ehNvp5DEQGvGtI8fLJK8KThH4xdMwOdbWxtyA4oUpkeeqpRvJot7hCE
DLYZJINk66SnvASMv9AuDch/G+NNhqLax7KINlfRZEUFAEpftHuNI0pDryuHNmino4LSj6tTVPwC
KZLW9AOcg7G7NjLahgijaA2c5f5qvvZmg7sdkuNWcmZug4k3oMBNBqOYnDtRRnRe/UX+8SO+40cA
pXsWH3Ia0u41vF+/Sv98xQ7bxF/b3Sbk7x9AIvbQ0zwbC+HaiLEJX+BgQBxniEEBJ6CBBfF07vdH
r8J0MRMWKTyYGpXYAh8dnAt3CCCS7Arge6jvpK5eYkEqgGDj1CH8xxFH5BLMq+hhIWbeNCGlniz0
WVloF4siPYmDP6Ng8FtRUlIFAZLskos41N7k2uTMm2x+1xeD8dzMvwME84QR6b4CLTWooDJnYP6d
tGU6smlS6yL0QEZOAw5+F+pQMagkLMfGii5384EWUTGdXC+XATRIMNxnO+MPawtfnewD2YRrbU8P
5hTYH6H6ktzlSgDTrdF2rEP/GGxJx2jLe4ugIkxpzEUdf7D4MkcUQfxnCZEaZtDHfJ+eh0Aj6H1d
jmg5w02NC0Jzv5W2TUjoaet0Mx5kNFQ41RYbGgsln0ru64zdcAHeewzJa2wZ5lWw2TnjED0pa80E
XFF8dQfXINro/bw287N88RaJ93cT+gGeAS8Ezeqt39neH7o5QILE8fcwpM/iOcr0Nj2cbOckXnlj
9N2QKo6QPYlPss3iPW1Y6dZGG6MF6drtevkFiIZ2Hkab2yB3YCskX/cgFwnWT1ZQ3M5t+oONd0AB
0ZJN7uPC0s4Xc9TuS213n1jBaWBv8rcUZWC+aZDT7Jwv29PSx/wtiOeBFNv4vzEr9URO/bV/VkkM
vdtMs/L9NN9E6/xwWYtPb9MwWX9I/94PPT/Qqx9yb2AyGBQaWki26qWqN35ujMinbenmYfrrL1ga
9ImEWCRcF/EwYERL+vrjgecOUd7QXag3FczYk/5UY5G+tQzPz1Cu5/M/05rBfbpJ1uLvEIRd/Uvc
oh9Zg84IjTXwhiPm5wBE7UyeiFAnwQxh5H87ef8BN/Vw7zS9VRxJqkA/MvvOEI3Zo0cF59ggoSp3
AAM2d4BrD12LKwo6sVwE6Et84X9/B3RmII/I5cOvvxAvdi/slx4D24LgDDUD1Ug5SfZUcxG4H4cV
3w0adO+mj/+vugcsOOFowuIHyOlzBzen7xkonXk62DE0d8TTw0Wo/zCSOvFon19iCq2h0H4S8s+P
p725CCLg46CMYMvZ1SLIVe/TQYCOqXoSTGdIRgIWh5Aoa07fBboMOwomDhVr8Uiz26Ppg0ninZWM
oaUPAWBTyocOdvgbNxfBwVhW9X3hx/fLCsKkkJZZ4QQ4Q3ri2QQj9VXQcQZ03aNzOHpbQOjlHujb
IsCh5Q5X2gJV7EXpWQOwcWwL4AyA+0fDzZY3b48OgCAt/6Az1LlMW+6AIHVDhKyvexy+5gmA28BF
idYk2afq6d0qIC+ifB/i+ME6tam3yX3OyWougjNCZB3yO9G5/Lx31kAH/UCuUukkGBBchL4oZdn2
9F3cAQrBdEogiSme3u0BMoMiG6o0fdMTLB6Ip2btE3YuRCG1b49GaGJSMhJP//wBE1dFcRUqk89Z
0IRhbZ4BvEHhKQgrafVz+hTmlc+AaQ0t0NfceNLnE1u9tQqaPYSgDvlWYP765RHoliN6yyodAssi
/kcbFQlKaemeHAKLQ+CJ/jjS3PTpOsQbVnYItSHFFaK+0XEj4HoEjqR2hU6tfPq2C5CYN5R3gUZ8
aDskQ0g4iKdzCkhlo2lLKtv5a5X6dhZo9ax4FrgQ8IxB69aTFP520xaQKSF4BD7g1cFD7yIkLOKT
9jIvTZWgX05/IsMSGaGje2E0pFRKLu0QRssbqFd2wXNlGvPvh0qsgkY3nJGDkt6xVfBMcooaSJL6
chTFnX6dCIMgTvVEWPaQaq0oQdfBQCdg9EirUSDHFe3f5YAEi6pZNKnmC4tI3bptCTyhsYi8tUGp
rnp6ZwlMzqjq3UikLDns6NlUTzdU1MgWmPQTAw1xOCP9OgOiC4NqwswacQZEXvAQK3ZWwfaG6HBS
3gXN2c+9QOlX/VYwuRVQDiX/ImfZuRtJTQxFvwu9js17dB3Ay1G+DkTSSKRNR51pO/YQr4m0sqjm
i0eanD7NXurGqgUJJMZpdeKN6myISMM2HSOHrCo4BiGw1ddVoA+L6m2AS0BulMyYU2dFOpchq2AD
tkDqTzoffdoEXAeqiUPLITFoo+ODEpV82puAO4CkmSiw1JEkR6VftwEAVQFOUTsKVNLYAUBZj8fL
VFHYHsQQIpIQTw/9QjBJqqsAApoSio6syOPN3zQIAmuNMdANIM392wX0jFKcP1o+Dv6V85gU6FwL
ZA2ELhA5kzqG6uEu4K+jugpgRxCHhTRf+38M2NwFoqpM5yqRPOnpWRCCT6peMhk0KFhkkChPVk/H
PxR2kXQ1YVQt/N6ne8Ggs47iLhAlVSqGJp27pC3o7gJvSAwlqk19xRbAYn6iyf/SrIkoq+MHIgt1
3CI6xFKkz1zrUHXsXUWJPVqDvxSyJiZkeIINoOpH7wXhKLJPWKe6AC1NUJ9OBBhO5YgRR4jqCZmT
GnPXyR5QXiOPilXsr6dkglxWtQtk1kkNiJYSR+2CQ2GBCxTWhTSb/cObEOo+oZe81C6IbCpOoAHl
TE6zEzphGYmbwaZxYOQPVMvepxPB5SZLX3/fLpiUEk2KSI+l1s4d6VBlIcnmCqnF6umfvwRyXTWA
FKsA2pSsspzkEywuW0HyhmpPoncR1DFtzZeeCJNMkka+hGhMLkPXOopaFOgT4HjyQPRuL2C5LdUT
IaLpqrmh+w2vscqnCbxf7VzLL+yRXYBLUoPklOwCujkeblPtG3Z8RypuSAeDWeutv2ByJJSBKLQg
pjeExZaXJ6KTWPIAqlCNw32s8/AyZOnTXjhCzX6xXWCWZNfYCPVN2bkjKniuQ81FUKJ6llmC3iRo
3aqZJZvMGrHIofzcjqbJKQDbBa/l9RWUVTfWVl0FOI8G/3SuBZC5Nm4ULc3q9OMLAqgfOCmPzJ+T
WRg9VJyfcJofowZ96wcOXJenn9c8F0FlgMf7SOerflBwFeV3/0UJ+lcLvFkxMRofHpgZzV+vJ/j0
q4++1OF/XoTTzKf7Y1lNt6xf88aP4Q39O/K/+rH/lIvy15v8+kvrPRvb/zsD54vOuKJGpzxuFu7T
tpw3UmlsEvWBF36S+/lhpIqRUlEyVEc+8SNan2VJm14qcd7KY6dRmvkPafOtJXhafWRU9O7X4f1m
3Rq8AuerDn46jfydn02bI0u8r/LIP8bqrRiBRwnEj2btud1Nx9QsfGhvb4nUVX3/82maBe2dUsPB
VUe+YMXDsLni6AsKXKnqwJcP/qy1AWvAovK4tBxM0rB9IiUWUHno5IEOfe2/n1Uhy5RHTnedYSuQ
kuqwV09tk2SNKg/MAJv7RXnYBpXZk/wj1aHfpnR7frLMEq+jOva1HyYt61FDQNTHzconLVklsEB9
6Dz372ebfLpet/Y0jQVE0Vp5/PB+FgZ+chip8kNkKVR9aKGomq5bO7sGnqmPnech/y6XLduExKUo
3/2M0dNN1h1a1MSUh06TdceGGEIHQn3km+nXzO94T2DQRAlH9aVvplu/fW/VFAv1gXevLvx4mc/C
9rVe1xt+xvhvplk+LQ+LUO1vmcD+GYNfT4vwvnWN1byDnzH4H2m26Ly3gGopD426//EWN4bM5v6c
Lzj1F92zL4EmqsP/NgvbKy6rMsrDLiI8knZUY8jErvLQ2TTo6hZUqDvVgW8Rrc5pKe93woQa9q86
/PfajSv6w3ff7bX0U77g6UasK/uqy/OsZLjiq3+YFu2oss4lqr7zt2QQFV/30zSLudkOxklY2Trh
o/rCn0Iim872rmvyqkN/9rl36APRPpp1Al958Gm+fnX05SX4Wnn8ML9PkzxseW51qlF57G8r4z27
T45lmh7FQp7mnw4yMMd+rZ1cEz9xH0397F//AQAA//8=</cx:binary>
              </cx:geoCache>
            </cx:geography>
          </cx:layoutPr>
          <cx:valueColors>
            <cx:minColor>
              <a:schemeClr val="accent1">
                <a:lumMod val="20000"/>
                <a:lumOff val="80000"/>
              </a:schemeClr>
            </cx:minColor>
            <cx:midColor>
              <a:schemeClr val="accent1"/>
            </cx:midColor>
            <cx:maxColor>
              <a:schemeClr val="accent1">
                <a:lumMod val="50000"/>
              </a:schemeClr>
            </cx:maxColor>
          </cx:valueColors>
          <cx:valueColorPositions count="3">
            <cx:minPosition>
              <cx:number val="0"/>
            </cx:minPosition>
            <cx:midPosition>
              <cx:number val="20"/>
            </cx:midPosition>
            <cx:maxPosition>
              <cx:number val="25"/>
            </cx:maxPosition>
          </cx:valueColorPositions>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31"/>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3175">
        <a:solidFill>
          <a:schemeClr val="dk1">
            <a:lumMod val="50000"/>
            <a:lumOff val="50000"/>
          </a:scheme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latin typeface="Century Gothic" panose="020B0502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0.00492</cdr:x>
      <cdr:y>0.23281</cdr:y>
    </cdr:from>
    <cdr:to>
      <cdr:x>0.04734</cdr:x>
      <cdr:y>0.76719</cdr:y>
    </cdr:to>
    <cdr:sp macro="" textlink="">
      <cdr:nvSpPr>
        <cdr:cNvPr id="3" name="TextBox 1"/>
        <cdr:cNvSpPr txBox="1"/>
      </cdr:nvSpPr>
      <cdr:spPr>
        <a:xfrm xmlns:a="http://schemas.openxmlformats.org/drawingml/2006/main">
          <a:off x="58189" y="1137353"/>
          <a:ext cx="501410" cy="2610555"/>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dirty="0">
              <a:latin typeface="Century Gothic" panose="020B0502020202020204" pitchFamily="34" charset="0"/>
            </a:rPr>
            <a:t>% of Bridge Formula Funds</a:t>
          </a:r>
        </a:p>
        <a:p xmlns:a="http://schemas.openxmlformats.org/drawingml/2006/main">
          <a:endParaRPr lang="en-US" sz="1400" dirty="0">
            <a:latin typeface="Century Gothic" panose="020B0502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latin typeface="Century Gothic" panose="020B0502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1400" dirty="0">
            <a:latin typeface="Century Gothic" panose="020B05020202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dirty="0">
              <a:latin typeface="Century Gothic" panose="020B0502020202020204" pitchFamily="34" charset="0"/>
            </a:rPr>
            <a:t>Billions  of  $</a:t>
          </a:r>
        </a:p>
        <a:p xmlns:a="http://schemas.openxmlformats.org/drawingml/2006/main">
          <a:endParaRPr lang="en-US" sz="1400" dirty="0">
            <a:latin typeface="Century Gothic" panose="020B050202020202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0.22886</cdr:y>
    </cdr:from>
    <cdr:to>
      <cdr:x>0.04242</cdr:x>
      <cdr:y>0.59236</cdr:y>
    </cdr:to>
    <cdr:sp macro="" textlink="">
      <cdr:nvSpPr>
        <cdr:cNvPr id="3" name="TextBox 1"/>
        <cdr:cNvSpPr txBox="1"/>
      </cdr:nvSpPr>
      <cdr:spPr>
        <a:xfrm xmlns:a="http://schemas.openxmlformats.org/drawingml/2006/main">
          <a:off x="0" y="1035797"/>
          <a:ext cx="360927" cy="164520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400" b="0" dirty="0">
              <a:latin typeface="Century Gothic" panose="020B0502020202020204" pitchFamily="34" charset="0"/>
            </a:rPr>
            <a:t>Billions  of  $</a:t>
          </a:r>
        </a:p>
        <a:p xmlns:a="http://schemas.openxmlformats.org/drawingml/2006/main">
          <a:endParaRPr lang="en-US" sz="1400" dirty="0">
            <a:latin typeface="Century Gothic" panose="020B0502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0.22886</cdr:y>
    </cdr:from>
    <cdr:to>
      <cdr:x>0.04242</cdr:x>
      <cdr:y>0.78787</cdr:y>
    </cdr:to>
    <cdr:sp macro="" textlink="">
      <cdr:nvSpPr>
        <cdr:cNvPr id="3" name="TextBox 1"/>
        <cdr:cNvSpPr txBox="1"/>
      </cdr:nvSpPr>
      <cdr:spPr>
        <a:xfrm xmlns:a="http://schemas.openxmlformats.org/drawingml/2006/main">
          <a:off x="0" y="1084257"/>
          <a:ext cx="490631" cy="264839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en-US" sz="1200" b="0" dirty="0">
              <a:latin typeface="Century Gothic" panose="020B0502020202020204" pitchFamily="34" charset="0"/>
            </a:rPr>
            <a:t>Thousands of Employees</a:t>
          </a:r>
        </a:p>
        <a:p xmlns:a="http://schemas.openxmlformats.org/drawingml/2006/main">
          <a:endParaRPr lang="en-US" sz="1200" dirty="0">
            <a:latin typeface="Century Gothic" panose="020B0502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1406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581" tIns="48292" rIns="96581" bIns="48292"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581" tIns="48292" rIns="96581" bIns="48292" rtlCol="0"/>
          <a:lstStyle>
            <a:lvl1pPr algn="r">
              <a:defRPr sz="1200"/>
            </a:lvl1pPr>
          </a:lstStyle>
          <a:p>
            <a:fld id="{33152E07-A14D-4673-9D6E-F795223E8CC1}" type="datetimeFigureOut">
              <a:rPr lang="en-US" smtClean="0"/>
              <a:t>9/24/2025</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581" tIns="48292" rIns="96581" bIns="48292"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581" tIns="48292" rIns="96581" bIns="4829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581" tIns="48292" rIns="96581" bIns="48292"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581" tIns="48292" rIns="96581" bIns="48292" rtlCol="0" anchor="b"/>
          <a:lstStyle>
            <a:lvl1pPr algn="r">
              <a:defRPr sz="1200"/>
            </a:lvl1pPr>
          </a:lstStyle>
          <a:p>
            <a:fld id="{11A56023-093A-4101-92F8-D1EB775C7E09}" type="slidenum">
              <a:rPr lang="en-US" smtClean="0"/>
              <a:t>‹#›</a:t>
            </a:fld>
            <a:endParaRPr lang="en-US"/>
          </a:p>
        </p:txBody>
      </p:sp>
    </p:spTree>
    <p:extLst>
      <p:ext uri="{BB962C8B-B14F-4D97-AF65-F5344CB8AC3E}">
        <p14:creationId xmlns:p14="http://schemas.microsoft.com/office/powerpoint/2010/main" val="235611420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83839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10</a:t>
            </a:fld>
            <a:endParaRPr lang="en-US"/>
          </a:p>
        </p:txBody>
      </p:sp>
    </p:spTree>
    <p:extLst>
      <p:ext uri="{BB962C8B-B14F-4D97-AF65-F5344CB8AC3E}">
        <p14:creationId xmlns:p14="http://schemas.microsoft.com/office/powerpoint/2010/main" val="312755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Discretionary: $189 million</a:t>
            </a:r>
          </a:p>
          <a:p>
            <a:endParaRPr lang="en-US" dirty="0"/>
          </a:p>
          <a:p>
            <a:r>
              <a:rPr lang="en-US" dirty="0"/>
              <a:t>$80 Million Mega Grant for I-895 Baltimore Harbor Tunnel Interchange Improvements Projects</a:t>
            </a:r>
          </a:p>
          <a:p>
            <a:r>
              <a:rPr lang="en-US" dirty="0"/>
              <a:t>	December 2020 Public Meeting … </a:t>
            </a:r>
          </a:p>
          <a:p>
            <a:r>
              <a:rPr lang="en-US" dirty="0"/>
              <a:t>	December 2021 Draft Environmental Documents</a:t>
            </a:r>
          </a:p>
          <a:p>
            <a:r>
              <a:rPr lang="en-US" dirty="0"/>
              <a:t>	Spring 2022 Preliminary Engineering</a:t>
            </a:r>
          </a:p>
          <a:p>
            <a:r>
              <a:rPr lang="en-US" dirty="0"/>
              <a:t>	July 2023 Industry Forum … April 2024 Open House</a:t>
            </a:r>
          </a:p>
          <a:p>
            <a:r>
              <a:rPr lang="en-US" dirty="0"/>
              <a:t>	</a:t>
            </a:r>
          </a:p>
          <a:p>
            <a:r>
              <a:rPr lang="en-US" dirty="0"/>
              <a:t>	Advertising RFQ … 2026 Design-Build Notice to Proceed</a:t>
            </a:r>
          </a:p>
          <a:p>
            <a:endParaRPr lang="en-US" dirty="0"/>
          </a:p>
          <a:p>
            <a:r>
              <a:rPr lang="en-US" dirty="0"/>
              <a:t>Other RAISE Grants – New Carrollton Multi-modal transportation station project</a:t>
            </a:r>
          </a:p>
          <a:p>
            <a:r>
              <a:rPr lang="en-US" dirty="0"/>
              <a:t>	Revitalize Hanover Street</a:t>
            </a:r>
          </a:p>
          <a:p>
            <a:r>
              <a:rPr lang="en-US" dirty="0"/>
              <a:t>	Penn Station Connections</a:t>
            </a:r>
          </a:p>
          <a:p>
            <a:endParaRPr lang="en-US" dirty="0"/>
          </a:p>
        </p:txBody>
      </p:sp>
    </p:spTree>
    <p:extLst>
      <p:ext uri="{BB962C8B-B14F-4D97-AF65-F5344CB8AC3E}">
        <p14:creationId xmlns:p14="http://schemas.microsoft.com/office/powerpoint/2010/main" val="26291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8-42ED-8D59-9B51-FDF0EEF1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1A03-ACA4-610B-1E2F-ECD17A97ED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22BB195-7A2C-E904-E155-78D828B3CB8A}"/>
              </a:ext>
            </a:extLst>
          </p:cNvPr>
          <p:cNvSpPr>
            <a:spLocks noGrp="1"/>
          </p:cNvSpPr>
          <p:nvPr>
            <p:ph type="body" idx="1"/>
          </p:nvPr>
        </p:nvSpPr>
        <p:spPr/>
        <p:txBody>
          <a:bodyPr/>
          <a:lstStyle/>
          <a:p>
            <a:pPr defTabSz="913731">
              <a:defRPr/>
            </a:pPr>
            <a:endParaRPr lang="en-US" dirty="0"/>
          </a:p>
        </p:txBody>
      </p:sp>
      <p:sp>
        <p:nvSpPr>
          <p:cNvPr id="4" name="Slide Number Placeholder 3">
            <a:extLst>
              <a:ext uri="{FF2B5EF4-FFF2-40B4-BE49-F238E27FC236}">
                <a16:creationId xmlns:a16="http://schemas.microsoft.com/office/drawing/2014/main" id="{8D8863EF-F89F-1272-5FC5-C09CF4B90B15}"/>
              </a:ext>
            </a:extLst>
          </p:cNvPr>
          <p:cNvSpPr>
            <a:spLocks noGrp="1"/>
          </p:cNvSpPr>
          <p:nvPr>
            <p:ph type="sldNum" sz="quarter" idx="10"/>
          </p:nvPr>
        </p:nvSpPr>
        <p:spPr/>
        <p:txBody>
          <a:bodyPr/>
          <a:lstStyle/>
          <a:p>
            <a:fld id="{11A56023-093A-4101-92F8-D1EB775C7E09}" type="slidenum">
              <a:rPr lang="en-US" smtClean="0"/>
              <a:t>12</a:t>
            </a:fld>
            <a:endParaRPr lang="en-US"/>
          </a:p>
        </p:txBody>
      </p:sp>
    </p:spTree>
    <p:extLst>
      <p:ext uri="{BB962C8B-B14F-4D97-AF65-F5344CB8AC3E}">
        <p14:creationId xmlns:p14="http://schemas.microsoft.com/office/powerpoint/2010/main" val="387589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192584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14</a:t>
            </a:fld>
            <a:endParaRPr lang="en-US"/>
          </a:p>
        </p:txBody>
      </p:sp>
    </p:spTree>
    <p:extLst>
      <p:ext uri="{BB962C8B-B14F-4D97-AF65-F5344CB8AC3E}">
        <p14:creationId xmlns:p14="http://schemas.microsoft.com/office/powerpoint/2010/main" val="259279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15</a:t>
            </a:fld>
            <a:endParaRPr lang="en-US"/>
          </a:p>
        </p:txBody>
      </p:sp>
    </p:spTree>
    <p:extLst>
      <p:ext uri="{BB962C8B-B14F-4D97-AF65-F5344CB8AC3E}">
        <p14:creationId xmlns:p14="http://schemas.microsoft.com/office/powerpoint/2010/main" val="361684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31">
              <a:defRPr/>
            </a:pPr>
            <a:endParaRPr lang="en-US" i="0" u="none" dirty="0">
              <a:latin typeface="Arial" charset="0"/>
              <a:ea typeface="MS PGothic" pitchFamily="34" charset="-128"/>
              <a:cs typeface="MS PGothic" charset="0"/>
            </a:endParaRPr>
          </a:p>
        </p:txBody>
      </p:sp>
    </p:spTree>
    <p:extLst>
      <p:ext uri="{BB962C8B-B14F-4D97-AF65-F5344CB8AC3E}">
        <p14:creationId xmlns:p14="http://schemas.microsoft.com/office/powerpoint/2010/main" val="172866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31">
              <a:defRPr/>
            </a:pPr>
            <a:endParaRPr lang="en-US" i="0" u="none">
              <a:latin typeface="Arial" charset="0"/>
              <a:ea typeface="MS PGothic" pitchFamily="34" charset="-128"/>
              <a:cs typeface="MS PGothic" charset="0"/>
            </a:endParaRPr>
          </a:p>
        </p:txBody>
      </p:sp>
    </p:spTree>
    <p:extLst>
      <p:ext uri="{BB962C8B-B14F-4D97-AF65-F5344CB8AC3E}">
        <p14:creationId xmlns:p14="http://schemas.microsoft.com/office/powerpoint/2010/main" val="1871598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6813" y="542925"/>
            <a:ext cx="4826000" cy="2714625"/>
          </a:xfrm>
        </p:spPr>
      </p:sp>
      <p:sp>
        <p:nvSpPr>
          <p:cNvPr id="3" name="Notes Placeholder 2"/>
          <p:cNvSpPr>
            <a:spLocks noGrp="1"/>
          </p:cNvSpPr>
          <p:nvPr>
            <p:ph type="body" idx="1"/>
          </p:nvPr>
        </p:nvSpPr>
        <p:spPr/>
        <p:txBody>
          <a:bodyPr/>
          <a:lstStyle/>
          <a:p>
            <a:r>
              <a:rPr lang="en-US" dirty="0"/>
              <a:t>Budget Capacity in Maryland … about $3.6 Billion for Consolidated </a:t>
            </a:r>
            <a:r>
              <a:rPr lang="en-US" dirty="0" err="1"/>
              <a:t>Transportaiton</a:t>
            </a:r>
            <a:r>
              <a:rPr lang="en-US" dirty="0"/>
              <a:t> Program</a:t>
            </a:r>
          </a:p>
          <a:p>
            <a:r>
              <a:rPr lang="en-US" dirty="0"/>
              <a:t>$1.6B in </a:t>
            </a:r>
            <a:r>
              <a:rPr lang="en-US" dirty="0" err="1"/>
              <a:t>Cpaital</a:t>
            </a:r>
            <a:r>
              <a:rPr lang="en-US" dirty="0"/>
              <a:t> … </a:t>
            </a:r>
          </a:p>
        </p:txBody>
      </p:sp>
    </p:spTree>
    <p:extLst>
      <p:ext uri="{BB962C8B-B14F-4D97-AF65-F5344CB8AC3E}">
        <p14:creationId xmlns:p14="http://schemas.microsoft.com/office/powerpoint/2010/main" val="2682859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8-42ED-8D59-9B51-FDF0EEF1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1A03-ACA4-610B-1E2F-ECD17A97ED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22BB195-7A2C-E904-E155-78D828B3CB8A}"/>
              </a:ext>
            </a:extLst>
          </p:cNvPr>
          <p:cNvSpPr>
            <a:spLocks noGrp="1"/>
          </p:cNvSpPr>
          <p:nvPr>
            <p:ph type="body" idx="1"/>
          </p:nvPr>
        </p:nvSpPr>
        <p:spPr/>
        <p:txBody>
          <a:bodyPr/>
          <a:lstStyle/>
          <a:p>
            <a:pPr defTabSz="913731">
              <a:defRPr/>
            </a:pPr>
            <a:endParaRPr lang="en-US" dirty="0"/>
          </a:p>
        </p:txBody>
      </p:sp>
      <p:sp>
        <p:nvSpPr>
          <p:cNvPr id="4" name="Slide Number Placeholder 3">
            <a:extLst>
              <a:ext uri="{FF2B5EF4-FFF2-40B4-BE49-F238E27FC236}">
                <a16:creationId xmlns:a16="http://schemas.microsoft.com/office/drawing/2014/main" id="{8D8863EF-F89F-1272-5FC5-C09CF4B90B15}"/>
              </a:ext>
            </a:extLst>
          </p:cNvPr>
          <p:cNvSpPr>
            <a:spLocks noGrp="1"/>
          </p:cNvSpPr>
          <p:nvPr>
            <p:ph type="sldNum" sz="quarter" idx="10"/>
          </p:nvPr>
        </p:nvSpPr>
        <p:spPr/>
        <p:txBody>
          <a:bodyPr/>
          <a:lstStyle/>
          <a:p>
            <a:fld id="{11A56023-093A-4101-92F8-D1EB775C7E09}" type="slidenum">
              <a:rPr lang="en-US" smtClean="0"/>
              <a:t>19</a:t>
            </a:fld>
            <a:endParaRPr lang="en-US"/>
          </a:p>
        </p:txBody>
      </p:sp>
    </p:spTree>
    <p:extLst>
      <p:ext uri="{BB962C8B-B14F-4D97-AF65-F5344CB8AC3E}">
        <p14:creationId xmlns:p14="http://schemas.microsoft.com/office/powerpoint/2010/main" val="3373356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9863" y="579438"/>
            <a:ext cx="5145087" cy="28940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331543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EA3E8-42ED-8D59-9B51-FDF0EEF108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11A03-ACA4-610B-1E2F-ECD17A97ED69}"/>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022BB195-7A2C-E904-E155-78D828B3CB8A}"/>
              </a:ext>
            </a:extLst>
          </p:cNvPr>
          <p:cNvSpPr>
            <a:spLocks noGrp="1"/>
          </p:cNvSpPr>
          <p:nvPr>
            <p:ph type="body" idx="1"/>
          </p:nvPr>
        </p:nvSpPr>
        <p:spPr/>
        <p:txBody>
          <a:bodyPr/>
          <a:lstStyle/>
          <a:p>
            <a:pPr defTabSz="913731">
              <a:defRPr/>
            </a:pPr>
            <a:endParaRPr lang="en-US"/>
          </a:p>
        </p:txBody>
      </p:sp>
      <p:sp>
        <p:nvSpPr>
          <p:cNvPr id="4" name="Slide Number Placeholder 3">
            <a:extLst>
              <a:ext uri="{FF2B5EF4-FFF2-40B4-BE49-F238E27FC236}">
                <a16:creationId xmlns:a16="http://schemas.microsoft.com/office/drawing/2014/main" id="{8D8863EF-F89F-1272-5FC5-C09CF4B90B15}"/>
              </a:ext>
            </a:extLst>
          </p:cNvPr>
          <p:cNvSpPr>
            <a:spLocks noGrp="1"/>
          </p:cNvSpPr>
          <p:nvPr>
            <p:ph type="sldNum" sz="quarter" idx="10"/>
          </p:nvPr>
        </p:nvSpPr>
        <p:spPr/>
        <p:txBody>
          <a:bodyPr/>
          <a:lstStyle/>
          <a:p>
            <a:fld id="{11A56023-093A-4101-92F8-D1EB775C7E09}" type="slidenum">
              <a:rPr lang="en-US" smtClean="0"/>
              <a:t>20</a:t>
            </a:fld>
            <a:endParaRPr lang="en-US"/>
          </a:p>
        </p:txBody>
      </p:sp>
    </p:spTree>
    <p:extLst>
      <p:ext uri="{BB962C8B-B14F-4D97-AF65-F5344CB8AC3E}">
        <p14:creationId xmlns:p14="http://schemas.microsoft.com/office/powerpoint/2010/main" val="3336029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13731">
              <a:defRPr/>
            </a:pPr>
            <a:endParaRPr lang="en-US"/>
          </a:p>
        </p:txBody>
      </p:sp>
      <p:sp>
        <p:nvSpPr>
          <p:cNvPr id="4" name="Slide Number Placeholder 3"/>
          <p:cNvSpPr>
            <a:spLocks noGrp="1"/>
          </p:cNvSpPr>
          <p:nvPr>
            <p:ph type="sldNum" sz="quarter" idx="10"/>
          </p:nvPr>
        </p:nvSpPr>
        <p:spPr/>
        <p:txBody>
          <a:bodyPr/>
          <a:lstStyle/>
          <a:p>
            <a:fld id="{11A56023-093A-4101-92F8-D1EB775C7E09}" type="slidenum">
              <a:rPr lang="en-US" smtClean="0"/>
              <a:t>21</a:t>
            </a:fld>
            <a:endParaRPr lang="en-US"/>
          </a:p>
        </p:txBody>
      </p:sp>
    </p:spTree>
    <p:extLst>
      <p:ext uri="{BB962C8B-B14F-4D97-AF65-F5344CB8AC3E}">
        <p14:creationId xmlns:p14="http://schemas.microsoft.com/office/powerpoint/2010/main" val="32230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577850" y="1071563"/>
            <a:ext cx="5141913" cy="2892425"/>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8950">
              <a:defRPr/>
            </a:pPr>
            <a:r>
              <a:rPr lang="en-US" dirty="0"/>
              <a:t>Major Asphalt Projects:</a:t>
            </a:r>
          </a:p>
          <a:p>
            <a:pPr defTabSz="848950">
              <a:defRPr/>
            </a:pPr>
            <a:r>
              <a:rPr lang="en-US" dirty="0"/>
              <a:t>MD 4 at Suitland Parkway Interchange 90k tons of asphalt</a:t>
            </a:r>
          </a:p>
          <a:p>
            <a:pPr defTabSz="848950">
              <a:defRPr/>
            </a:pPr>
            <a:r>
              <a:rPr lang="en-US" dirty="0"/>
              <a:t>Work on I-95 Capital Beltway in Livingston Road</a:t>
            </a:r>
          </a:p>
          <a:p>
            <a:pPr defTabSz="848950">
              <a:defRPr/>
            </a:pPr>
            <a:r>
              <a:rPr lang="en-US" dirty="0"/>
              <a:t>MD 100 from MD 170 to MD 3</a:t>
            </a:r>
          </a:p>
          <a:p>
            <a:pPr defTabSz="848950">
              <a:defRPr/>
            </a:pPr>
            <a:endParaRPr lang="en-US" dirty="0"/>
          </a:p>
          <a:p>
            <a:pPr defTabSz="848950">
              <a:defRPr/>
            </a:pPr>
            <a:endParaRPr lang="en-US" dirty="0"/>
          </a:p>
          <a:p>
            <a:pPr defTabSz="848950">
              <a:defRPr/>
            </a:pPr>
            <a:endParaRPr lang="en-US" dirty="0"/>
          </a:p>
          <a:p>
            <a:pPr defTabSz="848950">
              <a:defRPr/>
            </a:pPr>
            <a:endParaRPr lang="en-US" dirty="0"/>
          </a:p>
          <a:p>
            <a:pPr defTabSz="848950">
              <a:defRPr/>
            </a:pPr>
            <a:endParaRPr lang="en-US" dirty="0"/>
          </a:p>
          <a:p>
            <a:pPr defTabSz="848950">
              <a:defRPr/>
            </a:pPr>
            <a:r>
              <a:rPr lang="en-US" dirty="0"/>
              <a:t>Biggest project: Widening IH-35 in Texas … 7.6 miles work through 2028 awarded in 2022</a:t>
            </a:r>
          </a:p>
          <a:p>
            <a:pPr defTabSz="848950">
              <a:defRPr/>
            </a:pPr>
            <a:r>
              <a:rPr lang="en-US" dirty="0"/>
              <a:t>North Carolina – lots of work in 2022</a:t>
            </a:r>
          </a:p>
          <a:p>
            <a:pPr defTabSz="848950">
              <a:defRPr/>
            </a:pPr>
            <a:endParaRPr lang="en-US" dirty="0"/>
          </a:p>
          <a:p>
            <a:pPr defTabSz="848950">
              <a:defRPr/>
            </a:pPr>
            <a:r>
              <a:rPr lang="en-US" i="0" u="none" dirty="0">
                <a:latin typeface="Arial" charset="0"/>
                <a:ea typeface="MS PGothic" pitchFamily="34" charset="-128"/>
                <a:cs typeface="MS PGothic" charset="0"/>
              </a:rPr>
              <a:t>In 2023:</a:t>
            </a:r>
          </a:p>
          <a:p>
            <a:pPr defTabSz="848950">
              <a:defRPr/>
            </a:pPr>
            <a:r>
              <a:rPr lang="en-US" i="0" u="none" dirty="0">
                <a:latin typeface="Arial" charset="0"/>
                <a:ea typeface="MS PGothic" pitchFamily="34" charset="-128"/>
                <a:cs typeface="MS PGothic" charset="0"/>
              </a:rPr>
              <a:t>California – Route 10 in Riverside County</a:t>
            </a:r>
          </a:p>
          <a:p>
            <a:pPr defTabSz="848950">
              <a:defRPr/>
            </a:pPr>
            <a:r>
              <a:rPr lang="en-US" i="0" u="none" dirty="0">
                <a:latin typeface="Arial" charset="0"/>
                <a:ea typeface="MS PGothic" pitchFamily="34" charset="-128"/>
                <a:cs typeface="MS PGothic" charset="0"/>
              </a:rPr>
              <a:t>Michigan - $159 million repaving project – 15 miles resurfacing on I-75 (Ajax Paving)</a:t>
            </a:r>
          </a:p>
          <a:p>
            <a:pPr defTabSz="848950">
              <a:defRPr/>
            </a:pPr>
            <a:r>
              <a:rPr lang="en-US" i="0" u="none" dirty="0">
                <a:latin typeface="Arial" charset="0"/>
                <a:ea typeface="MS PGothic" pitchFamily="34" charset="-128"/>
                <a:cs typeface="MS PGothic" charset="0"/>
              </a:rPr>
              <a:t>Mississippi: Widening I-10  </a:t>
            </a:r>
          </a:p>
          <a:p>
            <a:pPr defTabSz="848950">
              <a:defRPr/>
            </a:pPr>
            <a:endParaRPr lang="en-US" i="0" u="none" dirty="0">
              <a:latin typeface="Arial" charset="0"/>
              <a:ea typeface="MS PGothic" pitchFamily="34" charset="-128"/>
              <a:cs typeface="MS PGothic" charset="0"/>
            </a:endParaRPr>
          </a:p>
          <a:p>
            <a:pPr defTabSz="848950">
              <a:defRPr/>
            </a:pPr>
            <a:r>
              <a:rPr lang="en-US" i="0" u="none" dirty="0">
                <a:latin typeface="Arial" charset="0"/>
                <a:ea typeface="MS PGothic" pitchFamily="34" charset="-128"/>
                <a:cs typeface="MS PGothic" charset="0"/>
              </a:rPr>
              <a:t>One of the biggest projects – South Dakota – Interstate 90</a:t>
            </a: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p:txBody>
      </p:sp>
    </p:spTree>
    <p:extLst>
      <p:ext uri="{BB962C8B-B14F-4D97-AF65-F5344CB8AC3E}">
        <p14:creationId xmlns:p14="http://schemas.microsoft.com/office/powerpoint/2010/main" val="2906412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577850" y="1071563"/>
            <a:ext cx="5141913" cy="2892425"/>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8950">
              <a:defRPr/>
            </a:pPr>
            <a:r>
              <a:rPr lang="en-US" dirty="0"/>
              <a:t>In Maryland – </a:t>
            </a:r>
          </a:p>
          <a:p>
            <a:pPr defTabSz="848950">
              <a:defRPr/>
            </a:pPr>
            <a:r>
              <a:rPr lang="en-US" dirty="0"/>
              <a:t>Suitland Parkway Interchange</a:t>
            </a:r>
          </a:p>
          <a:p>
            <a:pPr defTabSz="848950">
              <a:defRPr/>
            </a:pPr>
            <a:r>
              <a:rPr lang="en-US" dirty="0"/>
              <a:t>Concrete Repairs and Patching in Anne Arundel</a:t>
            </a:r>
          </a:p>
          <a:p>
            <a:pPr defTabSz="848950">
              <a:defRPr/>
            </a:pPr>
            <a:r>
              <a:rPr lang="en-US" dirty="0"/>
              <a:t>Various Districts and Counties</a:t>
            </a:r>
          </a:p>
          <a:p>
            <a:pPr defTabSz="848950">
              <a:defRPr/>
            </a:pPr>
            <a:endParaRPr lang="en-US" dirty="0"/>
          </a:p>
          <a:p>
            <a:pPr defTabSz="848950">
              <a:defRPr/>
            </a:pPr>
            <a:endParaRPr lang="en-US" dirty="0"/>
          </a:p>
          <a:p>
            <a:pPr defTabSz="848950">
              <a:defRPr/>
            </a:pPr>
            <a:endParaRPr lang="en-US" dirty="0"/>
          </a:p>
          <a:p>
            <a:pPr defTabSz="848950">
              <a:defRPr/>
            </a:pPr>
            <a:r>
              <a:rPr lang="en-US" dirty="0"/>
              <a:t>Biggest project: Widening IH-35 in Texas … 7.6 miles work through 2028 awarded in 2022</a:t>
            </a:r>
          </a:p>
          <a:p>
            <a:pPr defTabSz="848950">
              <a:defRPr/>
            </a:pPr>
            <a:r>
              <a:rPr lang="en-US" dirty="0"/>
              <a:t>North Carolina – lots of work in 2022</a:t>
            </a:r>
          </a:p>
          <a:p>
            <a:pPr defTabSz="848950">
              <a:defRPr/>
            </a:pPr>
            <a:endParaRPr lang="en-US" dirty="0"/>
          </a:p>
          <a:p>
            <a:pPr defTabSz="848950">
              <a:defRPr/>
            </a:pPr>
            <a:r>
              <a:rPr lang="en-US" i="0" u="none" dirty="0">
                <a:latin typeface="Arial" charset="0"/>
                <a:ea typeface="MS PGothic" pitchFamily="34" charset="-128"/>
                <a:cs typeface="MS PGothic" charset="0"/>
              </a:rPr>
              <a:t>In 2023:</a:t>
            </a:r>
          </a:p>
          <a:p>
            <a:pPr defTabSz="848950">
              <a:defRPr/>
            </a:pPr>
            <a:r>
              <a:rPr lang="en-US" i="0" u="none" dirty="0">
                <a:latin typeface="Arial" charset="0"/>
                <a:ea typeface="MS PGothic" pitchFamily="34" charset="-128"/>
                <a:cs typeface="MS PGothic" charset="0"/>
              </a:rPr>
              <a:t>California – Route 10 in Riverside County</a:t>
            </a:r>
          </a:p>
          <a:p>
            <a:pPr defTabSz="848950">
              <a:defRPr/>
            </a:pPr>
            <a:r>
              <a:rPr lang="en-US" i="0" u="none" dirty="0">
                <a:latin typeface="Arial" charset="0"/>
                <a:ea typeface="MS PGothic" pitchFamily="34" charset="-128"/>
                <a:cs typeface="MS PGothic" charset="0"/>
              </a:rPr>
              <a:t>Michigan - $159 million repaving project – 15 miles resurfacing on I-75 (Ajax Paving)</a:t>
            </a:r>
          </a:p>
          <a:p>
            <a:pPr defTabSz="848950">
              <a:defRPr/>
            </a:pPr>
            <a:r>
              <a:rPr lang="en-US" i="0" u="none" dirty="0">
                <a:latin typeface="Arial" charset="0"/>
                <a:ea typeface="MS PGothic" pitchFamily="34" charset="-128"/>
                <a:cs typeface="MS PGothic" charset="0"/>
              </a:rPr>
              <a:t>Mississippi: Widening I-10  </a:t>
            </a:r>
          </a:p>
          <a:p>
            <a:pPr defTabSz="848950">
              <a:defRPr/>
            </a:pPr>
            <a:endParaRPr lang="en-US" i="0" u="none" dirty="0">
              <a:latin typeface="Arial" charset="0"/>
              <a:ea typeface="MS PGothic" pitchFamily="34" charset="-128"/>
              <a:cs typeface="MS PGothic" charset="0"/>
            </a:endParaRPr>
          </a:p>
          <a:p>
            <a:pPr defTabSz="848950">
              <a:defRPr/>
            </a:pPr>
            <a:r>
              <a:rPr lang="en-US" i="0" u="none" dirty="0">
                <a:latin typeface="Arial" charset="0"/>
                <a:ea typeface="MS PGothic" pitchFamily="34" charset="-128"/>
                <a:cs typeface="MS PGothic" charset="0"/>
              </a:rPr>
              <a:t>One of the biggest projects – South Dakota – Interstate 90</a:t>
            </a: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a:p>
            <a:pPr defTabSz="848950">
              <a:defRPr/>
            </a:pPr>
            <a:endParaRPr lang="en-US" i="0" u="none" dirty="0">
              <a:latin typeface="Arial" charset="0"/>
              <a:ea typeface="MS PGothic" pitchFamily="34" charset="-128"/>
              <a:cs typeface="MS PGothic" charset="0"/>
            </a:endParaRPr>
          </a:p>
        </p:txBody>
      </p:sp>
    </p:spTree>
    <p:extLst>
      <p:ext uri="{BB962C8B-B14F-4D97-AF65-F5344CB8AC3E}">
        <p14:creationId xmlns:p14="http://schemas.microsoft.com/office/powerpoint/2010/main" val="21734939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7759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709452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74688"/>
            <a:ext cx="5997575" cy="3375025"/>
          </a:xfrm>
        </p:spPr>
      </p:sp>
      <p:sp>
        <p:nvSpPr>
          <p:cNvPr id="3" name="Notes Placeholder 2"/>
          <p:cNvSpPr>
            <a:spLocks noGrp="1"/>
          </p:cNvSpPr>
          <p:nvPr>
            <p:ph type="body" idx="1"/>
          </p:nvPr>
        </p:nvSpPr>
        <p:spPr/>
        <p:txBody>
          <a:bodyPr/>
          <a:lstStyle/>
          <a:p>
            <a:pPr defTabSz="880874">
              <a:defRPr/>
            </a:pPr>
            <a:endParaRPr lang="en-US" dirty="0"/>
          </a:p>
        </p:txBody>
      </p:sp>
      <p:sp>
        <p:nvSpPr>
          <p:cNvPr id="4" name="Slide Number Placeholder 3"/>
          <p:cNvSpPr>
            <a:spLocks noGrp="1"/>
          </p:cNvSpPr>
          <p:nvPr>
            <p:ph type="sldNum" sz="quarter" idx="10"/>
          </p:nvPr>
        </p:nvSpPr>
        <p:spPr/>
        <p:txBody>
          <a:bodyPr/>
          <a:lstStyle/>
          <a:p>
            <a:fld id="{11A56023-093A-4101-92F8-D1EB775C7E09}" type="slidenum">
              <a:rPr lang="en-US" smtClean="0"/>
              <a:t>26</a:t>
            </a:fld>
            <a:endParaRPr lang="en-US"/>
          </a:p>
        </p:txBody>
      </p:sp>
    </p:spTree>
    <p:extLst>
      <p:ext uri="{BB962C8B-B14F-4D97-AF65-F5344CB8AC3E}">
        <p14:creationId xmlns:p14="http://schemas.microsoft.com/office/powerpoint/2010/main" val="3503325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8588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9863" y="579438"/>
            <a:ext cx="5145087" cy="2894012"/>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3394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a:p>
        </p:txBody>
      </p:sp>
    </p:spTree>
    <p:extLst>
      <p:ext uri="{BB962C8B-B14F-4D97-AF65-F5344CB8AC3E}">
        <p14:creationId xmlns:p14="http://schemas.microsoft.com/office/powerpoint/2010/main" val="2702719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35258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36813" y="542925"/>
            <a:ext cx="4826000" cy="2714625"/>
          </a:xfrm>
        </p:spPr>
      </p:sp>
      <p:sp>
        <p:nvSpPr>
          <p:cNvPr id="3" name="Notes Placeholder 2"/>
          <p:cNvSpPr>
            <a:spLocks noGrp="1"/>
          </p:cNvSpPr>
          <p:nvPr>
            <p:ph type="body" idx="1"/>
          </p:nvPr>
        </p:nvSpPr>
        <p:spPr/>
        <p:txBody>
          <a:bodyPr/>
          <a:lstStyle/>
          <a:p>
            <a:r>
              <a:rPr lang="en-US"/>
              <a:t>Why the IIJA is important</a:t>
            </a:r>
          </a:p>
          <a:p>
            <a:endParaRPr lang="en-US"/>
          </a:p>
          <a:p>
            <a:pPr marL="237058" indent="-237058">
              <a:buAutoNum type="arabicParenR"/>
            </a:pPr>
            <a:r>
              <a:rPr lang="en-US"/>
              <a:t>Record level of investment – growth of 38%</a:t>
            </a:r>
          </a:p>
          <a:p>
            <a:pPr marL="237058" indent="-237058">
              <a:buAutoNum type="arabicParenR"/>
            </a:pPr>
            <a:r>
              <a:rPr lang="en-US"/>
              <a:t>MUST be spent on capital outlays – can’t be used for filling potholes or overhead</a:t>
            </a:r>
          </a:p>
          <a:p>
            <a:pPr marL="237058" indent="-237058">
              <a:buAutoNum type="arabicParenR"/>
            </a:pPr>
            <a:r>
              <a:rPr lang="en-US"/>
              <a:t>Drives half of state spending on highway and bridge construction – lower levels in Florida or some states … other states can be 80%</a:t>
            </a:r>
          </a:p>
          <a:p>
            <a:pPr marL="237058" indent="-237058">
              <a:buAutoNum type="arabicParenR"/>
            </a:pPr>
            <a:endParaRPr lang="en-US"/>
          </a:p>
          <a:p>
            <a:r>
              <a:rPr lang="en-US"/>
              <a:t>For market impact … have to understand timing of the project pipeline</a:t>
            </a:r>
          </a:p>
          <a:p>
            <a:endParaRPr lang="en-US"/>
          </a:p>
          <a:p>
            <a:r>
              <a:rPr lang="en-US"/>
              <a:t>What you see here is the money states have to commit to projects … will be spent out over time … many years</a:t>
            </a:r>
          </a:p>
          <a:p>
            <a:endParaRPr lang="en-US"/>
          </a:p>
          <a:p>
            <a:endParaRPr lang="en-US"/>
          </a:p>
        </p:txBody>
      </p:sp>
    </p:spTree>
    <p:extLst>
      <p:ext uri="{BB962C8B-B14F-4D97-AF65-F5344CB8AC3E}">
        <p14:creationId xmlns:p14="http://schemas.microsoft.com/office/powerpoint/2010/main" val="746079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5735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58017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685800" y="1143000"/>
            <a:ext cx="5486400" cy="3086100"/>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731">
              <a:defRPr/>
            </a:pPr>
            <a:endParaRPr lang="en-US" i="0" u="none">
              <a:latin typeface="Arial" charset="0"/>
              <a:ea typeface="MS PGothic" pitchFamily="34" charset="-128"/>
              <a:cs typeface="MS PGothic" charset="0"/>
            </a:endParaRPr>
          </a:p>
        </p:txBody>
      </p:sp>
    </p:spTree>
    <p:extLst>
      <p:ext uri="{BB962C8B-B14F-4D97-AF65-F5344CB8AC3E}">
        <p14:creationId xmlns:p14="http://schemas.microsoft.com/office/powerpoint/2010/main" val="987921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77960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4024883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965089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77960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896102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462BCD-6F77-4A89-8C77-3D6C0DD0FB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451984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1143000"/>
          </a:xfrm>
        </p:spPr>
        <p:txBody>
          <a:bodyPr/>
          <a:lstStyle/>
          <a:p>
            <a:r>
              <a:rPr lang="en-US"/>
              <a:t>Click to edit Master title style</a:t>
            </a:r>
          </a:p>
        </p:txBody>
      </p:sp>
      <p:sp>
        <p:nvSpPr>
          <p:cNvPr id="3" name="Chart Placeholder 2"/>
          <p:cNvSpPr>
            <a:spLocks noGrp="1"/>
          </p:cNvSpPr>
          <p:nvPr>
            <p:ph type="chart" idx="1"/>
          </p:nvPr>
        </p:nvSpPr>
        <p:spPr>
          <a:xfrm>
            <a:off x="914400" y="2057400"/>
            <a:ext cx="10363200" cy="4114800"/>
          </a:xfrm>
        </p:spPr>
        <p:txBody>
          <a:bodyPr/>
          <a:lstStyle/>
          <a:p>
            <a:pPr lvl="0"/>
            <a:endParaRPr lang="en-US" noProof="0"/>
          </a:p>
        </p:txBody>
      </p:sp>
      <p:sp>
        <p:nvSpPr>
          <p:cNvPr id="4" name="Rectangle 9"/>
          <p:cNvSpPr>
            <a:spLocks noGrp="1" noChangeArrowheads="1"/>
          </p:cNvSpPr>
          <p:nvPr>
            <p:ph type="dt" sz="half" idx="10"/>
          </p:nvPr>
        </p:nvSpPr>
        <p:spPr>
          <a:ln/>
        </p:spPr>
        <p:txBody>
          <a:bodyPr/>
          <a:lstStyle>
            <a:lvl1pPr>
              <a:defRPr/>
            </a:lvl1pPr>
          </a:lstStyle>
          <a:p>
            <a:pPr>
              <a:defRPr/>
            </a:pPr>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
        <p:nvSpPr>
          <p:cNvPr id="6" name="Rectangle 11"/>
          <p:cNvSpPr>
            <a:spLocks noGrp="1" noChangeArrowheads="1"/>
          </p:cNvSpPr>
          <p:nvPr>
            <p:ph type="sldNum" sz="quarter" idx="12"/>
          </p:nvPr>
        </p:nvSpPr>
        <p:spPr>
          <a:ln/>
        </p:spPr>
        <p:txBody>
          <a:bodyPr/>
          <a:lstStyle>
            <a:lvl1pPr>
              <a:defRPr/>
            </a:lvl1pPr>
          </a:lstStyle>
          <a:p>
            <a:pPr>
              <a:defRPr/>
            </a:pPr>
            <a:fld id="{9D63E06E-1ABB-44F4-A414-109C4797699F}" type="slidenum">
              <a:rPr lang="en-US"/>
              <a:pPr>
                <a:defRPr/>
              </a:pPr>
              <a:t>‹#›</a:t>
            </a:fld>
            <a:endParaRPr lang="en-US"/>
          </a:p>
        </p:txBody>
      </p:sp>
    </p:spTree>
    <p:extLst>
      <p:ext uri="{BB962C8B-B14F-4D97-AF65-F5344CB8AC3E}">
        <p14:creationId xmlns:p14="http://schemas.microsoft.com/office/powerpoint/2010/main" val="28095423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52369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264622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76885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24877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FF462BCD-6F77-4A89-8C77-3D6C0DD0FB7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2550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114947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045019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03461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7269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36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519903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9/24/2025</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16114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kumimoji="0"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6294C92D-0306-4E69-9CD3-20855E849650}" type="slidenum">
              <a:rPr kumimoji="0" lang="en-US" smtClean="0"/>
              <a:pPr/>
              <a:t>‹#›</a:t>
            </a:fld>
            <a:endParaRPr kumimoji="0" lang="en-US"/>
          </a:p>
        </p:txBody>
      </p:sp>
    </p:spTree>
    <p:extLst>
      <p:ext uri="{BB962C8B-B14F-4D97-AF65-F5344CB8AC3E}">
        <p14:creationId xmlns:p14="http://schemas.microsoft.com/office/powerpoint/2010/main" val="94210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2630258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351936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2423807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89610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0088926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D09FE687-A47E-DF40-A57C-7D6EEB8025E5}" type="slidenum">
              <a:rPr lang="en-US" smtClean="0"/>
              <a:t>‹#›</a:t>
            </a:fld>
            <a:endParaRPr lang="en-US"/>
          </a:p>
        </p:txBody>
      </p:sp>
    </p:spTree>
    <p:extLst>
      <p:ext uri="{BB962C8B-B14F-4D97-AF65-F5344CB8AC3E}">
        <p14:creationId xmlns:p14="http://schemas.microsoft.com/office/powerpoint/2010/main" val="177031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1385332"/>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9FE687-A47E-DF40-A57C-7D6EEB8025E5}" type="slidenum">
              <a:rPr lang="en-US" smtClean="0"/>
              <a:t>‹#›</a:t>
            </a:fld>
            <a:endParaRPr lang="en-US"/>
          </a:p>
        </p:txBody>
      </p:sp>
    </p:spTree>
    <p:extLst>
      <p:ext uri="{BB962C8B-B14F-4D97-AF65-F5344CB8AC3E}">
        <p14:creationId xmlns:p14="http://schemas.microsoft.com/office/powerpoint/2010/main" val="1201385332"/>
      </p:ext>
    </p:extLst>
  </p:cSld>
  <p:clrMap bg1="lt1" tx1="dk1" bg2="lt2" tx2="dk2" accent1="accent1" accent2="accent2" accent3="accent3" accent4="accent4" accent5="accent5" accent6="accent6" hlink="hlink" folHlink="folHlink"/>
  <p:sldLayoutIdLst>
    <p:sldLayoutId id="2147484112" r:id="rId1"/>
    <p:sldLayoutId id="2147484111" r:id="rId2"/>
    <p:sldLayoutId id="2147484114" r:id="rId3"/>
    <p:sldLayoutId id="2147484116" r:id="rId4"/>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9/24/2025</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603520806"/>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23.jpeg"/><Relationship Id="rId5" Type="http://schemas.openxmlformats.org/officeDocument/2006/relationships/image" Target="../media/image170.pn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chart" Target="../charts/chart11.xml"/><Relationship Id="rId5" Type="http://schemas.openxmlformats.org/officeDocument/2006/relationships/image" Target="../media/image21.png"/><Relationship Id="rId4" Type="http://schemas.microsoft.com/office/2014/relationships/chartEx" Target="../charts/chartEx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chart" Target="../charts/chart12.xml"/><Relationship Id="rId5" Type="http://schemas.openxmlformats.org/officeDocument/2006/relationships/image" Target="../media/image160.png"/><Relationship Id="rId4" Type="http://schemas.microsoft.com/office/2014/relationships/chartEx" Target="../charts/chartEx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jpe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170.png"/><Relationship Id="rId4" Type="http://schemas.microsoft.com/office/2014/relationships/chartEx" Target="../charts/chartEx4.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170.png"/><Relationship Id="rId4" Type="http://schemas.microsoft.com/office/2014/relationships/chartEx" Target="../charts/chartEx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32.png"/><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hyperlink" Target="mailto:ablack@artba.org" TargetMode="External"/><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34.png"/><Relationship Id="rId4" Type="http://schemas.openxmlformats.org/officeDocument/2006/relationships/hyperlink" Target="mailto:jhurwitz@artba.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6.jpe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4792" y="3636184"/>
            <a:ext cx="7158990" cy="1183913"/>
            <a:chOff x="0" y="0"/>
            <a:chExt cx="10619629" cy="1756213"/>
          </a:xfrm>
        </p:grpSpPr>
        <p:sp>
          <p:nvSpPr>
            <p:cNvPr id="3" name="Freeform 3"/>
            <p:cNvSpPr/>
            <p:nvPr/>
          </p:nvSpPr>
          <p:spPr>
            <a:xfrm>
              <a:off x="0" y="0"/>
              <a:ext cx="10619629" cy="1756213"/>
            </a:xfrm>
            <a:custGeom>
              <a:avLst/>
              <a:gdLst/>
              <a:ahLst/>
              <a:cxnLst/>
              <a:rect l="l" t="t" r="r" b="b"/>
              <a:pathLst>
                <a:path w="10619629" h="1756213">
                  <a:moveTo>
                    <a:pt x="10495169" y="1756213"/>
                  </a:moveTo>
                  <a:lnTo>
                    <a:pt x="124460" y="1756213"/>
                  </a:lnTo>
                  <a:cubicBezTo>
                    <a:pt x="55880" y="1756213"/>
                    <a:pt x="0" y="1700333"/>
                    <a:pt x="0" y="1631753"/>
                  </a:cubicBezTo>
                  <a:lnTo>
                    <a:pt x="0" y="124460"/>
                  </a:lnTo>
                  <a:cubicBezTo>
                    <a:pt x="0" y="55880"/>
                    <a:pt x="55880" y="0"/>
                    <a:pt x="124460" y="0"/>
                  </a:cubicBezTo>
                  <a:lnTo>
                    <a:pt x="10495169" y="0"/>
                  </a:lnTo>
                  <a:cubicBezTo>
                    <a:pt x="10563749" y="0"/>
                    <a:pt x="10619629" y="55880"/>
                    <a:pt x="10619629" y="124460"/>
                  </a:cubicBezTo>
                  <a:lnTo>
                    <a:pt x="10619629" y="1631753"/>
                  </a:lnTo>
                  <a:cubicBezTo>
                    <a:pt x="10619629" y="1700333"/>
                    <a:pt x="10563749" y="1756213"/>
                    <a:pt x="10495169" y="1756213"/>
                  </a:cubicBezTo>
                  <a:close/>
                </a:path>
              </a:pathLst>
            </a:custGeom>
            <a:solidFill>
              <a:srgbClr val="EAAA00"/>
            </a:solidFill>
          </p:spPr>
          <p:txBody>
            <a:bodyPr/>
            <a:lstStyle/>
            <a:p>
              <a:endParaRPr lang="en-US" sz="1200"/>
            </a:p>
          </p:txBody>
        </p:sp>
      </p:grpSp>
      <p:grpSp>
        <p:nvGrpSpPr>
          <p:cNvPr id="4" name="Group 4"/>
          <p:cNvGrpSpPr/>
          <p:nvPr/>
        </p:nvGrpSpPr>
        <p:grpSpPr>
          <a:xfrm>
            <a:off x="-3137511" y="-397739"/>
            <a:ext cx="6898396" cy="7653479"/>
            <a:chOff x="0" y="0"/>
            <a:chExt cx="587584" cy="651900"/>
          </a:xfrm>
        </p:grpSpPr>
        <p:sp>
          <p:nvSpPr>
            <p:cNvPr id="5" name="Freeform 5"/>
            <p:cNvSpPr/>
            <p:nvPr/>
          </p:nvSpPr>
          <p:spPr>
            <a:xfrm>
              <a:off x="0" y="0"/>
              <a:ext cx="587584" cy="651900"/>
            </a:xfrm>
            <a:custGeom>
              <a:avLst/>
              <a:gdLst/>
              <a:ahLst/>
              <a:cxnLst/>
              <a:rect l="l" t="t" r="r" b="b"/>
              <a:pathLst>
                <a:path w="587584" h="651900">
                  <a:moveTo>
                    <a:pt x="293792" y="0"/>
                  </a:moveTo>
                  <a:cubicBezTo>
                    <a:pt x="131535" y="0"/>
                    <a:pt x="0" y="145933"/>
                    <a:pt x="0" y="325950"/>
                  </a:cubicBezTo>
                  <a:cubicBezTo>
                    <a:pt x="0" y="505967"/>
                    <a:pt x="131535" y="651900"/>
                    <a:pt x="293792" y="651900"/>
                  </a:cubicBezTo>
                  <a:cubicBezTo>
                    <a:pt x="456049" y="651900"/>
                    <a:pt x="587584" y="505967"/>
                    <a:pt x="587584" y="325950"/>
                  </a:cubicBezTo>
                  <a:cubicBezTo>
                    <a:pt x="587584" y="145933"/>
                    <a:pt x="456049" y="0"/>
                    <a:pt x="293792" y="0"/>
                  </a:cubicBezTo>
                  <a:close/>
                </a:path>
              </a:pathLst>
            </a:custGeom>
            <a:solidFill>
              <a:srgbClr val="EAAA00"/>
            </a:solidFill>
          </p:spPr>
          <p:txBody>
            <a:bodyPr/>
            <a:lstStyle/>
            <a:p>
              <a:endParaRPr lang="en-US" sz="1200"/>
            </a:p>
          </p:txBody>
        </p:sp>
        <p:sp>
          <p:nvSpPr>
            <p:cNvPr id="6" name="TextBox 6"/>
            <p:cNvSpPr txBox="1"/>
            <p:nvPr/>
          </p:nvSpPr>
          <p:spPr>
            <a:xfrm>
              <a:off x="55086" y="32541"/>
              <a:ext cx="477412" cy="558243"/>
            </a:xfrm>
            <a:prstGeom prst="rect">
              <a:avLst/>
            </a:prstGeom>
          </p:spPr>
          <p:txBody>
            <a:bodyPr lIns="33867" tIns="33867" rIns="33867" bIns="33867" rtlCol="0" anchor="ctr"/>
            <a:lstStyle/>
            <a:p>
              <a:pPr algn="ctr">
                <a:lnSpc>
                  <a:spcPts val="1684"/>
                </a:lnSpc>
              </a:pPr>
              <a:endParaRPr sz="1200"/>
            </a:p>
          </p:txBody>
        </p:sp>
      </p:grpSp>
      <p:grpSp>
        <p:nvGrpSpPr>
          <p:cNvPr id="7" name="Group 7"/>
          <p:cNvGrpSpPr/>
          <p:nvPr/>
        </p:nvGrpSpPr>
        <p:grpSpPr>
          <a:xfrm>
            <a:off x="778218" y="685800"/>
            <a:ext cx="5048562" cy="50485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2C83"/>
            </a:solidFill>
          </p:spPr>
          <p:txBody>
            <a:bodyPr/>
            <a:lstStyle/>
            <a:p>
              <a:endParaRPr lang="en-US" sz="1200"/>
            </a:p>
          </p:txBody>
        </p:sp>
        <p:sp>
          <p:nvSpPr>
            <p:cNvPr id="9" name="TextBox 9"/>
            <p:cNvSpPr txBox="1"/>
            <p:nvPr/>
          </p:nvSpPr>
          <p:spPr>
            <a:xfrm>
              <a:off x="76200" y="76200"/>
              <a:ext cx="660400" cy="660400"/>
            </a:xfrm>
            <a:prstGeom prst="rect">
              <a:avLst/>
            </a:prstGeom>
          </p:spPr>
          <p:txBody>
            <a:bodyPr lIns="33867" tIns="33867" rIns="33867" bIns="33867" rtlCol="0" anchor="ctr"/>
            <a:lstStyle/>
            <a:p>
              <a:pPr algn="ctr">
                <a:lnSpc>
                  <a:spcPts val="93"/>
                </a:lnSpc>
                <a:spcBef>
                  <a:spcPct val="0"/>
                </a:spcBef>
              </a:pPr>
              <a:endParaRPr sz="1200"/>
            </a:p>
          </p:txBody>
        </p:sp>
      </p:grpSp>
      <p:grpSp>
        <p:nvGrpSpPr>
          <p:cNvPr id="10" name="Group 10"/>
          <p:cNvGrpSpPr>
            <a:grpSpLocks noChangeAspect="1"/>
          </p:cNvGrpSpPr>
          <p:nvPr/>
        </p:nvGrpSpPr>
        <p:grpSpPr>
          <a:xfrm>
            <a:off x="968614" y="910357"/>
            <a:ext cx="4599465" cy="459944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5073" b="-35200"/>
              </a:stretch>
            </a:blipFill>
          </p:spPr>
          <p:txBody>
            <a:bodyPr/>
            <a:lstStyle/>
            <a:p>
              <a:endParaRPr lang="en-US" sz="1200"/>
            </a:p>
          </p:txBody>
        </p:sp>
      </p:grpSp>
      <p:sp>
        <p:nvSpPr>
          <p:cNvPr id="12" name="Freeform 12"/>
          <p:cNvSpPr/>
          <p:nvPr/>
        </p:nvSpPr>
        <p:spPr>
          <a:xfrm>
            <a:off x="9739819" y="6172200"/>
            <a:ext cx="2283345" cy="598667"/>
          </a:xfrm>
          <a:custGeom>
            <a:avLst/>
            <a:gdLst/>
            <a:ahLst/>
            <a:cxnLst/>
            <a:rect l="l" t="t" r="r" b="b"/>
            <a:pathLst>
              <a:path w="3425017" h="898000">
                <a:moveTo>
                  <a:pt x="0" y="0"/>
                </a:moveTo>
                <a:lnTo>
                  <a:pt x="3425017" y="0"/>
                </a:lnTo>
                <a:lnTo>
                  <a:pt x="3425017" y="898000"/>
                </a:lnTo>
                <a:lnTo>
                  <a:pt x="0" y="898000"/>
                </a:lnTo>
                <a:lnTo>
                  <a:pt x="0" y="0"/>
                </a:lnTo>
                <a:close/>
              </a:path>
            </a:pathLst>
          </a:custGeom>
          <a:blipFill>
            <a:blip r:embed="rId3"/>
            <a:stretch>
              <a:fillRect/>
            </a:stretch>
          </a:blipFill>
        </p:spPr>
        <p:txBody>
          <a:bodyPr/>
          <a:lstStyle/>
          <a:p>
            <a:endParaRPr lang="en-US" sz="1200"/>
          </a:p>
        </p:txBody>
      </p:sp>
      <p:sp>
        <p:nvSpPr>
          <p:cNvPr id="13" name="Freeform 13"/>
          <p:cNvSpPr/>
          <p:nvPr/>
        </p:nvSpPr>
        <p:spPr>
          <a:xfrm>
            <a:off x="6101809" y="3865366"/>
            <a:ext cx="725548" cy="725548"/>
          </a:xfrm>
          <a:custGeom>
            <a:avLst/>
            <a:gdLst/>
            <a:ahLst/>
            <a:cxnLst/>
            <a:rect l="l" t="t" r="r" b="b"/>
            <a:pathLst>
              <a:path w="1088322" h="1088322">
                <a:moveTo>
                  <a:pt x="0" y="0"/>
                </a:moveTo>
                <a:lnTo>
                  <a:pt x="1088323" y="0"/>
                </a:lnTo>
                <a:lnTo>
                  <a:pt x="1088323" y="1088323"/>
                </a:lnTo>
                <a:lnTo>
                  <a:pt x="0" y="1088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4" name="Freeform 14"/>
          <p:cNvSpPr/>
          <p:nvPr/>
        </p:nvSpPr>
        <p:spPr>
          <a:xfrm>
            <a:off x="6295748" y="6256790"/>
            <a:ext cx="3077079" cy="429486"/>
          </a:xfrm>
          <a:custGeom>
            <a:avLst/>
            <a:gdLst/>
            <a:ahLst/>
            <a:cxnLst/>
            <a:rect l="l" t="t" r="r" b="b"/>
            <a:pathLst>
              <a:path w="4615619" h="644229">
                <a:moveTo>
                  <a:pt x="0" y="0"/>
                </a:moveTo>
                <a:lnTo>
                  <a:pt x="4615618" y="0"/>
                </a:lnTo>
                <a:lnTo>
                  <a:pt x="4615618" y="644230"/>
                </a:lnTo>
                <a:lnTo>
                  <a:pt x="0" y="644230"/>
                </a:lnTo>
                <a:lnTo>
                  <a:pt x="0" y="0"/>
                </a:lnTo>
                <a:close/>
              </a:path>
            </a:pathLst>
          </a:custGeom>
          <a:blipFill>
            <a:blip r:embed="rId6"/>
            <a:stretch>
              <a:fillRect/>
            </a:stretch>
          </a:blipFill>
        </p:spPr>
        <p:txBody>
          <a:bodyPr/>
          <a:lstStyle/>
          <a:p>
            <a:endParaRPr lang="en-US" sz="1200"/>
          </a:p>
        </p:txBody>
      </p:sp>
      <p:sp>
        <p:nvSpPr>
          <p:cNvPr id="15" name="TextBox 15"/>
          <p:cNvSpPr txBox="1"/>
          <p:nvPr/>
        </p:nvSpPr>
        <p:spPr>
          <a:xfrm>
            <a:off x="6233180" y="1578385"/>
            <a:ext cx="5180601" cy="1608902"/>
          </a:xfrm>
          <a:prstGeom prst="rect">
            <a:avLst/>
          </a:prstGeom>
        </p:spPr>
        <p:txBody>
          <a:bodyPr lIns="0" tIns="0" rIns="0" bIns="0" rtlCol="0" anchor="t">
            <a:spAutoFit/>
          </a:bodyPr>
          <a:lstStyle/>
          <a:p>
            <a:pPr>
              <a:lnSpc>
                <a:spcPts val="3192"/>
              </a:lnSpc>
            </a:pPr>
            <a:r>
              <a:rPr lang="en-US" sz="2400" b="1">
                <a:solidFill>
                  <a:srgbClr val="1D1D1D"/>
                </a:solidFill>
                <a:latin typeface="Open Sans 1 Ultra-Bold"/>
                <a:ea typeface="Open Sans 1 Ultra-Bold"/>
                <a:cs typeface="Open Sans 1 Ultra-Bold"/>
                <a:sym typeface="Open Sans 1 Ultra-Bold"/>
              </a:rPr>
              <a:t>Unlocking the Future: How the IIJA is Impacting the U.S. Transportation Construction Market</a:t>
            </a:r>
          </a:p>
        </p:txBody>
      </p:sp>
      <p:sp>
        <p:nvSpPr>
          <p:cNvPr id="16" name="TextBox 16"/>
          <p:cNvSpPr txBox="1"/>
          <p:nvPr/>
        </p:nvSpPr>
        <p:spPr>
          <a:xfrm>
            <a:off x="7102387" y="4002782"/>
            <a:ext cx="4193431" cy="714811"/>
          </a:xfrm>
          <a:prstGeom prst="rect">
            <a:avLst/>
          </a:prstGeom>
        </p:spPr>
        <p:txBody>
          <a:bodyPr lIns="0" tIns="0" rIns="0" bIns="0" rtlCol="0" anchor="t">
            <a:spAutoFit/>
          </a:bodyPr>
          <a:lstStyle/>
          <a:p>
            <a:pPr>
              <a:lnSpc>
                <a:spcPts val="1901"/>
              </a:lnSpc>
            </a:pPr>
            <a:r>
              <a:rPr lang="en-US" sz="1533">
                <a:solidFill>
                  <a:srgbClr val="1D1D1D"/>
                </a:solidFill>
                <a:latin typeface="Open Sans 1"/>
                <a:ea typeface="Open Sans 1"/>
                <a:cs typeface="Open Sans 1"/>
                <a:sym typeface="Open Sans 1"/>
              </a:rPr>
              <a:t>Senior Vice President &amp; Chief Economist</a:t>
            </a:r>
          </a:p>
          <a:p>
            <a:pPr>
              <a:lnSpc>
                <a:spcPts val="1901"/>
              </a:lnSpc>
            </a:pPr>
            <a:r>
              <a:rPr lang="en-US" sz="1533">
                <a:solidFill>
                  <a:srgbClr val="1D1D1D"/>
                </a:solidFill>
                <a:latin typeface="Open Sans 1"/>
                <a:ea typeface="Open Sans 1"/>
                <a:cs typeface="Open Sans 1"/>
                <a:sym typeface="Open Sans 1"/>
              </a:rPr>
              <a:t>American Road &amp; Transportation Builders Association (ARTBA)</a:t>
            </a:r>
          </a:p>
        </p:txBody>
      </p:sp>
      <p:sp>
        <p:nvSpPr>
          <p:cNvPr id="17" name="TextBox 17"/>
          <p:cNvSpPr txBox="1"/>
          <p:nvPr/>
        </p:nvSpPr>
        <p:spPr>
          <a:xfrm>
            <a:off x="7102386" y="3707170"/>
            <a:ext cx="4086729" cy="264111"/>
          </a:xfrm>
          <a:prstGeom prst="rect">
            <a:avLst/>
          </a:prstGeom>
        </p:spPr>
        <p:txBody>
          <a:bodyPr lIns="0" tIns="0" rIns="0" bIns="0" rtlCol="0" anchor="t">
            <a:spAutoFit/>
          </a:bodyPr>
          <a:lstStyle/>
          <a:p>
            <a:pPr>
              <a:lnSpc>
                <a:spcPts val="2231"/>
              </a:lnSpc>
            </a:pPr>
            <a:r>
              <a:rPr lang="en-US" sz="1799" b="1">
                <a:solidFill>
                  <a:srgbClr val="1D1D1D"/>
                </a:solidFill>
                <a:latin typeface="Open Sans 1 Bold"/>
                <a:ea typeface="Open Sans 1 Bold"/>
                <a:cs typeface="Open Sans 1 Bold"/>
                <a:sym typeface="Open Sans 1 Bold"/>
              </a:rPr>
              <a:t>Alison Premo Black, PhD</a:t>
            </a:r>
          </a:p>
        </p:txBody>
      </p:sp>
      <p:sp>
        <p:nvSpPr>
          <p:cNvPr id="18" name="TextBox 18"/>
          <p:cNvSpPr txBox="1"/>
          <p:nvPr/>
        </p:nvSpPr>
        <p:spPr>
          <a:xfrm>
            <a:off x="6233181" y="853208"/>
            <a:ext cx="4148243" cy="503023"/>
          </a:xfrm>
          <a:prstGeom prst="rect">
            <a:avLst/>
          </a:prstGeom>
        </p:spPr>
        <p:txBody>
          <a:bodyPr lIns="0" tIns="0" rIns="0" bIns="0" rtlCol="0" anchor="t">
            <a:spAutoFit/>
          </a:bodyPr>
          <a:lstStyle/>
          <a:p>
            <a:pPr>
              <a:lnSpc>
                <a:spcPts val="4293"/>
              </a:lnSpc>
            </a:pPr>
            <a:r>
              <a:rPr lang="en-US" sz="3066" b="1" u="sng" spc="-33">
                <a:solidFill>
                  <a:srgbClr val="582C83"/>
                </a:solidFill>
                <a:latin typeface="Open Sans 2 Bold"/>
                <a:ea typeface="Open Sans 2 Bold"/>
                <a:cs typeface="Open Sans 2 Bold"/>
                <a:sym typeface="Open Sans 2 Bold"/>
              </a:rPr>
              <a:t>NCIT Webinar Series</a:t>
            </a:r>
          </a:p>
        </p:txBody>
      </p:sp>
      <p:sp>
        <p:nvSpPr>
          <p:cNvPr id="19" name="TextBox 19"/>
          <p:cNvSpPr txBox="1"/>
          <p:nvPr/>
        </p:nvSpPr>
        <p:spPr>
          <a:xfrm>
            <a:off x="8630354" y="5151285"/>
            <a:ext cx="2783429" cy="350802"/>
          </a:xfrm>
          <a:prstGeom prst="rect">
            <a:avLst/>
          </a:prstGeom>
        </p:spPr>
        <p:txBody>
          <a:bodyPr lIns="0" tIns="0" rIns="0" bIns="0" rtlCol="0" anchor="t">
            <a:spAutoFit/>
          </a:bodyPr>
          <a:lstStyle/>
          <a:p>
            <a:pPr>
              <a:lnSpc>
                <a:spcPts val="2987"/>
              </a:lnSpc>
            </a:pPr>
            <a:r>
              <a:rPr lang="en-US" sz="2133" b="1" spc="-23">
                <a:solidFill>
                  <a:srgbClr val="582C83"/>
                </a:solidFill>
                <a:latin typeface="Open Sans 2 Bold"/>
                <a:ea typeface="Open Sans 2 Bold"/>
                <a:cs typeface="Open Sans 2 Bold"/>
                <a:sym typeface="Open Sans 2 Bold"/>
              </a:rPr>
              <a:t>Time: 1:30 p.m. (CDT)</a:t>
            </a:r>
          </a:p>
        </p:txBody>
      </p:sp>
      <p:sp>
        <p:nvSpPr>
          <p:cNvPr id="20" name="TextBox 20"/>
          <p:cNvSpPr txBox="1"/>
          <p:nvPr/>
        </p:nvSpPr>
        <p:spPr>
          <a:xfrm>
            <a:off x="5523874" y="5150076"/>
            <a:ext cx="2783429" cy="350802"/>
          </a:xfrm>
          <a:prstGeom prst="rect">
            <a:avLst/>
          </a:prstGeom>
        </p:spPr>
        <p:txBody>
          <a:bodyPr lIns="0" tIns="0" rIns="0" bIns="0" rtlCol="0" anchor="t">
            <a:spAutoFit/>
          </a:bodyPr>
          <a:lstStyle/>
          <a:p>
            <a:pPr>
              <a:lnSpc>
                <a:spcPts val="2987"/>
              </a:lnSpc>
            </a:pPr>
            <a:r>
              <a:rPr lang="en-US" sz="2133" b="1" spc="-23">
                <a:solidFill>
                  <a:srgbClr val="582C83"/>
                </a:solidFill>
                <a:latin typeface="Open Sans 2 Bold"/>
                <a:ea typeface="Open Sans 2 Bold"/>
                <a:cs typeface="Open Sans 2 Bold"/>
                <a:sym typeface="Open Sans 2 Bold"/>
              </a:rPr>
              <a:t>Date: Oct. 8,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1147071" y="384712"/>
            <a:ext cx="958611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dirty="0">
                <a:solidFill>
                  <a:schemeClr val="tx2"/>
                </a:solidFill>
                <a:latin typeface="Calibri"/>
              </a:rPr>
              <a:t>Percent of IIJA Project Costs for Major Construction</a:t>
            </a:r>
          </a:p>
          <a:p>
            <a:pPr algn="ctr"/>
            <a:r>
              <a:rPr lang="en-US" sz="2000" b="1" dirty="0">
                <a:solidFill>
                  <a:schemeClr val="tx2"/>
                </a:solidFill>
              </a:rPr>
              <a:t>October 1, 2021, through April 30, 2024</a:t>
            </a:r>
            <a:endParaRPr lang="en-US" sz="2000" dirty="0"/>
          </a:p>
        </p:txBody>
      </p:sp>
      <p:sp>
        <p:nvSpPr>
          <p:cNvPr id="8" name="Rounded Rectangle 131">
            <a:extLst>
              <a:ext uri="{FF2B5EF4-FFF2-40B4-BE49-F238E27FC236}">
                <a16:creationId xmlns:a16="http://schemas.microsoft.com/office/drawing/2014/main" id="{0B3B7A13-BC80-24A6-6C77-758E69FBF45A}"/>
              </a:ext>
            </a:extLst>
          </p:cNvPr>
          <p:cNvSpPr/>
          <p:nvPr/>
        </p:nvSpPr>
        <p:spPr bwMode="auto">
          <a:xfrm>
            <a:off x="10128546" y="2100260"/>
            <a:ext cx="1832763" cy="986705"/>
          </a:xfrm>
          <a:prstGeom prst="roundRect">
            <a:avLst/>
          </a:prstGeom>
          <a:solidFill>
            <a:schemeClr val="accent1"/>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bg1"/>
                </a:solidFill>
                <a:latin typeface="Calibri"/>
                <a:cs typeface="Arial" pitchFamily="34" charset="0"/>
              </a:rPr>
              <a:t>70% to 80%</a:t>
            </a:r>
          </a:p>
          <a:p>
            <a:pPr algn="ctr" defTabSz="457189">
              <a:defRPr/>
            </a:pPr>
            <a:r>
              <a:rPr lang="en-US" sz="1600" b="1">
                <a:solidFill>
                  <a:schemeClr val="bg1"/>
                </a:solidFill>
                <a:latin typeface="Calibri"/>
                <a:cs typeface="Arial" pitchFamily="34" charset="0"/>
              </a:rPr>
              <a:t>of IIJA Project Costs</a:t>
            </a:r>
          </a:p>
          <a:p>
            <a:pPr algn="ctr" defTabSz="457189">
              <a:defRPr/>
            </a:pPr>
            <a:r>
              <a:rPr lang="en-US" sz="1600" b="1">
                <a:solidFill>
                  <a:schemeClr val="bg1"/>
                </a:solidFill>
                <a:latin typeface="Calibri"/>
                <a:cs typeface="Arial" pitchFamily="34" charset="0"/>
              </a:rPr>
              <a:t>for Major Const.</a:t>
            </a:r>
          </a:p>
        </p:txBody>
      </p:sp>
      <p:sp>
        <p:nvSpPr>
          <p:cNvPr id="9" name="Rounded Rectangle 131">
            <a:extLst>
              <a:ext uri="{FF2B5EF4-FFF2-40B4-BE49-F238E27FC236}">
                <a16:creationId xmlns:a16="http://schemas.microsoft.com/office/drawing/2014/main" id="{0D0A2480-4336-31C5-D47B-F2102E7583E4}"/>
              </a:ext>
            </a:extLst>
          </p:cNvPr>
          <p:cNvSpPr/>
          <p:nvPr/>
        </p:nvSpPr>
        <p:spPr bwMode="auto">
          <a:xfrm>
            <a:off x="10128546" y="872128"/>
            <a:ext cx="1832765" cy="1121087"/>
          </a:xfrm>
          <a:prstGeom prst="roundRect">
            <a:avLst/>
          </a:prstGeom>
          <a:solidFill>
            <a:schemeClr val="accent1">
              <a:lumMod val="5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bg1"/>
                </a:solidFill>
                <a:latin typeface="Calibri"/>
                <a:cs typeface="Arial" pitchFamily="34" charset="0"/>
              </a:rPr>
              <a:t>80% or more</a:t>
            </a:r>
          </a:p>
          <a:p>
            <a:pPr algn="ctr" defTabSz="457189">
              <a:defRPr/>
            </a:pPr>
            <a:r>
              <a:rPr lang="en-US" sz="1600" b="1">
                <a:solidFill>
                  <a:schemeClr val="bg1"/>
                </a:solidFill>
                <a:latin typeface="Calibri"/>
                <a:cs typeface="Arial" pitchFamily="34" charset="0"/>
              </a:rPr>
              <a:t>Of IIJA Project Costs</a:t>
            </a:r>
          </a:p>
          <a:p>
            <a:pPr algn="ctr" defTabSz="457189">
              <a:defRPr/>
            </a:pPr>
            <a:r>
              <a:rPr lang="en-US" sz="1600" b="1">
                <a:solidFill>
                  <a:schemeClr val="bg1"/>
                </a:solidFill>
                <a:latin typeface="Calibri"/>
                <a:cs typeface="Arial" pitchFamily="34" charset="0"/>
              </a:rPr>
              <a:t>For Major Const.</a:t>
            </a:r>
          </a:p>
        </p:txBody>
      </p:sp>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1948034496"/>
                  </p:ext>
                </p:extLst>
              </p:nvPr>
            </p:nvGraphicFramePr>
            <p:xfrm>
              <a:off x="810924" y="418727"/>
              <a:ext cx="9254837" cy="635729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810924" y="418727"/>
                <a:ext cx="9254837" cy="6357290"/>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0DB9D148-4624-9F42-6A8C-26E194155BFF}"/>
              </a:ext>
            </a:extLst>
          </p:cNvPr>
          <p:cNvSpPr txBox="1"/>
          <p:nvPr/>
        </p:nvSpPr>
        <p:spPr>
          <a:xfrm>
            <a:off x="48827" y="6284774"/>
            <a:ext cx="10826696" cy="400110"/>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rPr>
              <a:t>Source: Data from the Federal Highway Administration. Project commitments are included if the base year of the award, with type of work identified by the state DOT.  </a:t>
            </a:r>
          </a:p>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rPr>
              <a:t>Major construction includes reconstruction work, added capacity, and new construction.  Data through April 30, 2024.  </a:t>
            </a:r>
          </a:p>
        </p:txBody>
      </p:sp>
      <p:sp>
        <p:nvSpPr>
          <p:cNvPr id="10" name="Rounded Rectangle 131">
            <a:extLst>
              <a:ext uri="{FF2B5EF4-FFF2-40B4-BE49-F238E27FC236}">
                <a16:creationId xmlns:a16="http://schemas.microsoft.com/office/drawing/2014/main" id="{C431F135-14C5-FC05-7A37-38F02E49E9F9}"/>
              </a:ext>
            </a:extLst>
          </p:cNvPr>
          <p:cNvSpPr/>
          <p:nvPr/>
        </p:nvSpPr>
        <p:spPr bwMode="auto">
          <a:xfrm>
            <a:off x="10128546" y="3220340"/>
            <a:ext cx="1832763" cy="986705"/>
          </a:xfrm>
          <a:prstGeom prst="roundRect">
            <a:avLst/>
          </a:prstGeom>
          <a:solidFill>
            <a:schemeClr val="accent1">
              <a:lumMod val="40000"/>
              <a:lumOff val="6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tx1"/>
                </a:solidFill>
                <a:latin typeface="Calibri"/>
                <a:cs typeface="Arial" pitchFamily="34" charset="0"/>
              </a:rPr>
              <a:t>65% to 70%</a:t>
            </a:r>
          </a:p>
          <a:p>
            <a:pPr algn="ctr" defTabSz="457189">
              <a:defRPr/>
            </a:pPr>
            <a:r>
              <a:rPr lang="en-US" sz="1600" b="1">
                <a:solidFill>
                  <a:schemeClr val="tx1"/>
                </a:solidFill>
                <a:latin typeface="Calibri"/>
                <a:cs typeface="Arial" pitchFamily="34" charset="0"/>
              </a:rPr>
              <a:t>Of IIJA Project Costs </a:t>
            </a:r>
          </a:p>
          <a:p>
            <a:pPr algn="ctr" defTabSz="457189">
              <a:defRPr/>
            </a:pPr>
            <a:r>
              <a:rPr lang="en-US" sz="1600" b="1">
                <a:solidFill>
                  <a:schemeClr val="tx1"/>
                </a:solidFill>
                <a:latin typeface="Calibri"/>
                <a:cs typeface="Arial" pitchFamily="34" charset="0"/>
              </a:rPr>
              <a:t>For Major Const.</a:t>
            </a:r>
          </a:p>
        </p:txBody>
      </p:sp>
      <p:sp>
        <p:nvSpPr>
          <p:cNvPr id="12" name="Rounded Rectangle 131">
            <a:extLst>
              <a:ext uri="{FF2B5EF4-FFF2-40B4-BE49-F238E27FC236}">
                <a16:creationId xmlns:a16="http://schemas.microsoft.com/office/drawing/2014/main" id="{41EFAFBF-BBC9-844B-8FD0-0F419A3F252A}"/>
              </a:ext>
            </a:extLst>
          </p:cNvPr>
          <p:cNvSpPr/>
          <p:nvPr/>
        </p:nvSpPr>
        <p:spPr bwMode="auto">
          <a:xfrm>
            <a:off x="10160000" y="4377383"/>
            <a:ext cx="1832763" cy="986705"/>
          </a:xfrm>
          <a:prstGeom prst="roundRect">
            <a:avLst/>
          </a:prstGeom>
          <a:solidFill>
            <a:schemeClr val="accent1">
              <a:lumMod val="20000"/>
              <a:lumOff val="80000"/>
            </a:schemeClr>
          </a:solidFill>
          <a:ln w="952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457189">
              <a:defRPr/>
            </a:pPr>
            <a:r>
              <a:rPr lang="en-US" sz="1600" b="1">
                <a:solidFill>
                  <a:schemeClr val="tx1"/>
                </a:solidFill>
                <a:latin typeface="Calibri"/>
                <a:cs typeface="Arial" pitchFamily="34" charset="0"/>
              </a:rPr>
              <a:t>65% or Less</a:t>
            </a:r>
          </a:p>
          <a:p>
            <a:pPr algn="ctr" defTabSz="457189">
              <a:defRPr/>
            </a:pPr>
            <a:r>
              <a:rPr lang="en-US" sz="1600" b="1">
                <a:solidFill>
                  <a:schemeClr val="tx1"/>
                </a:solidFill>
                <a:latin typeface="Calibri"/>
                <a:cs typeface="Arial" pitchFamily="34" charset="0"/>
              </a:rPr>
              <a:t>of IIJA Project Costs </a:t>
            </a:r>
          </a:p>
          <a:p>
            <a:pPr algn="ctr" defTabSz="457189">
              <a:defRPr/>
            </a:pPr>
            <a:r>
              <a:rPr lang="en-US" sz="1600" b="1">
                <a:solidFill>
                  <a:schemeClr val="tx1"/>
                </a:solidFill>
                <a:latin typeface="Calibri"/>
                <a:cs typeface="Arial" pitchFamily="34" charset="0"/>
              </a:rPr>
              <a:t>for Major Const.</a:t>
            </a:r>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74790" y="6273955"/>
            <a:ext cx="1772648" cy="393922"/>
          </a:xfrm>
          <a:prstGeom prst="rect">
            <a:avLst/>
          </a:prstGeom>
          <a:solidFill>
            <a:schemeClr val="bg1"/>
          </a:solidFill>
        </p:spPr>
      </p:pic>
    </p:spTree>
    <p:extLst>
      <p:ext uri="{BB962C8B-B14F-4D97-AF65-F5344CB8AC3E}">
        <p14:creationId xmlns:p14="http://schemas.microsoft.com/office/powerpoint/2010/main" val="22156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a:solidFill>
                  <a:schemeClr val="tx2"/>
                </a:solidFill>
              </a:rPr>
              <a:t>Traditional Spend-Out of Federal Highway Funds</a:t>
            </a:r>
          </a:p>
        </p:txBody>
      </p:sp>
      <p:graphicFrame>
        <p:nvGraphicFramePr>
          <p:cNvPr id="4" name="Content Placeholder 3"/>
          <p:cNvGraphicFramePr>
            <a:graphicFrameLocks noGrp="1"/>
          </p:cNvGraphicFramePr>
          <p:nvPr>
            <p:ph idx="1"/>
          </p:nvPr>
        </p:nvGraphicFramePr>
        <p:xfrm>
          <a:off x="362616" y="1284264"/>
          <a:ext cx="11142608" cy="42906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sp>
        <p:nvSpPr>
          <p:cNvPr id="7" name="TextBox 131"/>
          <p:cNvSpPr txBox="1">
            <a:spLocks noChangeArrowheads="1"/>
          </p:cNvSpPr>
          <p:nvPr/>
        </p:nvSpPr>
        <p:spPr bwMode="auto">
          <a:xfrm>
            <a:off x="1010648" y="5769919"/>
            <a:ext cx="5085352" cy="230832"/>
          </a:xfrm>
          <a:prstGeom prst="rect">
            <a:avLst/>
          </a:prstGeom>
          <a:noFill/>
          <a:ln w="9525">
            <a:noFill/>
            <a:miter lim="800000"/>
            <a:headEnd/>
            <a:tailEnd/>
          </a:ln>
        </p:spPr>
        <p:txBody>
          <a:bodyPr wrap="square">
            <a:spAutoFit/>
          </a:bodyPr>
          <a:lstStyle/>
          <a:p>
            <a:r>
              <a:rPr lang="en-US" sz="900"/>
              <a:t>Source: U.S. Congressional Budget Office, FHWA</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10</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6978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18737B9-F4E1-41F2-9DB4-D72966694307}"/>
              </a:ext>
            </a:extLst>
          </p:cNvPr>
          <p:cNvSpPr txBox="1"/>
          <p:nvPr/>
        </p:nvSpPr>
        <p:spPr>
          <a:xfrm>
            <a:off x="754700" y="404911"/>
            <a:ext cx="10251440" cy="830997"/>
          </a:xfrm>
          <a:prstGeom prst="rect">
            <a:avLst/>
          </a:prstGeom>
          <a:noFill/>
        </p:spPr>
        <p:txBody>
          <a:bodyPr wrap="square">
            <a:spAutoFit/>
          </a:bodyPr>
          <a:lstStyle/>
          <a:p>
            <a:pPr algn="ctr"/>
            <a:r>
              <a:rPr lang="en-US" sz="2400" b="1">
                <a:solidFill>
                  <a:schemeClr val="tx2"/>
                </a:solidFill>
              </a:rPr>
              <a:t>Market Impact of the </a:t>
            </a:r>
            <a:r>
              <a:rPr lang="en-US" sz="2400" b="1" u="sng">
                <a:solidFill>
                  <a:schemeClr val="tx2"/>
                </a:solidFill>
              </a:rPr>
              <a:t>Increase</a:t>
            </a:r>
            <a:r>
              <a:rPr lang="en-US" sz="2400" b="1">
                <a:solidFill>
                  <a:schemeClr val="tx2"/>
                </a:solidFill>
              </a:rPr>
              <a:t> in IIJA Federal-Aid Highway Investment</a:t>
            </a:r>
          </a:p>
          <a:p>
            <a:pPr algn="ctr"/>
            <a:r>
              <a:rPr lang="en-US" sz="2400" b="1">
                <a:solidFill>
                  <a:schemeClr val="tx2"/>
                </a:solidFill>
              </a:rPr>
              <a:t>Depends on Program Details</a:t>
            </a:r>
          </a:p>
        </p:txBody>
      </p:sp>
      <p:sp>
        <p:nvSpPr>
          <p:cNvPr id="8" name="Rectangle 7">
            <a:extLst>
              <a:ext uri="{FF2B5EF4-FFF2-40B4-BE49-F238E27FC236}">
                <a16:creationId xmlns:a16="http://schemas.microsoft.com/office/drawing/2014/main" id="{2F0E5CD1-023F-4DA1-8EC9-35D053C303D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6F9D57CE-E09E-4D5E-885B-89BAA305E94A}"/>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RTBA Logo'16-CMYK.jpg">
            <a:extLst>
              <a:ext uri="{FF2B5EF4-FFF2-40B4-BE49-F238E27FC236}">
                <a16:creationId xmlns:a16="http://schemas.microsoft.com/office/drawing/2014/main" id="{D53B055F-113E-4F8F-B8D9-C46C1F3982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4375" y="6129235"/>
            <a:ext cx="2363531" cy="525229"/>
          </a:xfrm>
          <a:prstGeom prst="rect">
            <a:avLst/>
          </a:prstGeom>
        </p:spPr>
      </p:pic>
      <p:sp>
        <p:nvSpPr>
          <p:cNvPr id="4" name="Content Placeholder 4">
            <a:extLst>
              <a:ext uri="{FF2B5EF4-FFF2-40B4-BE49-F238E27FC236}">
                <a16:creationId xmlns:a16="http://schemas.microsoft.com/office/drawing/2014/main" id="{4D03C483-0AF1-CC24-B617-FF1BC71A9404}"/>
              </a:ext>
            </a:extLst>
          </p:cNvPr>
          <p:cNvSpPr>
            <a:spLocks noGrp="1"/>
          </p:cNvSpPr>
          <p:nvPr>
            <p:ph idx="1"/>
          </p:nvPr>
        </p:nvSpPr>
        <p:spPr>
          <a:xfrm>
            <a:off x="6175517" y="1046860"/>
            <a:ext cx="5618451" cy="5155802"/>
          </a:xfrm>
        </p:spPr>
        <p:txBody>
          <a:bodyPr>
            <a:normAutofit/>
          </a:bodyPr>
          <a:lstStyle/>
          <a:p>
            <a:pPr marL="0" indent="0">
              <a:buNone/>
            </a:pPr>
            <a:endParaRPr lang="en-US" sz="2000" b="1" dirty="0">
              <a:solidFill>
                <a:schemeClr val="tx2"/>
              </a:solidFill>
            </a:endParaRPr>
          </a:p>
          <a:p>
            <a:pPr lvl="1">
              <a:buFont typeface="Arial" panose="020B0604020202020204" pitchFamily="34" charset="0"/>
              <a:buChar char="•"/>
            </a:pPr>
            <a:r>
              <a:rPr lang="en-US" sz="1600" dirty="0">
                <a:solidFill>
                  <a:schemeClr val="tx2"/>
                </a:solidFill>
              </a:rPr>
              <a:t>The Infrastructure Investment &amp; Jobs Act (IIJA) provides an average of $70B in annual federal-aid highway program authorizations for FY 2022 to FY 2026, a significant increase from $49B in FY 2021.</a:t>
            </a:r>
          </a:p>
          <a:p>
            <a:pPr marL="457200" lvl="1" indent="0">
              <a:buNone/>
            </a:pPr>
            <a:endParaRPr lang="en-US" sz="1000" dirty="0">
              <a:solidFill>
                <a:schemeClr val="tx2"/>
              </a:solidFill>
            </a:endParaRPr>
          </a:p>
          <a:p>
            <a:pPr lvl="1">
              <a:buFont typeface="Arial" panose="020B0604020202020204" pitchFamily="34" charset="0"/>
              <a:buChar char="•"/>
            </a:pPr>
            <a:r>
              <a:rPr lang="en-US" sz="1600" dirty="0">
                <a:solidFill>
                  <a:schemeClr val="tx2"/>
                </a:solidFill>
              </a:rPr>
              <a:t>The impact of this additional $21B in new funding depends on specific program details.</a:t>
            </a:r>
          </a:p>
          <a:p>
            <a:pPr lvl="1">
              <a:buFont typeface="Arial" panose="020B0604020202020204" pitchFamily="34" charset="0"/>
              <a:buChar char="•"/>
            </a:pPr>
            <a:endParaRPr lang="en-US" sz="1000" dirty="0">
              <a:solidFill>
                <a:schemeClr val="tx2"/>
              </a:solidFill>
            </a:endParaRPr>
          </a:p>
          <a:p>
            <a:pPr lvl="1">
              <a:buFont typeface="Arial" panose="020B0604020202020204" pitchFamily="34" charset="0"/>
              <a:buChar char="•"/>
            </a:pPr>
            <a:r>
              <a:rPr lang="en-US" sz="1600" dirty="0">
                <a:solidFill>
                  <a:schemeClr val="tx2"/>
                </a:solidFill>
              </a:rPr>
              <a:t>Most core highway formula funds ($9.5B, 45% of average increase) must be committed to projects within the first year of availability.</a:t>
            </a:r>
          </a:p>
          <a:p>
            <a:pPr marL="457200" lvl="1" indent="0">
              <a:buNone/>
            </a:pPr>
            <a:endParaRPr lang="en-US" sz="1000" dirty="0">
              <a:solidFill>
                <a:schemeClr val="tx2"/>
              </a:solidFill>
            </a:endParaRPr>
          </a:p>
          <a:p>
            <a:pPr lvl="1">
              <a:buFont typeface="Arial" panose="020B0604020202020204" pitchFamily="34" charset="0"/>
              <a:buChar char="•"/>
            </a:pPr>
            <a:r>
              <a:rPr lang="en-US" sz="1600" dirty="0">
                <a:solidFill>
                  <a:schemeClr val="tx2"/>
                </a:solidFill>
              </a:rPr>
              <a:t>States can commit new bridge and electric vehicle formula program funds ($6.5B) over a four-year period.</a:t>
            </a:r>
          </a:p>
          <a:p>
            <a:pPr marL="457200" lvl="1" indent="0">
              <a:buNone/>
            </a:pPr>
            <a:endParaRPr lang="en-US" sz="1000" dirty="0">
              <a:solidFill>
                <a:schemeClr val="tx2"/>
              </a:solidFill>
            </a:endParaRPr>
          </a:p>
          <a:p>
            <a:pPr lvl="1">
              <a:buFont typeface="Arial" panose="020B0604020202020204" pitchFamily="34" charset="0"/>
              <a:buChar char="•"/>
            </a:pPr>
            <a:r>
              <a:rPr lang="en-US" sz="1600" dirty="0">
                <a:solidFill>
                  <a:schemeClr val="tx2"/>
                </a:solidFill>
              </a:rPr>
              <a:t>Depending on the source of funding, U.S. Department of Transportation (DOT) controlled grants ($5.1B) can take longer to enter the project pipeline.</a:t>
            </a:r>
          </a:p>
          <a:p>
            <a:pPr marL="457200" lvl="1" indent="0">
              <a:buNone/>
            </a:pPr>
            <a:endParaRPr lang="en-US" sz="1600" dirty="0">
              <a:solidFill>
                <a:schemeClr val="tx2"/>
              </a:solidFill>
            </a:endParaRPr>
          </a:p>
          <a:p>
            <a:pPr marL="0" indent="0">
              <a:buNone/>
            </a:pPr>
            <a:endParaRPr lang="en-US" sz="2800" dirty="0"/>
          </a:p>
        </p:txBody>
      </p:sp>
      <p:sp>
        <p:nvSpPr>
          <p:cNvPr id="11" name="TextBox 10">
            <a:extLst>
              <a:ext uri="{FF2B5EF4-FFF2-40B4-BE49-F238E27FC236}">
                <a16:creationId xmlns:a16="http://schemas.microsoft.com/office/drawing/2014/main" id="{9061F3A8-B1F5-229D-E69C-20C7AD4C4100}"/>
              </a:ext>
            </a:extLst>
          </p:cNvPr>
          <p:cNvSpPr txBox="1"/>
          <p:nvPr/>
        </p:nvSpPr>
        <p:spPr>
          <a:xfrm>
            <a:off x="65385" y="6233082"/>
            <a:ext cx="9420359" cy="384721"/>
          </a:xfrm>
          <a:prstGeom prst="rect">
            <a:avLst/>
          </a:prstGeom>
          <a:noFill/>
        </p:spPr>
        <p:txBody>
          <a:bodyPr wrap="square" rtlCol="0">
            <a:spAutoFit/>
          </a:bodyPr>
          <a:lstStyle/>
          <a:p>
            <a:pPr>
              <a:defRPr/>
            </a:pPr>
            <a:r>
              <a:rPr lang="en-US" sz="950" b="1" dirty="0">
                <a:solidFill>
                  <a:prstClr val="black"/>
                </a:solidFill>
                <a:latin typeface="Calibri"/>
              </a:rPr>
              <a:t>Source: </a:t>
            </a:r>
            <a:r>
              <a:rPr lang="en-US" sz="950" dirty="0">
                <a:solidFill>
                  <a:prstClr val="black"/>
                </a:solidFill>
                <a:latin typeface="Calibri"/>
              </a:rPr>
              <a:t>ARTBA’s IIJA Analysis report, totals may not add up due to rounding and do not include budget authority subject to appropriation from the General Fund.  Discretionary programs include project-focused national grants and other programs, such as National Significant Freight &amp; Highway Projects, the Bridge Investment grants and PROTECT discretionary grants.  </a:t>
            </a:r>
          </a:p>
        </p:txBody>
      </p:sp>
      <p:graphicFrame>
        <p:nvGraphicFramePr>
          <p:cNvPr id="14" name="Chart 13">
            <a:extLst>
              <a:ext uri="{FF2B5EF4-FFF2-40B4-BE49-F238E27FC236}">
                <a16:creationId xmlns:a16="http://schemas.microsoft.com/office/drawing/2014/main" id="{1D595EBC-465F-293C-F831-50B2CDD1A5E7}"/>
              </a:ext>
            </a:extLst>
          </p:cNvPr>
          <p:cNvGraphicFramePr/>
          <p:nvPr>
            <p:extLst>
              <p:ext uri="{D42A27DB-BD31-4B8C-83A1-F6EECF244321}">
                <p14:modId xmlns:p14="http://schemas.microsoft.com/office/powerpoint/2010/main" val="1139758798"/>
              </p:ext>
            </p:extLst>
          </p:nvPr>
        </p:nvGraphicFramePr>
        <p:xfrm>
          <a:off x="477146" y="1159445"/>
          <a:ext cx="5698372" cy="49560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04718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BDC-8B6A-A5E7-4CAD-1F8B7BB9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5810-46A6-4EA4-698B-29CD6845A495}"/>
              </a:ext>
            </a:extLst>
          </p:cNvPr>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States Have Committed 48% of Available Bridge Formula Funds </a:t>
            </a:r>
            <a:br>
              <a:rPr lang="en-US" sz="2400" b="1" dirty="0">
                <a:solidFill>
                  <a:schemeClr val="tx2"/>
                </a:solidFill>
              </a:rPr>
            </a:br>
            <a:r>
              <a:rPr lang="en-US" sz="2400" b="1" dirty="0">
                <a:solidFill>
                  <a:schemeClr val="tx2"/>
                </a:solidFill>
              </a:rPr>
              <a:t>as of July 31, 2024</a:t>
            </a:r>
          </a:p>
        </p:txBody>
      </p:sp>
      <p:graphicFrame>
        <p:nvGraphicFramePr>
          <p:cNvPr id="4" name="Content Placeholder 3">
            <a:extLst>
              <a:ext uri="{FF2B5EF4-FFF2-40B4-BE49-F238E27FC236}">
                <a16:creationId xmlns:a16="http://schemas.microsoft.com/office/drawing/2014/main" id="{E8DE05C1-938F-7AFB-3BC7-B1371EF6483C}"/>
              </a:ext>
            </a:extLst>
          </p:cNvPr>
          <p:cNvGraphicFramePr>
            <a:graphicFrameLocks noGrp="1"/>
          </p:cNvGraphicFramePr>
          <p:nvPr>
            <p:ph idx="1"/>
            <p:extLst>
              <p:ext uri="{D42A27DB-BD31-4B8C-83A1-F6EECF244321}">
                <p14:modId xmlns:p14="http://schemas.microsoft.com/office/powerpoint/2010/main" val="1460487305"/>
              </p:ext>
            </p:extLst>
          </p:nvPr>
        </p:nvGraphicFramePr>
        <p:xfrm>
          <a:off x="98323" y="1284264"/>
          <a:ext cx="11820140" cy="48852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a:extLst>
              <a:ext uri="{FF2B5EF4-FFF2-40B4-BE49-F238E27FC236}">
                <a16:creationId xmlns:a16="http://schemas.microsoft.com/office/drawing/2014/main" id="{E5DFCD83-0413-B84C-BBBA-A435F7630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624" y="6230244"/>
            <a:ext cx="1772648" cy="393922"/>
          </a:xfrm>
          <a:prstGeom prst="rect">
            <a:avLst/>
          </a:prstGeom>
        </p:spPr>
      </p:pic>
      <p:sp>
        <p:nvSpPr>
          <p:cNvPr id="7" name="TextBox 131">
            <a:extLst>
              <a:ext uri="{FF2B5EF4-FFF2-40B4-BE49-F238E27FC236}">
                <a16:creationId xmlns:a16="http://schemas.microsoft.com/office/drawing/2014/main" id="{218AC5AD-6012-22A8-C268-0C14AE45A284}"/>
              </a:ext>
            </a:extLst>
          </p:cNvPr>
          <p:cNvSpPr txBox="1">
            <a:spLocks noChangeArrowheads="1"/>
          </p:cNvSpPr>
          <p:nvPr/>
        </p:nvSpPr>
        <p:spPr bwMode="auto">
          <a:xfrm>
            <a:off x="273537" y="6272938"/>
            <a:ext cx="5085352" cy="369332"/>
          </a:xfrm>
          <a:prstGeom prst="rect">
            <a:avLst/>
          </a:prstGeom>
          <a:noFill/>
          <a:ln w="9525">
            <a:noFill/>
            <a:miter lim="800000"/>
            <a:headEnd/>
            <a:tailEnd/>
          </a:ln>
        </p:spPr>
        <p:txBody>
          <a:bodyPr wrap="square">
            <a:spAutoFit/>
          </a:bodyPr>
          <a:lstStyle/>
          <a:p>
            <a:r>
              <a:rPr lang="en-US" sz="900"/>
              <a:t>Source: ARTBA analysis of data from Dodge Data Analytics.  Includes state and local government contract awards. </a:t>
            </a:r>
          </a:p>
        </p:txBody>
      </p:sp>
      <p:sp>
        <p:nvSpPr>
          <p:cNvPr id="3" name="Slide Number Placeholder 2">
            <a:extLst>
              <a:ext uri="{FF2B5EF4-FFF2-40B4-BE49-F238E27FC236}">
                <a16:creationId xmlns:a16="http://schemas.microsoft.com/office/drawing/2014/main" id="{DE127BE6-08E4-9057-5A9F-609AC4E6D08B}"/>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12</a:t>
            </a:fld>
            <a:endParaRPr lang="en-US"/>
          </a:p>
        </p:txBody>
      </p:sp>
      <p:sp>
        <p:nvSpPr>
          <p:cNvPr id="9" name="Rectangle 8">
            <a:extLst>
              <a:ext uri="{FF2B5EF4-FFF2-40B4-BE49-F238E27FC236}">
                <a16:creationId xmlns:a16="http://schemas.microsoft.com/office/drawing/2014/main" id="{4633D091-A0E2-AF1E-A9D1-9AFEDB9E8AE6}"/>
              </a:ext>
            </a:extLst>
          </p:cNvPr>
          <p:cNvSpPr/>
          <p:nvPr/>
        </p:nvSpPr>
        <p:spPr>
          <a:xfrm>
            <a:off x="0" y="10112"/>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462B80-C0DB-1579-76D1-302F760B5ECF}"/>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2507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A5925-0B27-457F-825E-606BD3F00E9F}"/>
              </a:ext>
            </a:extLst>
          </p:cNvPr>
          <p:cNvSpPr>
            <a:spLocks noGrp="1"/>
          </p:cNvSpPr>
          <p:nvPr>
            <p:ph type="sldNum" sz="quarter" idx="12"/>
          </p:nvPr>
        </p:nvSpPr>
        <p:spPr>
          <a:xfrm>
            <a:off x="8737600" y="6360637"/>
            <a:ext cx="2844800" cy="365125"/>
          </a:xfrm>
        </p:spPr>
        <p:txBody>
          <a:bodyPr/>
          <a:lstStyle/>
          <a:p>
            <a:fld id="{D09FE687-A47E-DF40-A57C-7D6EEB8025E5}" type="slidenum">
              <a:rPr lang="en-US" smtClean="0"/>
              <a:t>13</a:t>
            </a:fld>
            <a:endParaRPr lang="en-US"/>
          </a:p>
        </p:txBody>
      </p:sp>
      <p:sp>
        <p:nvSpPr>
          <p:cNvPr id="3" name="Rectangle 2">
            <a:extLst>
              <a:ext uri="{FF2B5EF4-FFF2-40B4-BE49-F238E27FC236}">
                <a16:creationId xmlns:a16="http://schemas.microsoft.com/office/drawing/2014/main" id="{A8DE403D-EA06-4909-B670-C7E441454AB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426D7B-08DD-4B03-A054-D6CBF5A39C7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7C40B11-7984-4207-9D95-F64181E7B5F8}"/>
              </a:ext>
            </a:extLst>
          </p:cNvPr>
          <p:cNvGraphicFramePr/>
          <p:nvPr>
            <p:extLst>
              <p:ext uri="{D42A27DB-BD31-4B8C-83A1-F6EECF244321}">
                <p14:modId xmlns:p14="http://schemas.microsoft.com/office/powerpoint/2010/main" val="3575354892"/>
              </p:ext>
            </p:extLst>
          </p:nvPr>
        </p:nvGraphicFramePr>
        <p:xfrm>
          <a:off x="943362" y="1062608"/>
          <a:ext cx="6916189" cy="55444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2375167-714C-46D6-B786-E17E1D6BAA96}"/>
              </a:ext>
            </a:extLst>
          </p:cNvPr>
          <p:cNvSpPr txBox="1"/>
          <p:nvPr/>
        </p:nvSpPr>
        <p:spPr>
          <a:xfrm>
            <a:off x="210092" y="523129"/>
            <a:ext cx="11869721" cy="461665"/>
          </a:xfrm>
          <a:prstGeom prst="rect">
            <a:avLst/>
          </a:prstGeom>
          <a:noFill/>
        </p:spPr>
        <p:txBody>
          <a:bodyPr wrap="square">
            <a:spAutoFit/>
          </a:bodyPr>
          <a:lstStyle/>
          <a:p>
            <a:pPr algn="ctr"/>
            <a:r>
              <a:rPr lang="en-US" sz="2400" b="1" dirty="0">
                <a:solidFill>
                  <a:schemeClr val="tx2"/>
                </a:solidFill>
              </a:rPr>
              <a:t>US. DOT has Announced $29.6B in Major Discretionary Grants</a:t>
            </a:r>
          </a:p>
        </p:txBody>
      </p:sp>
      <p:sp>
        <p:nvSpPr>
          <p:cNvPr id="14" name="TextBox 13">
            <a:extLst>
              <a:ext uri="{FF2B5EF4-FFF2-40B4-BE49-F238E27FC236}">
                <a16:creationId xmlns:a16="http://schemas.microsoft.com/office/drawing/2014/main" id="{5D60D639-F0D9-4ADD-B653-7E44C7E44FB6}"/>
              </a:ext>
            </a:extLst>
          </p:cNvPr>
          <p:cNvSpPr txBox="1"/>
          <p:nvPr/>
        </p:nvSpPr>
        <p:spPr>
          <a:xfrm>
            <a:off x="65312" y="6420088"/>
            <a:ext cx="11869720" cy="246221"/>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Source: ARTBA analysis of data provided by </a:t>
            </a:r>
            <a:r>
              <a:rPr lang="en-US" sz="1000" kern="0" dirty="0">
                <a:solidFill>
                  <a:prstClr val="black"/>
                </a:solidFill>
              </a:rPr>
              <a:t>U.S. DOT</a:t>
            </a:r>
            <a:endParaRPr kumimoji="0" lang="en-US" sz="1000" b="0" i="0" u="none" strike="noStrike" kern="0" cap="none" spc="0" normalizeH="0" baseline="0" noProof="0" dirty="0">
              <a:ln>
                <a:noFill/>
              </a:ln>
              <a:solidFill>
                <a:prstClr val="black"/>
              </a:solidFill>
              <a:effectLst/>
              <a:uLnTx/>
              <a:uFillTx/>
            </a:endParaRPr>
          </a:p>
        </p:txBody>
      </p:sp>
      <p:sp>
        <p:nvSpPr>
          <p:cNvPr id="5" name="Content Placeholder 4">
            <a:extLst>
              <a:ext uri="{FF2B5EF4-FFF2-40B4-BE49-F238E27FC236}">
                <a16:creationId xmlns:a16="http://schemas.microsoft.com/office/drawing/2014/main" id="{931D3FEF-D5CC-C69E-C5B1-CBB790ED9754}"/>
              </a:ext>
            </a:extLst>
          </p:cNvPr>
          <p:cNvSpPr txBox="1">
            <a:spLocks/>
          </p:cNvSpPr>
          <p:nvPr/>
        </p:nvSpPr>
        <p:spPr>
          <a:xfrm>
            <a:off x="7589520" y="1271846"/>
            <a:ext cx="4204448" cy="493081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2000" b="1" dirty="0">
              <a:solidFill>
                <a:schemeClr val="tx1">
                  <a:lumMod val="75000"/>
                  <a:lumOff val="25000"/>
                </a:schemeClr>
              </a:solidFill>
            </a:endParaRPr>
          </a:p>
          <a:p>
            <a:pPr lvl="1">
              <a:buFont typeface="Arial" panose="020B0604020202020204" pitchFamily="34" charset="0"/>
              <a:buChar char="•"/>
            </a:pPr>
            <a:r>
              <a:rPr lang="en-US" sz="1800" dirty="0">
                <a:solidFill>
                  <a:schemeClr val="tx1">
                    <a:lumMod val="75000"/>
                    <a:lumOff val="25000"/>
                  </a:schemeClr>
                </a:solidFill>
              </a:rPr>
              <a:t>U.S. Department of Transportation (DOT) grants under the Infrastructure Investment and Jobs Act (IIJA) account for 13% of total funding under the bill.</a:t>
            </a:r>
          </a:p>
          <a:p>
            <a:pPr lvl="1">
              <a:buFont typeface="Arial" panose="020B0604020202020204" pitchFamily="34" charset="0"/>
              <a:buChar char="•"/>
            </a:pPr>
            <a:endParaRPr lang="en-US" sz="1800" dirty="0">
              <a:solidFill>
                <a:schemeClr val="tx1">
                  <a:lumMod val="75000"/>
                  <a:lumOff val="25000"/>
                </a:schemeClr>
              </a:solidFill>
            </a:endParaRPr>
          </a:p>
          <a:p>
            <a:pPr lvl="1">
              <a:buFont typeface="Arial" panose="020B0604020202020204" pitchFamily="34" charset="0"/>
              <a:buChar char="•"/>
            </a:pPr>
            <a:r>
              <a:rPr lang="en-US" sz="1800" dirty="0">
                <a:solidFill>
                  <a:schemeClr val="tx1">
                    <a:lumMod val="75000"/>
                    <a:lumOff val="25000"/>
                  </a:schemeClr>
                </a:solidFill>
              </a:rPr>
              <a:t>Formula funds account for the remaining 87% of IIJA funding over the five-year period FY 2022 to FY 2026.</a:t>
            </a:r>
          </a:p>
          <a:p>
            <a:pPr lvl="1">
              <a:buFont typeface="Arial" panose="020B0604020202020204" pitchFamily="34" charset="0"/>
              <a:buChar char="•"/>
            </a:pPr>
            <a:endParaRPr lang="en-US" sz="1050" dirty="0">
              <a:solidFill>
                <a:schemeClr val="tx1">
                  <a:lumMod val="75000"/>
                  <a:lumOff val="25000"/>
                </a:schemeClr>
              </a:solidFill>
            </a:endParaRPr>
          </a:p>
          <a:p>
            <a:pPr lvl="1">
              <a:buFont typeface="Arial" panose="020B0604020202020204" pitchFamily="34" charset="0"/>
              <a:buChar char="•"/>
            </a:pPr>
            <a:r>
              <a:rPr lang="en-US" sz="1800" dirty="0">
                <a:solidFill>
                  <a:schemeClr val="tx1">
                    <a:lumMod val="75000"/>
                    <a:lumOff val="25000"/>
                  </a:schemeClr>
                </a:solidFill>
              </a:rPr>
              <a:t>The U.S. DOT has announced $29.6B in highway and bridge grants under major programs.</a:t>
            </a:r>
          </a:p>
          <a:p>
            <a:pPr marL="457200" lvl="1" indent="0">
              <a:buFont typeface="Arial"/>
              <a:buNone/>
            </a:pPr>
            <a:endParaRPr lang="en-US" sz="1600" dirty="0">
              <a:solidFill>
                <a:schemeClr val="tx1">
                  <a:lumMod val="75000"/>
                  <a:lumOff val="25000"/>
                </a:schemeClr>
              </a:solidFill>
            </a:endParaRPr>
          </a:p>
          <a:p>
            <a:pPr marL="0" indent="0">
              <a:buFont typeface="Arial"/>
              <a:buNone/>
            </a:pP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664253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Traditional Spend-Out of Federal Highway Funds versus Spend-Out of </a:t>
            </a:r>
            <a:br>
              <a:rPr lang="en-US" sz="2400" b="1" dirty="0">
                <a:solidFill>
                  <a:schemeClr val="tx2"/>
                </a:solidFill>
              </a:rPr>
            </a:br>
            <a:r>
              <a:rPr lang="en-US" sz="2400" b="1" dirty="0">
                <a:solidFill>
                  <a:schemeClr val="tx2"/>
                </a:solidFill>
              </a:rPr>
              <a:t>FY 2022 New Projects </a:t>
            </a:r>
          </a:p>
        </p:txBody>
      </p:sp>
      <p:graphicFrame>
        <p:nvGraphicFramePr>
          <p:cNvPr id="4" name="Content Placeholder 3"/>
          <p:cNvGraphicFramePr>
            <a:graphicFrameLocks noGrp="1"/>
          </p:cNvGraphicFramePr>
          <p:nvPr>
            <p:ph idx="1"/>
          </p:nvPr>
        </p:nvGraphicFramePr>
        <p:xfrm>
          <a:off x="362616" y="1284264"/>
          <a:ext cx="11142608" cy="42906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sp>
        <p:nvSpPr>
          <p:cNvPr id="7" name="TextBox 131"/>
          <p:cNvSpPr txBox="1">
            <a:spLocks noChangeArrowheads="1"/>
          </p:cNvSpPr>
          <p:nvPr/>
        </p:nvSpPr>
        <p:spPr bwMode="auto">
          <a:xfrm>
            <a:off x="1010648" y="5769919"/>
            <a:ext cx="5085352" cy="230832"/>
          </a:xfrm>
          <a:prstGeom prst="rect">
            <a:avLst/>
          </a:prstGeom>
          <a:noFill/>
          <a:ln w="9525">
            <a:noFill/>
            <a:miter lim="800000"/>
            <a:headEnd/>
            <a:tailEnd/>
          </a:ln>
        </p:spPr>
        <p:txBody>
          <a:bodyPr wrap="square">
            <a:spAutoFit/>
          </a:bodyPr>
          <a:lstStyle/>
          <a:p>
            <a:r>
              <a:rPr lang="en-US" sz="900" dirty="0"/>
              <a:t>Source: U.S. Congressional Budget Office, ARTBA Analysis of U.S. Treasury Data</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14</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32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Traditional Spend-Out of Federal Highway Funds versus Spend-Out of </a:t>
            </a:r>
            <a:br>
              <a:rPr lang="en-US" sz="2400" b="1" dirty="0">
                <a:solidFill>
                  <a:schemeClr val="tx2"/>
                </a:solidFill>
              </a:rPr>
            </a:br>
            <a:r>
              <a:rPr lang="en-US" sz="2400" b="1" dirty="0">
                <a:solidFill>
                  <a:schemeClr val="tx2"/>
                </a:solidFill>
              </a:rPr>
              <a:t>FY 2022 New Projects for Reconstruction, New Construction</a:t>
            </a:r>
          </a:p>
        </p:txBody>
      </p:sp>
      <p:graphicFrame>
        <p:nvGraphicFramePr>
          <p:cNvPr id="4" name="Content Placeholder 3"/>
          <p:cNvGraphicFramePr>
            <a:graphicFrameLocks noGrp="1"/>
          </p:cNvGraphicFramePr>
          <p:nvPr>
            <p:ph idx="1"/>
          </p:nvPr>
        </p:nvGraphicFramePr>
        <p:xfrm>
          <a:off x="362616" y="1284264"/>
          <a:ext cx="11142608" cy="4290647"/>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sp>
        <p:nvSpPr>
          <p:cNvPr id="7" name="TextBox 131"/>
          <p:cNvSpPr txBox="1">
            <a:spLocks noChangeArrowheads="1"/>
          </p:cNvSpPr>
          <p:nvPr/>
        </p:nvSpPr>
        <p:spPr bwMode="auto">
          <a:xfrm>
            <a:off x="1010648" y="5769919"/>
            <a:ext cx="5085352" cy="230832"/>
          </a:xfrm>
          <a:prstGeom prst="rect">
            <a:avLst/>
          </a:prstGeom>
          <a:noFill/>
          <a:ln w="9525">
            <a:noFill/>
            <a:miter lim="800000"/>
            <a:headEnd/>
            <a:tailEnd/>
          </a:ln>
        </p:spPr>
        <p:txBody>
          <a:bodyPr wrap="square">
            <a:spAutoFit/>
          </a:bodyPr>
          <a:lstStyle/>
          <a:p>
            <a:r>
              <a:rPr lang="en-US" sz="900" dirty="0"/>
              <a:t>Source: U.S. Congressional Budget Office, ARTBA Analysis of U.S. Treasury Data</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15</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1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Box 277">
            <a:extLst>
              <a:ext uri="{FF2B5EF4-FFF2-40B4-BE49-F238E27FC236}">
                <a16:creationId xmlns:a16="http://schemas.microsoft.com/office/drawing/2014/main" id="{3866A07A-7DB2-474D-AF2B-C089D52E4584}"/>
              </a:ext>
            </a:extLst>
          </p:cNvPr>
          <p:cNvSpPr txBox="1"/>
          <p:nvPr/>
        </p:nvSpPr>
        <p:spPr>
          <a:xfrm>
            <a:off x="204549" y="6410607"/>
            <a:ext cx="6426833" cy="253916"/>
          </a:xfrm>
          <a:prstGeom prst="rect">
            <a:avLst/>
          </a:prstGeom>
          <a:noFill/>
        </p:spPr>
        <p:txBody>
          <a:bodyPr wrap="square" rtlCol="0">
            <a:spAutoFit/>
          </a:bodyPr>
          <a:lstStyle/>
          <a:p>
            <a:pPr defTabSz="914400">
              <a:defRPr/>
            </a:pPr>
            <a:r>
              <a:rPr lang="en-US" sz="1050">
                <a:solidFill>
                  <a:prstClr val="black"/>
                </a:solidFill>
                <a:latin typeface="Calibri"/>
              </a:rPr>
              <a:t>Source: ARTBA Transportation Infrastructure Advocacy Center</a:t>
            </a:r>
          </a:p>
        </p:txBody>
      </p:sp>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1147070" y="384712"/>
            <a:ext cx="100843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a:solidFill>
                  <a:schemeClr val="tx2"/>
                </a:solidFill>
                <a:latin typeface="Calibri"/>
              </a:rPr>
              <a:t>26 States Approved </a:t>
            </a:r>
            <a:r>
              <a:rPr lang="en-US" altLang="en-US" sz="2200" b="1" u="sng">
                <a:solidFill>
                  <a:schemeClr val="tx2"/>
                </a:solidFill>
                <a:latin typeface="Calibri"/>
              </a:rPr>
              <a:t>$23 Billion</a:t>
            </a:r>
            <a:r>
              <a:rPr lang="en-US" altLang="en-US" sz="2200" b="1">
                <a:solidFill>
                  <a:schemeClr val="tx2"/>
                </a:solidFill>
                <a:latin typeface="Calibri"/>
              </a:rPr>
              <a:t> in Transportation-Related Funding Measures in 2023</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16</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649" y="5988285"/>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315872964"/>
                  </p:ext>
                </p:extLst>
              </p:nvPr>
            </p:nvGraphicFramePr>
            <p:xfrm>
              <a:off x="-314036" y="871837"/>
              <a:ext cx="7359241" cy="555324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314036" y="871837"/>
                <a:ext cx="7359241" cy="5553248"/>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541941BF-510D-AAF2-D2DB-A44BA0D84DC3}"/>
              </a:ext>
            </a:extLst>
          </p:cNvPr>
          <p:cNvGraphicFramePr/>
          <p:nvPr>
            <p:extLst>
              <p:ext uri="{D42A27DB-BD31-4B8C-83A1-F6EECF244321}">
                <p14:modId xmlns:p14="http://schemas.microsoft.com/office/powerpoint/2010/main" val="4293916898"/>
              </p:ext>
            </p:extLst>
          </p:nvPr>
        </p:nvGraphicFramePr>
        <p:xfrm>
          <a:off x="6890326" y="1058855"/>
          <a:ext cx="5449455" cy="4725708"/>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C79A4630-9908-3E85-3E4B-BA12D438AFF7}"/>
              </a:ext>
            </a:extLst>
          </p:cNvPr>
          <p:cNvSpPr txBox="1"/>
          <p:nvPr/>
        </p:nvSpPr>
        <p:spPr>
          <a:xfrm>
            <a:off x="540326" y="1073437"/>
            <a:ext cx="6350000" cy="369332"/>
          </a:xfrm>
          <a:prstGeom prst="rect">
            <a:avLst/>
          </a:prstGeom>
          <a:noFill/>
        </p:spPr>
        <p:txBody>
          <a:bodyPr wrap="square">
            <a:spAutoFit/>
          </a:bodyPr>
          <a:lstStyle/>
          <a:p>
            <a:pPr algn="ctr" rtl="0">
              <a:defRPr sz="1862" b="1" i="0" u="none" strike="noStrike" kern="1200" spc="0" baseline="0">
                <a:solidFill>
                  <a:srgbClr val="1F497D"/>
                </a:solidFill>
                <a:latin typeface="+mn-lt"/>
                <a:ea typeface="+mn-ea"/>
                <a:cs typeface="+mn-cs"/>
              </a:defRPr>
            </a:pPr>
            <a:r>
              <a:rPr lang="en-US" sz="1800" b="1" u="sng">
                <a:solidFill>
                  <a:schemeClr val="tx2"/>
                </a:solidFill>
              </a:rPr>
              <a:t>States With Approved Measures</a:t>
            </a:r>
            <a:endParaRPr lang="en-US" sz="1800" b="1">
              <a:solidFill>
                <a:schemeClr val="tx2"/>
              </a:solidFill>
            </a:endParaRPr>
          </a:p>
        </p:txBody>
      </p:sp>
    </p:spTree>
    <p:extLst>
      <p:ext uri="{BB962C8B-B14F-4D97-AF65-F5344CB8AC3E}">
        <p14:creationId xmlns:p14="http://schemas.microsoft.com/office/powerpoint/2010/main" val="3919887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extBox 277">
            <a:extLst>
              <a:ext uri="{FF2B5EF4-FFF2-40B4-BE49-F238E27FC236}">
                <a16:creationId xmlns:a16="http://schemas.microsoft.com/office/drawing/2014/main" id="{3866A07A-7DB2-474D-AF2B-C089D52E4584}"/>
              </a:ext>
            </a:extLst>
          </p:cNvPr>
          <p:cNvSpPr txBox="1"/>
          <p:nvPr/>
        </p:nvSpPr>
        <p:spPr>
          <a:xfrm>
            <a:off x="204549" y="6410607"/>
            <a:ext cx="6426833" cy="253916"/>
          </a:xfrm>
          <a:prstGeom prst="rect">
            <a:avLst/>
          </a:prstGeom>
          <a:noFill/>
        </p:spPr>
        <p:txBody>
          <a:bodyPr wrap="square" rtlCol="0">
            <a:spAutoFit/>
          </a:bodyPr>
          <a:lstStyle/>
          <a:p>
            <a:pPr defTabSz="914400">
              <a:defRPr/>
            </a:pPr>
            <a:r>
              <a:rPr lang="en-US" sz="1050">
                <a:solidFill>
                  <a:prstClr val="black"/>
                </a:solidFill>
                <a:latin typeface="Calibri"/>
              </a:rPr>
              <a:t>Source: ARTBA Transportation Infrastructure Advocacy Center</a:t>
            </a:r>
          </a:p>
        </p:txBody>
      </p:sp>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1147070" y="384712"/>
            <a:ext cx="100843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dirty="0">
                <a:solidFill>
                  <a:schemeClr val="tx2"/>
                </a:solidFill>
                <a:latin typeface="Calibri"/>
              </a:rPr>
              <a:t>10 States Approved </a:t>
            </a:r>
            <a:r>
              <a:rPr lang="en-US" altLang="en-US" sz="2200" b="1" u="sng" dirty="0">
                <a:solidFill>
                  <a:schemeClr val="tx2"/>
                </a:solidFill>
                <a:latin typeface="Calibri"/>
              </a:rPr>
              <a:t>$6.5 Billion</a:t>
            </a:r>
            <a:r>
              <a:rPr lang="en-US" altLang="en-US" sz="2200" b="1" dirty="0">
                <a:solidFill>
                  <a:schemeClr val="tx2"/>
                </a:solidFill>
                <a:latin typeface="Calibri"/>
              </a:rPr>
              <a:t> in Transportation-Related Funding Measures in 2024</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17</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61649" y="5988285"/>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722706699"/>
                  </p:ext>
                </p:extLst>
              </p:nvPr>
            </p:nvGraphicFramePr>
            <p:xfrm>
              <a:off x="-314036" y="871837"/>
              <a:ext cx="7359241" cy="5553248"/>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314036" y="871837"/>
                <a:ext cx="7359241" cy="5553248"/>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0" name="Chart 9">
            <a:extLst>
              <a:ext uri="{FF2B5EF4-FFF2-40B4-BE49-F238E27FC236}">
                <a16:creationId xmlns:a16="http://schemas.microsoft.com/office/drawing/2014/main" id="{541941BF-510D-AAF2-D2DB-A44BA0D84DC3}"/>
              </a:ext>
            </a:extLst>
          </p:cNvPr>
          <p:cNvGraphicFramePr/>
          <p:nvPr>
            <p:extLst>
              <p:ext uri="{D42A27DB-BD31-4B8C-83A1-F6EECF244321}">
                <p14:modId xmlns:p14="http://schemas.microsoft.com/office/powerpoint/2010/main" val="482867330"/>
              </p:ext>
            </p:extLst>
          </p:nvPr>
        </p:nvGraphicFramePr>
        <p:xfrm>
          <a:off x="6890326" y="1058855"/>
          <a:ext cx="5449455" cy="4725708"/>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C79A4630-9908-3E85-3E4B-BA12D438AFF7}"/>
              </a:ext>
            </a:extLst>
          </p:cNvPr>
          <p:cNvSpPr txBox="1"/>
          <p:nvPr/>
        </p:nvSpPr>
        <p:spPr>
          <a:xfrm>
            <a:off x="540326" y="1073437"/>
            <a:ext cx="6350000" cy="369332"/>
          </a:xfrm>
          <a:prstGeom prst="rect">
            <a:avLst/>
          </a:prstGeom>
          <a:noFill/>
        </p:spPr>
        <p:txBody>
          <a:bodyPr wrap="square">
            <a:spAutoFit/>
          </a:bodyPr>
          <a:lstStyle/>
          <a:p>
            <a:pPr algn="ctr" rtl="0">
              <a:defRPr sz="1862" b="1" i="0" u="none" strike="noStrike" kern="1200" spc="0" baseline="0">
                <a:solidFill>
                  <a:srgbClr val="1F497D"/>
                </a:solidFill>
                <a:latin typeface="+mn-lt"/>
                <a:ea typeface="+mn-ea"/>
                <a:cs typeface="+mn-cs"/>
              </a:defRPr>
            </a:pPr>
            <a:r>
              <a:rPr lang="en-US" sz="1800" b="1" u="sng">
                <a:solidFill>
                  <a:schemeClr val="tx2"/>
                </a:solidFill>
              </a:rPr>
              <a:t>States With Approved Measures</a:t>
            </a:r>
            <a:endParaRPr lang="en-US" sz="1800" b="1">
              <a:solidFill>
                <a:schemeClr val="tx2"/>
              </a:solidFill>
            </a:endParaRPr>
          </a:p>
        </p:txBody>
      </p:sp>
    </p:spTree>
    <p:extLst>
      <p:ext uri="{BB962C8B-B14F-4D97-AF65-F5344CB8AC3E}">
        <p14:creationId xmlns:p14="http://schemas.microsoft.com/office/powerpoint/2010/main" val="3608289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241735" y="490833"/>
            <a:ext cx="9983018" cy="670023"/>
          </a:xfrm>
        </p:spPr>
        <p:txBody>
          <a:bodyPr vert="horz" lIns="91440" tIns="45720" rIns="91440" bIns="45720" rtlCol="0" anchor="ctr">
            <a:noAutofit/>
          </a:bodyPr>
          <a:lstStyle/>
          <a:p>
            <a:r>
              <a:rPr lang="en-US" sz="2800" b="1">
                <a:solidFill>
                  <a:schemeClr val="tx2"/>
                </a:solidFill>
              </a:rPr>
              <a:t>State DOT Budget Capacity Leveling Off After Major Increases</a:t>
            </a:r>
          </a:p>
        </p:txBody>
      </p:sp>
      <p:pic>
        <p:nvPicPr>
          <p:cNvPr id="10" name="Picture 9" descr="ARTBA Logo'16-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141" y="6159655"/>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137160" y="6364165"/>
            <a:ext cx="8067628"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Calibri"/>
                <a:ea typeface="+mn-ea"/>
                <a:cs typeface="+mn-cs"/>
              </a:rPr>
              <a:t>Source: ARTBA analysis of state legislative budgets and DOT work programs.  Some FY 2025 data is preliminary, with totals missing for Wyoming and Oklahoma. </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hart 6">
            <a:extLst>
              <a:ext uri="{FF2B5EF4-FFF2-40B4-BE49-F238E27FC236}">
                <a16:creationId xmlns:a16="http://schemas.microsoft.com/office/drawing/2014/main" id="{0068D065-E4EF-AB7A-F2B5-D86ADCCFE216}"/>
              </a:ext>
            </a:extLst>
          </p:cNvPr>
          <p:cNvGraphicFramePr/>
          <p:nvPr>
            <p:extLst>
              <p:ext uri="{D42A27DB-BD31-4B8C-83A1-F6EECF244321}">
                <p14:modId xmlns:p14="http://schemas.microsoft.com/office/powerpoint/2010/main" val="772794558"/>
              </p:ext>
            </p:extLst>
          </p:nvPr>
        </p:nvGraphicFramePr>
        <p:xfrm>
          <a:off x="81980" y="1178270"/>
          <a:ext cx="11807913" cy="4998799"/>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2F98DEAC-4215-AE3F-B1D7-13171836DC7C}"/>
              </a:ext>
            </a:extLst>
          </p:cNvPr>
          <p:cNvSpPr txBox="1"/>
          <p:nvPr/>
        </p:nvSpPr>
        <p:spPr>
          <a:xfrm>
            <a:off x="7169213" y="1347952"/>
            <a:ext cx="2261114" cy="738664"/>
          </a:xfrm>
          <a:prstGeom prst="rect">
            <a:avLst/>
          </a:prstGeom>
          <a:solidFill>
            <a:srgbClr val="FFFF66"/>
          </a:solidFill>
          <a:ln>
            <a:solidFill>
              <a:schemeClr val="tx1"/>
            </a:solidFill>
          </a:ln>
        </p:spPr>
        <p:txBody>
          <a:bodyPr wrap="square" rtlCol="0">
            <a:spAutoFit/>
          </a:bodyPr>
          <a:lstStyle/>
          <a:p>
            <a:pPr algn="ctr"/>
            <a:r>
              <a:rPr lang="en-US" sz="1400" b="1"/>
              <a:t>Capital spending up by </a:t>
            </a:r>
          </a:p>
          <a:p>
            <a:pPr algn="ctr"/>
            <a:r>
              <a:rPr lang="en-US" sz="1400" b="1" u="sng"/>
              <a:t>over one-third</a:t>
            </a:r>
            <a:r>
              <a:rPr lang="en-US" sz="1400" b="1"/>
              <a:t> (39%) </a:t>
            </a:r>
          </a:p>
          <a:p>
            <a:pPr algn="ctr"/>
            <a:r>
              <a:rPr lang="en-US" sz="1400" b="1"/>
              <a:t>2021-2024</a:t>
            </a:r>
          </a:p>
        </p:txBody>
      </p:sp>
      <p:cxnSp>
        <p:nvCxnSpPr>
          <p:cNvPr id="5" name="Straight Arrow Connector 4">
            <a:extLst>
              <a:ext uri="{FF2B5EF4-FFF2-40B4-BE49-F238E27FC236}">
                <a16:creationId xmlns:a16="http://schemas.microsoft.com/office/drawing/2014/main" id="{1485E422-C6D5-31C2-9160-6CD1152F19AB}"/>
              </a:ext>
            </a:extLst>
          </p:cNvPr>
          <p:cNvCxnSpPr>
            <a:cxnSpLocks/>
          </p:cNvCxnSpPr>
          <p:nvPr/>
        </p:nvCxnSpPr>
        <p:spPr>
          <a:xfrm flipH="1">
            <a:off x="6659381" y="2079233"/>
            <a:ext cx="652681" cy="153107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F5C6B0F-BAE5-5357-A60A-B4D4F0823151}"/>
              </a:ext>
            </a:extLst>
          </p:cNvPr>
          <p:cNvCxnSpPr>
            <a:cxnSpLocks/>
          </p:cNvCxnSpPr>
          <p:nvPr/>
        </p:nvCxnSpPr>
        <p:spPr>
          <a:xfrm>
            <a:off x="9261796" y="2086616"/>
            <a:ext cx="678363" cy="1003872"/>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4121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65FC6A-D700-1112-5BD8-D69D952D6041}"/>
              </a:ext>
            </a:extLst>
          </p:cNvPr>
          <p:cNvSpPr>
            <a:spLocks noGrp="1"/>
          </p:cNvSpPr>
          <p:nvPr>
            <p:ph type="sldNum" sz="quarter" idx="12"/>
          </p:nvPr>
        </p:nvSpPr>
        <p:spPr/>
        <p:txBody>
          <a:bodyPr/>
          <a:lstStyle/>
          <a:p>
            <a:fld id="{D09FE687-A47E-DF40-A57C-7D6EEB8025E5}" type="slidenum">
              <a:rPr lang="en-US" smtClean="0"/>
              <a:t>1</a:t>
            </a:fld>
            <a:endParaRPr lang="en-US"/>
          </a:p>
        </p:txBody>
      </p:sp>
      <p:grpSp>
        <p:nvGrpSpPr>
          <p:cNvPr id="22" name="Group 21" descr="SmartArt Process diagram">
            <a:extLst>
              <a:ext uri="{FF2B5EF4-FFF2-40B4-BE49-F238E27FC236}">
                <a16:creationId xmlns:a16="http://schemas.microsoft.com/office/drawing/2014/main" id="{61A6CE13-BA28-AA67-B4B6-48D97F26D363}"/>
              </a:ext>
            </a:extLst>
          </p:cNvPr>
          <p:cNvGrpSpPr/>
          <p:nvPr/>
        </p:nvGrpSpPr>
        <p:grpSpPr>
          <a:xfrm>
            <a:off x="672081" y="-866215"/>
            <a:ext cx="9655543" cy="5097013"/>
            <a:chOff x="817244" y="-183945"/>
            <a:chExt cx="9655543" cy="5097013"/>
          </a:xfrm>
        </p:grpSpPr>
        <p:sp>
          <p:nvSpPr>
            <p:cNvPr id="26" name="Freeform: Shape 25">
              <a:extLst>
                <a:ext uri="{FF2B5EF4-FFF2-40B4-BE49-F238E27FC236}">
                  <a16:creationId xmlns:a16="http://schemas.microsoft.com/office/drawing/2014/main" id="{CD2D9468-65DB-38C9-70FB-CE36AFC133F0}"/>
                </a:ext>
              </a:extLst>
            </p:cNvPr>
            <p:cNvSpPr/>
            <p:nvPr/>
          </p:nvSpPr>
          <p:spPr>
            <a:xfrm>
              <a:off x="817244" y="2702346"/>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0 w 2239374"/>
                <a:gd name="connsiteY5"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9374" h="810000">
                  <a:moveTo>
                    <a:pt x="0" y="0"/>
                  </a:moveTo>
                  <a:lnTo>
                    <a:pt x="2036874" y="0"/>
                  </a:lnTo>
                  <a:lnTo>
                    <a:pt x="2239374" y="405000"/>
                  </a:lnTo>
                  <a:lnTo>
                    <a:pt x="2036874" y="810000"/>
                  </a:lnTo>
                  <a:lnTo>
                    <a:pt x="0" y="810000"/>
                  </a:lnTo>
                  <a:lnTo>
                    <a:pt x="0" y="0"/>
                  </a:lnTo>
                  <a:close/>
                </a:path>
              </a:pathLst>
            </a:custGeom>
            <a:solidFill>
              <a:srgbClr val="90C226"/>
            </a:solidFill>
            <a:ln w="19050" cap="rnd" cmpd="sng" algn="ctr">
              <a:solidFill>
                <a:srgbClr val="90C226"/>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95250" tIns="190500" rIns="196500" bIns="190500" numCol="1" spcCol="1270" anchor="ctr" anchorCtr="0">
              <a:noAutofit/>
            </a:bodyPr>
            <a:lstStyle/>
            <a:p>
              <a:pPr marL="0" lvl="0" indent="0" algn="ctr" defTabSz="666750">
                <a:lnSpc>
                  <a:spcPct val="90000"/>
                </a:lnSpc>
                <a:spcBef>
                  <a:spcPct val="0"/>
                </a:spcBef>
                <a:spcAft>
                  <a:spcPct val="35000"/>
                </a:spcAft>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Federal &amp; State Funding</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en-US"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27" name="Rectangle 26">
              <a:extLst>
                <a:ext uri="{FF2B5EF4-FFF2-40B4-BE49-F238E27FC236}">
                  <a16:creationId xmlns:a16="http://schemas.microsoft.com/office/drawing/2014/main" id="{510A04F9-5519-78BD-9279-2E60323DE7A4}"/>
                </a:ext>
              </a:extLst>
            </p:cNvPr>
            <p:cNvSpPr/>
            <p:nvPr/>
          </p:nvSpPr>
          <p:spPr>
            <a:xfrm>
              <a:off x="1006613" y="1258405"/>
              <a:ext cx="1818372" cy="22150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0" name="Rectangle 29">
              <a:extLst>
                <a:ext uri="{FF2B5EF4-FFF2-40B4-BE49-F238E27FC236}">
                  <a16:creationId xmlns:a16="http://schemas.microsoft.com/office/drawing/2014/main" id="{E7FAEFE0-774D-C05F-0BD4-9FFA9070F875}"/>
                </a:ext>
              </a:extLst>
            </p:cNvPr>
            <p:cNvSpPr/>
            <p:nvPr/>
          </p:nvSpPr>
          <p:spPr>
            <a:xfrm>
              <a:off x="1004508" y="-183945"/>
              <a:ext cx="1818372" cy="22150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2" name="Freeform: Shape 31">
              <a:extLst>
                <a:ext uri="{FF2B5EF4-FFF2-40B4-BE49-F238E27FC236}">
                  <a16:creationId xmlns:a16="http://schemas.microsoft.com/office/drawing/2014/main" id="{BBEC3D6E-9AFC-92D0-A5F1-C80661EE329F}"/>
                </a:ext>
              </a:extLst>
            </p:cNvPr>
            <p:cNvSpPr/>
            <p:nvPr/>
          </p:nvSpPr>
          <p:spPr>
            <a:xfrm>
              <a:off x="5087301" y="2718508"/>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rgbClr val="E6B91E"/>
            </a:solidFill>
            <a:ln w="19050" cap="rnd" cmpd="sng" algn="ctr">
              <a:solidFill>
                <a:srgbClr val="E6B91E"/>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spcAft>
                  <a:spcPct val="35000"/>
                </a:spcAft>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Contract Awards</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en-US"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35" name="Freeform: Shape 34">
              <a:extLst>
                <a:ext uri="{FF2B5EF4-FFF2-40B4-BE49-F238E27FC236}">
                  <a16:creationId xmlns:a16="http://schemas.microsoft.com/office/drawing/2014/main" id="{3941F96C-C9A1-7B4D-BAC2-E5B586D35EDB}"/>
                </a:ext>
              </a:extLst>
            </p:cNvPr>
            <p:cNvSpPr/>
            <p:nvPr/>
          </p:nvSpPr>
          <p:spPr>
            <a:xfrm>
              <a:off x="7209038" y="2718508"/>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rgbClr val="E76618"/>
            </a:solidFill>
            <a:ln w="19050" cap="rnd" cmpd="sng" algn="ctr">
              <a:solidFill>
                <a:srgbClr val="E76618"/>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spcAft>
                  <a:spcPct val="35000"/>
                </a:spcAft>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Construction Activity</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ru-RU"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36" name="Rectangle 35">
              <a:extLst>
                <a:ext uri="{FF2B5EF4-FFF2-40B4-BE49-F238E27FC236}">
                  <a16:creationId xmlns:a16="http://schemas.microsoft.com/office/drawing/2014/main" id="{BDE67919-04C7-3664-4BD2-354FA56B29C3}"/>
                </a:ext>
              </a:extLst>
            </p:cNvPr>
            <p:cNvSpPr/>
            <p:nvPr/>
          </p:nvSpPr>
          <p:spPr>
            <a:xfrm>
              <a:off x="6242429" y="319608"/>
              <a:ext cx="1818372" cy="1806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38" name="Freeform: Shape 37">
              <a:extLst>
                <a:ext uri="{FF2B5EF4-FFF2-40B4-BE49-F238E27FC236}">
                  <a16:creationId xmlns:a16="http://schemas.microsoft.com/office/drawing/2014/main" id="{24F015F8-91E2-EFB9-175A-05031451050D}"/>
                </a:ext>
              </a:extLst>
            </p:cNvPr>
            <p:cNvSpPr/>
            <p:nvPr/>
          </p:nvSpPr>
          <p:spPr>
            <a:xfrm>
              <a:off x="2961923" y="2718508"/>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rgbClr val="C42F1A"/>
            </a:solidFill>
            <a:ln w="19050" cap="rnd" cmpd="sng" algn="ctr">
              <a:solidFill>
                <a:srgbClr val="C42F1A"/>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State </a:t>
              </a:r>
            </a:p>
            <a:p>
              <a:pPr marL="0" lvl="0" indent="0" algn="ctr" defTabSz="666750">
                <a:lnSpc>
                  <a:spcPct val="90000"/>
                </a:lnSpc>
                <a:spcBef>
                  <a:spcPct val="0"/>
                </a:spcBef>
                <a:buNone/>
              </a:pPr>
              <a:r>
                <a:rPr lang="en-US" sz="20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Budgets</a:t>
              </a:r>
            </a:p>
            <a:p>
              <a:pPr marL="0" lvl="0" indent="0" algn="ctr" defTabSz="666750">
                <a:lnSpc>
                  <a:spcPct val="90000"/>
                </a:lnSpc>
                <a:spcBef>
                  <a:spcPct val="0"/>
                </a:spcBef>
                <a:spcAft>
                  <a:spcPct val="35000"/>
                </a:spcAft>
                <a:buNone/>
              </a:pPr>
              <a:endParaRPr lang="en-US" sz="1500" b="1">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en-US"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a:p>
              <a:pPr marL="0" lvl="0" indent="0" algn="ctr" defTabSz="666750">
                <a:lnSpc>
                  <a:spcPct val="90000"/>
                </a:lnSpc>
                <a:spcBef>
                  <a:spcPct val="0"/>
                </a:spcBef>
                <a:spcAft>
                  <a:spcPct val="35000"/>
                </a:spcAft>
                <a:buNone/>
              </a:pPr>
              <a:endParaRPr lang="ru-RU" sz="1500" b="1" kern="120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sp>
          <p:nvSpPr>
            <p:cNvPr id="39" name="Rectangle 38">
              <a:extLst>
                <a:ext uri="{FF2B5EF4-FFF2-40B4-BE49-F238E27FC236}">
                  <a16:creationId xmlns:a16="http://schemas.microsoft.com/office/drawing/2014/main" id="{8D48B515-F2F2-FD68-6E59-281AF5235FBB}"/>
                </a:ext>
              </a:extLst>
            </p:cNvPr>
            <p:cNvSpPr/>
            <p:nvPr/>
          </p:nvSpPr>
          <p:spPr>
            <a:xfrm>
              <a:off x="8654415" y="319608"/>
              <a:ext cx="1818372" cy="180635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grpSp>
      <p:sp>
        <p:nvSpPr>
          <p:cNvPr id="3" name="Rectangle 2">
            <a:extLst>
              <a:ext uri="{FF2B5EF4-FFF2-40B4-BE49-F238E27FC236}">
                <a16:creationId xmlns:a16="http://schemas.microsoft.com/office/drawing/2014/main" id="{7E1C6E62-CF30-8C4D-8BFD-FCEA67959D2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C153F7E-CA39-71F3-3EA6-B153A62C9765}"/>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F7E3BE3-334D-569A-38CD-A7C4813DB02E}"/>
              </a:ext>
            </a:extLst>
          </p:cNvPr>
          <p:cNvSpPr txBox="1"/>
          <p:nvPr/>
        </p:nvSpPr>
        <p:spPr>
          <a:xfrm>
            <a:off x="-22286" y="956297"/>
            <a:ext cx="11999843" cy="523220"/>
          </a:xfrm>
          <a:prstGeom prst="rect">
            <a:avLst/>
          </a:prstGeom>
          <a:noFill/>
        </p:spPr>
        <p:txBody>
          <a:bodyPr wrap="square">
            <a:spAutoFit/>
          </a:bodyPr>
          <a:lstStyle/>
          <a:p>
            <a:pPr algn="ctr"/>
            <a:r>
              <a:rPr lang="en-US" sz="2800" b="1">
                <a:solidFill>
                  <a:schemeClr val="tx2"/>
                </a:solidFill>
              </a:rPr>
              <a:t>U.S. Highway &amp; Bridge Construction Market Pipeline </a:t>
            </a:r>
            <a:endParaRPr lang="en-US" sz="2800"/>
          </a:p>
        </p:txBody>
      </p:sp>
      <p:pic>
        <p:nvPicPr>
          <p:cNvPr id="24" name="Picture 23" descr="ARTBA Logo'16-CMYK.jpg">
            <a:extLst>
              <a:ext uri="{FF2B5EF4-FFF2-40B4-BE49-F238E27FC236}">
                <a16:creationId xmlns:a16="http://schemas.microsoft.com/office/drawing/2014/main" id="{7BF9D81D-F265-FE5F-5258-46DE11AF64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507" y="5984786"/>
            <a:ext cx="2363531" cy="525229"/>
          </a:xfrm>
          <a:prstGeom prst="rect">
            <a:avLst/>
          </a:prstGeom>
        </p:spPr>
      </p:pic>
      <p:pic>
        <p:nvPicPr>
          <p:cNvPr id="42" name="Graphic 41" descr="Bar graph with upward trend outline">
            <a:extLst>
              <a:ext uri="{FF2B5EF4-FFF2-40B4-BE49-F238E27FC236}">
                <a16:creationId xmlns:a16="http://schemas.microsoft.com/office/drawing/2014/main" id="{85AE24B8-6659-EB9F-9AC9-2C0D53D008F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60592" y="3176189"/>
            <a:ext cx="914400" cy="914400"/>
          </a:xfrm>
          <a:prstGeom prst="rect">
            <a:avLst/>
          </a:prstGeom>
        </p:spPr>
      </p:pic>
      <p:pic>
        <p:nvPicPr>
          <p:cNvPr id="44" name="Graphic 43" descr="Traffic cone outline">
            <a:extLst>
              <a:ext uri="{FF2B5EF4-FFF2-40B4-BE49-F238E27FC236}">
                <a16:creationId xmlns:a16="http://schemas.microsoft.com/office/drawing/2014/main" id="{F0A4EA7A-0C21-0B23-1B7E-56C73D6D51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37833" y="3117356"/>
            <a:ext cx="914400" cy="914400"/>
          </a:xfrm>
          <a:prstGeom prst="rect">
            <a:avLst/>
          </a:prstGeom>
        </p:spPr>
      </p:pic>
      <p:pic>
        <p:nvPicPr>
          <p:cNvPr id="48" name="Graphic 47" descr="Road outline">
            <a:extLst>
              <a:ext uri="{FF2B5EF4-FFF2-40B4-BE49-F238E27FC236}">
                <a16:creationId xmlns:a16="http://schemas.microsoft.com/office/drawing/2014/main" id="{CCF46C90-16F1-17D1-AA13-CFE81DB1425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638800" y="3167745"/>
            <a:ext cx="914400" cy="914400"/>
          </a:xfrm>
          <a:prstGeom prst="rect">
            <a:avLst/>
          </a:prstGeom>
        </p:spPr>
      </p:pic>
      <p:pic>
        <p:nvPicPr>
          <p:cNvPr id="56" name="Graphic 55" descr="Bank outline">
            <a:extLst>
              <a:ext uri="{FF2B5EF4-FFF2-40B4-BE49-F238E27FC236}">
                <a16:creationId xmlns:a16="http://schemas.microsoft.com/office/drawing/2014/main" id="{0F14DA1A-9B85-A89D-10D3-2D57E8032C1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25218" y="3133518"/>
            <a:ext cx="914400" cy="914400"/>
          </a:xfrm>
          <a:prstGeom prst="rect">
            <a:avLst/>
          </a:prstGeom>
        </p:spPr>
      </p:pic>
      <p:sp>
        <p:nvSpPr>
          <p:cNvPr id="5" name="Freeform: Shape 4">
            <a:extLst>
              <a:ext uri="{FF2B5EF4-FFF2-40B4-BE49-F238E27FC236}">
                <a16:creationId xmlns:a16="http://schemas.microsoft.com/office/drawing/2014/main" id="{34F01A8E-5DD1-6E81-07CB-2FBA7EA6FEE2}"/>
              </a:ext>
            </a:extLst>
          </p:cNvPr>
          <p:cNvSpPr/>
          <p:nvPr/>
        </p:nvSpPr>
        <p:spPr>
          <a:xfrm>
            <a:off x="9189253" y="2014680"/>
            <a:ext cx="2239374" cy="2194560"/>
          </a:xfrm>
          <a:custGeom>
            <a:avLst/>
            <a:gdLst>
              <a:gd name="connsiteX0" fmla="*/ 0 w 2239374"/>
              <a:gd name="connsiteY0" fmla="*/ 0 h 810000"/>
              <a:gd name="connsiteX1" fmla="*/ 2036874 w 2239374"/>
              <a:gd name="connsiteY1" fmla="*/ 0 h 810000"/>
              <a:gd name="connsiteX2" fmla="*/ 2239374 w 2239374"/>
              <a:gd name="connsiteY2" fmla="*/ 405000 h 810000"/>
              <a:gd name="connsiteX3" fmla="*/ 2036874 w 2239374"/>
              <a:gd name="connsiteY3" fmla="*/ 810000 h 810000"/>
              <a:gd name="connsiteX4" fmla="*/ 0 w 2239374"/>
              <a:gd name="connsiteY4" fmla="*/ 810000 h 810000"/>
              <a:gd name="connsiteX5" fmla="*/ 202500 w 2239374"/>
              <a:gd name="connsiteY5" fmla="*/ 405000 h 810000"/>
              <a:gd name="connsiteX6" fmla="*/ 0 w 2239374"/>
              <a:gd name="connsiteY6" fmla="*/ 0 h 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9374" h="810000">
                <a:moveTo>
                  <a:pt x="0" y="0"/>
                </a:moveTo>
                <a:lnTo>
                  <a:pt x="2036874" y="0"/>
                </a:lnTo>
                <a:lnTo>
                  <a:pt x="2239374" y="405000"/>
                </a:lnTo>
                <a:lnTo>
                  <a:pt x="2036874" y="810000"/>
                </a:lnTo>
                <a:lnTo>
                  <a:pt x="0" y="810000"/>
                </a:lnTo>
                <a:lnTo>
                  <a:pt x="202500" y="405000"/>
                </a:lnTo>
                <a:lnTo>
                  <a:pt x="0" y="0"/>
                </a:lnTo>
                <a:close/>
              </a:path>
            </a:pathLst>
          </a:custGeom>
          <a:solidFill>
            <a:schemeClr val="bg2">
              <a:lumMod val="10000"/>
            </a:schemeClr>
          </a:solidFill>
          <a:ln w="19050" cap="rnd" cmpd="sng" algn="ctr">
            <a:solidFill>
              <a:schemeClr val="tx1">
                <a:lumMod val="95000"/>
                <a:lumOff val="5000"/>
              </a:scheme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297750" tIns="190500" rIns="297750" bIns="190500" numCol="1" spcCol="1270" anchor="ctr" anchorCtr="0">
            <a:noAutofit/>
          </a:bodyPr>
          <a:lstStyle/>
          <a:p>
            <a:pPr marL="0" lvl="0" indent="0" algn="ctr" defTabSz="666750">
              <a:lnSpc>
                <a:spcPct val="90000"/>
              </a:lnSpc>
              <a:spcBef>
                <a:spcPct val="0"/>
              </a:spcBef>
              <a:spcAft>
                <a:spcPct val="35000"/>
              </a:spcAft>
              <a:buNone/>
            </a:pPr>
            <a:r>
              <a:rPr lang="en-US" sz="2000" b="1" kern="1200" dirty="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rPr>
              <a:t>Materials Demand</a:t>
            </a:r>
          </a:p>
          <a:p>
            <a:pPr marL="0" lvl="0" indent="0" algn="ctr" defTabSz="666750">
              <a:lnSpc>
                <a:spcPct val="90000"/>
              </a:lnSpc>
              <a:spcBef>
                <a:spcPct val="0"/>
              </a:spcBef>
              <a:spcAft>
                <a:spcPct val="35000"/>
              </a:spcAft>
              <a:buNone/>
            </a:pPr>
            <a:endParaRPr lang="en-US" sz="1500" b="1" dirty="0">
              <a:solidFill>
                <a:sysClr val="window" lastClr="FFFFFF"/>
              </a:solidFill>
              <a:effectLst>
                <a:outerShdw blurRad="50800" dist="38100" dir="2700000" algn="tl" rotWithShape="0">
                  <a:sysClr val="windowText" lastClr="000000">
                    <a:alpha val="50000"/>
                  </a:sysClr>
                </a:outerShdw>
              </a:effectLst>
              <a:latin typeface="Trebuchet MS" panose="020B0603020202020204"/>
            </a:endParaRPr>
          </a:p>
          <a:p>
            <a:pPr marL="0" lvl="0" indent="0" algn="ctr" defTabSz="666750">
              <a:lnSpc>
                <a:spcPct val="90000"/>
              </a:lnSpc>
              <a:spcBef>
                <a:spcPct val="0"/>
              </a:spcBef>
              <a:spcAft>
                <a:spcPct val="35000"/>
              </a:spcAft>
              <a:buNone/>
            </a:pPr>
            <a:endParaRPr lang="ru-RU" sz="1500" b="1" kern="1200" dirty="0">
              <a:solidFill>
                <a:sysClr val="window" lastClr="FFFFFF"/>
              </a:solidFill>
              <a:effectLst>
                <a:outerShdw blurRad="50800" dist="38100" dir="2700000" algn="tl" rotWithShape="0">
                  <a:sysClr val="windowText" lastClr="000000">
                    <a:alpha val="50000"/>
                  </a:sysClr>
                </a:outerShdw>
              </a:effectLst>
              <a:latin typeface="Trebuchet MS" panose="020B0603020202020204"/>
              <a:ea typeface="+mn-ea"/>
              <a:cs typeface="+mn-cs"/>
            </a:endParaRPr>
          </a:p>
        </p:txBody>
      </p:sp>
      <p:pic>
        <p:nvPicPr>
          <p:cNvPr id="11" name="Graphic 10" descr="Construction Barricade outline">
            <a:extLst>
              <a:ext uri="{FF2B5EF4-FFF2-40B4-BE49-F238E27FC236}">
                <a16:creationId xmlns:a16="http://schemas.microsoft.com/office/drawing/2014/main" id="{0FEDF264-996C-DC38-376B-E86309D6A35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840269" y="3049479"/>
            <a:ext cx="914400" cy="914400"/>
          </a:xfrm>
          <a:prstGeom prst="rect">
            <a:avLst/>
          </a:prstGeom>
        </p:spPr>
      </p:pic>
    </p:spTree>
    <p:extLst>
      <p:ext uri="{BB962C8B-B14F-4D97-AF65-F5344CB8AC3E}">
        <p14:creationId xmlns:p14="http://schemas.microsoft.com/office/powerpoint/2010/main" val="292926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BDC-8B6A-A5E7-4CAD-1F8B7BB9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5810-46A6-4EA4-698B-29CD6845A495}"/>
              </a:ext>
            </a:extLst>
          </p:cNvPr>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Value of U.S. State &amp; Local Government Highway &amp; Bridge </a:t>
            </a:r>
            <a:br>
              <a:rPr lang="en-US" sz="2400" b="1" dirty="0">
                <a:solidFill>
                  <a:schemeClr val="tx2"/>
                </a:solidFill>
              </a:rPr>
            </a:br>
            <a:r>
              <a:rPr lang="en-US" sz="2400" b="1" dirty="0">
                <a:solidFill>
                  <a:schemeClr val="tx2"/>
                </a:solidFill>
              </a:rPr>
              <a:t>Contract Awards through August</a:t>
            </a:r>
          </a:p>
        </p:txBody>
      </p:sp>
      <p:graphicFrame>
        <p:nvGraphicFramePr>
          <p:cNvPr id="4" name="Content Placeholder 3">
            <a:extLst>
              <a:ext uri="{FF2B5EF4-FFF2-40B4-BE49-F238E27FC236}">
                <a16:creationId xmlns:a16="http://schemas.microsoft.com/office/drawing/2014/main" id="{E8DE05C1-938F-7AFB-3BC7-B1371EF6483C}"/>
              </a:ext>
            </a:extLst>
          </p:cNvPr>
          <p:cNvGraphicFramePr>
            <a:graphicFrameLocks noGrp="1"/>
          </p:cNvGraphicFramePr>
          <p:nvPr>
            <p:ph idx="1"/>
            <p:extLst>
              <p:ext uri="{D42A27DB-BD31-4B8C-83A1-F6EECF244321}">
                <p14:modId xmlns:p14="http://schemas.microsoft.com/office/powerpoint/2010/main" val="2893902816"/>
              </p:ext>
            </p:extLst>
          </p:nvPr>
        </p:nvGraphicFramePr>
        <p:xfrm>
          <a:off x="98323" y="1284264"/>
          <a:ext cx="11820140" cy="48852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a:extLst>
              <a:ext uri="{FF2B5EF4-FFF2-40B4-BE49-F238E27FC236}">
                <a16:creationId xmlns:a16="http://schemas.microsoft.com/office/drawing/2014/main" id="{E5DFCD83-0413-B84C-BBBA-A435F7630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624" y="6230244"/>
            <a:ext cx="1772648" cy="393922"/>
          </a:xfrm>
          <a:prstGeom prst="rect">
            <a:avLst/>
          </a:prstGeom>
        </p:spPr>
      </p:pic>
      <p:sp>
        <p:nvSpPr>
          <p:cNvPr id="7" name="TextBox 131">
            <a:extLst>
              <a:ext uri="{FF2B5EF4-FFF2-40B4-BE49-F238E27FC236}">
                <a16:creationId xmlns:a16="http://schemas.microsoft.com/office/drawing/2014/main" id="{218AC5AD-6012-22A8-C268-0C14AE45A284}"/>
              </a:ext>
            </a:extLst>
          </p:cNvPr>
          <p:cNvSpPr txBox="1">
            <a:spLocks noChangeArrowheads="1"/>
          </p:cNvSpPr>
          <p:nvPr/>
        </p:nvSpPr>
        <p:spPr bwMode="auto">
          <a:xfrm>
            <a:off x="273537" y="6272938"/>
            <a:ext cx="5085352" cy="230832"/>
          </a:xfrm>
          <a:prstGeom prst="rect">
            <a:avLst/>
          </a:prstGeom>
          <a:noFill/>
          <a:ln w="9525">
            <a:noFill/>
            <a:miter lim="800000"/>
            <a:headEnd/>
            <a:tailEnd/>
          </a:ln>
        </p:spPr>
        <p:txBody>
          <a:bodyPr wrap="square">
            <a:spAutoFit/>
          </a:bodyPr>
          <a:lstStyle/>
          <a:p>
            <a:r>
              <a:rPr lang="en-US" sz="900" dirty="0"/>
              <a:t>Source: ARTBA analysis of data from Dodge Data Analytics</a:t>
            </a:r>
          </a:p>
        </p:txBody>
      </p:sp>
      <p:sp>
        <p:nvSpPr>
          <p:cNvPr id="3" name="Slide Number Placeholder 2">
            <a:extLst>
              <a:ext uri="{FF2B5EF4-FFF2-40B4-BE49-F238E27FC236}">
                <a16:creationId xmlns:a16="http://schemas.microsoft.com/office/drawing/2014/main" id="{DE127BE6-08E4-9057-5A9F-609AC4E6D08B}"/>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19</a:t>
            </a:fld>
            <a:endParaRPr lang="en-US"/>
          </a:p>
        </p:txBody>
      </p:sp>
      <p:sp>
        <p:nvSpPr>
          <p:cNvPr id="9" name="Rectangle 8">
            <a:extLst>
              <a:ext uri="{FF2B5EF4-FFF2-40B4-BE49-F238E27FC236}">
                <a16:creationId xmlns:a16="http://schemas.microsoft.com/office/drawing/2014/main" id="{4633D091-A0E2-AF1E-A9D1-9AFEDB9E8A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462B80-C0DB-1579-76D1-302F760B5ECF}"/>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837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DCBDC-8B6A-A5E7-4CAD-1F8B7BB94E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BF5810-46A6-4EA4-698B-29CD6845A495}"/>
              </a:ext>
            </a:extLst>
          </p:cNvPr>
          <p:cNvSpPr>
            <a:spLocks noGrp="1"/>
          </p:cNvSpPr>
          <p:nvPr>
            <p:ph type="title"/>
          </p:nvPr>
        </p:nvSpPr>
        <p:spPr>
          <a:xfrm>
            <a:off x="1143000" y="359893"/>
            <a:ext cx="9961418" cy="924371"/>
          </a:xfrm>
        </p:spPr>
        <p:txBody>
          <a:bodyPr vert="horz" lIns="68580" tIns="34290" rIns="68580" bIns="34290" rtlCol="0" anchor="ctr">
            <a:noAutofit/>
          </a:bodyPr>
          <a:lstStyle/>
          <a:p>
            <a:r>
              <a:rPr lang="en-US" sz="2400" b="1" dirty="0">
                <a:solidFill>
                  <a:schemeClr val="tx2"/>
                </a:solidFill>
              </a:rPr>
              <a:t>Value of U.S. Highway &amp; Bridge Construction Activity </a:t>
            </a:r>
            <a:r>
              <a:rPr lang="en-US" sz="2400" b="1" u="sng" dirty="0">
                <a:solidFill>
                  <a:schemeClr val="tx2"/>
                </a:solidFill>
              </a:rPr>
              <a:t>Up 11%</a:t>
            </a:r>
            <a:r>
              <a:rPr lang="en-US" sz="2400" b="1" dirty="0">
                <a:solidFill>
                  <a:schemeClr val="tx2"/>
                </a:solidFill>
              </a:rPr>
              <a:t> through August</a:t>
            </a:r>
          </a:p>
        </p:txBody>
      </p:sp>
      <p:graphicFrame>
        <p:nvGraphicFramePr>
          <p:cNvPr id="4" name="Content Placeholder 3">
            <a:extLst>
              <a:ext uri="{FF2B5EF4-FFF2-40B4-BE49-F238E27FC236}">
                <a16:creationId xmlns:a16="http://schemas.microsoft.com/office/drawing/2014/main" id="{E8DE05C1-938F-7AFB-3BC7-B1371EF6483C}"/>
              </a:ext>
            </a:extLst>
          </p:cNvPr>
          <p:cNvGraphicFramePr>
            <a:graphicFrameLocks noGrp="1"/>
          </p:cNvGraphicFramePr>
          <p:nvPr>
            <p:ph idx="1"/>
            <p:extLst>
              <p:ext uri="{D42A27DB-BD31-4B8C-83A1-F6EECF244321}">
                <p14:modId xmlns:p14="http://schemas.microsoft.com/office/powerpoint/2010/main" val="557176740"/>
              </p:ext>
            </p:extLst>
          </p:nvPr>
        </p:nvGraphicFramePr>
        <p:xfrm>
          <a:off x="98323" y="1284264"/>
          <a:ext cx="11820140" cy="488526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a:extLst>
              <a:ext uri="{FF2B5EF4-FFF2-40B4-BE49-F238E27FC236}">
                <a16:creationId xmlns:a16="http://schemas.microsoft.com/office/drawing/2014/main" id="{E5DFCD83-0413-B84C-BBBA-A435F7630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6624" y="6230244"/>
            <a:ext cx="1772648" cy="393922"/>
          </a:xfrm>
          <a:prstGeom prst="rect">
            <a:avLst/>
          </a:prstGeom>
        </p:spPr>
      </p:pic>
      <p:sp>
        <p:nvSpPr>
          <p:cNvPr id="7" name="TextBox 131">
            <a:extLst>
              <a:ext uri="{FF2B5EF4-FFF2-40B4-BE49-F238E27FC236}">
                <a16:creationId xmlns:a16="http://schemas.microsoft.com/office/drawing/2014/main" id="{218AC5AD-6012-22A8-C268-0C14AE45A284}"/>
              </a:ext>
            </a:extLst>
          </p:cNvPr>
          <p:cNvSpPr txBox="1">
            <a:spLocks noChangeArrowheads="1"/>
          </p:cNvSpPr>
          <p:nvPr/>
        </p:nvSpPr>
        <p:spPr bwMode="auto">
          <a:xfrm>
            <a:off x="273537" y="6272938"/>
            <a:ext cx="5085352" cy="230832"/>
          </a:xfrm>
          <a:prstGeom prst="rect">
            <a:avLst/>
          </a:prstGeom>
          <a:noFill/>
          <a:ln w="9525">
            <a:noFill/>
            <a:miter lim="800000"/>
            <a:headEnd/>
            <a:tailEnd/>
          </a:ln>
        </p:spPr>
        <p:txBody>
          <a:bodyPr wrap="square">
            <a:spAutoFit/>
          </a:bodyPr>
          <a:lstStyle/>
          <a:p>
            <a:r>
              <a:rPr lang="en-US" sz="900"/>
              <a:t>Source: ARTBA analysis of data from U.S. Census Bureau, Value of Construction Put in Place</a:t>
            </a:r>
          </a:p>
        </p:txBody>
      </p:sp>
      <p:sp>
        <p:nvSpPr>
          <p:cNvPr id="3" name="Slide Number Placeholder 2">
            <a:extLst>
              <a:ext uri="{FF2B5EF4-FFF2-40B4-BE49-F238E27FC236}">
                <a16:creationId xmlns:a16="http://schemas.microsoft.com/office/drawing/2014/main" id="{DE127BE6-08E4-9057-5A9F-609AC4E6D08B}"/>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20</a:t>
            </a:fld>
            <a:endParaRPr lang="en-US"/>
          </a:p>
        </p:txBody>
      </p:sp>
      <p:sp>
        <p:nvSpPr>
          <p:cNvPr id="9" name="Rectangle 8">
            <a:extLst>
              <a:ext uri="{FF2B5EF4-FFF2-40B4-BE49-F238E27FC236}">
                <a16:creationId xmlns:a16="http://schemas.microsoft.com/office/drawing/2014/main" id="{4633D091-A0E2-AF1E-A9D1-9AFEDB9E8A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6462B80-C0DB-1579-76D1-302F760B5ECF}"/>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454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724" y="244581"/>
            <a:ext cx="10158152" cy="1040607"/>
          </a:xfrm>
        </p:spPr>
        <p:txBody>
          <a:bodyPr vert="horz" lIns="68580" tIns="34290" rIns="68580" bIns="34290" rtlCol="0" anchor="ctr">
            <a:noAutofit/>
          </a:bodyPr>
          <a:lstStyle/>
          <a:p>
            <a:r>
              <a:rPr lang="en-US" sz="2400" b="1" dirty="0">
                <a:solidFill>
                  <a:schemeClr val="tx2"/>
                </a:solidFill>
              </a:rPr>
              <a:t>July Employment by </a:t>
            </a:r>
            <a:br>
              <a:rPr lang="en-US" sz="2400" b="1" dirty="0">
                <a:solidFill>
                  <a:schemeClr val="tx2"/>
                </a:solidFill>
              </a:rPr>
            </a:br>
            <a:r>
              <a:rPr lang="en-US" sz="2400" b="1" dirty="0">
                <a:solidFill>
                  <a:schemeClr val="tx2"/>
                </a:solidFill>
              </a:rPr>
              <a:t>Highway, Street, &amp; Bridge Contractors Employment up 40k Since 2021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044899"/>
              </p:ext>
            </p:extLst>
          </p:nvPr>
        </p:nvGraphicFramePr>
        <p:xfrm>
          <a:off x="193964" y="1201295"/>
          <a:ext cx="11443854" cy="4737645"/>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descr="ARTBA Logo'16-CMY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4415" y="6138627"/>
            <a:ext cx="1772648" cy="393922"/>
          </a:xfrm>
          <a:prstGeom prst="rect">
            <a:avLst/>
          </a:prstGeom>
        </p:spPr>
      </p:pic>
      <p:sp>
        <p:nvSpPr>
          <p:cNvPr id="7" name="TextBox 131"/>
          <p:cNvSpPr txBox="1">
            <a:spLocks noChangeArrowheads="1"/>
          </p:cNvSpPr>
          <p:nvPr/>
        </p:nvSpPr>
        <p:spPr bwMode="auto">
          <a:xfrm>
            <a:off x="575892" y="6220172"/>
            <a:ext cx="5085352" cy="230832"/>
          </a:xfrm>
          <a:prstGeom prst="rect">
            <a:avLst/>
          </a:prstGeom>
          <a:noFill/>
          <a:ln w="9525">
            <a:noFill/>
            <a:miter lim="800000"/>
            <a:headEnd/>
            <a:tailEnd/>
          </a:ln>
        </p:spPr>
        <p:txBody>
          <a:bodyPr wrap="square">
            <a:spAutoFit/>
          </a:bodyPr>
          <a:lstStyle/>
          <a:p>
            <a:r>
              <a:rPr lang="en-US" sz="900"/>
              <a:t>Source: U.S Bureau of Labor Statistics, Current Employment Situation</a:t>
            </a: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21</a:t>
            </a:fld>
            <a:endParaRPr lang="en-US"/>
          </a:p>
        </p:txBody>
      </p:sp>
      <p:sp>
        <p:nvSpPr>
          <p:cNvPr id="10" name="Rectangle 9">
            <a:extLst>
              <a:ext uri="{FF2B5EF4-FFF2-40B4-BE49-F238E27FC236}">
                <a16:creationId xmlns:a16="http://schemas.microsoft.com/office/drawing/2014/main" id="{A877D229-C9E5-4BA6-81F1-32A0C3089D8A}"/>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09197BE7-68BF-4179-B1E3-43B618B20CDC}"/>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675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830945" y="328474"/>
            <a:ext cx="1028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a:solidFill>
                  <a:schemeClr val="tx2"/>
                </a:solidFill>
                <a:latin typeface="Calibri"/>
              </a:rPr>
              <a:t>States With Increased Demand for </a:t>
            </a:r>
            <a:r>
              <a:rPr lang="en-US" altLang="en-US" sz="2200" b="1" u="sng">
                <a:solidFill>
                  <a:schemeClr val="tx2"/>
                </a:solidFill>
                <a:latin typeface="Calibri"/>
              </a:rPr>
              <a:t>Volume</a:t>
            </a:r>
            <a:r>
              <a:rPr lang="en-US" altLang="en-US" sz="2200" b="1">
                <a:solidFill>
                  <a:schemeClr val="tx2"/>
                </a:solidFill>
                <a:latin typeface="Calibri"/>
              </a:rPr>
              <a:t> of Asphalt </a:t>
            </a:r>
            <a:r>
              <a:rPr lang="en-US" altLang="en-US" sz="2200" b="1" u="sng">
                <a:solidFill>
                  <a:schemeClr val="tx2"/>
                </a:solidFill>
                <a:latin typeface="Calibri"/>
              </a:rPr>
              <a:t>Materials</a:t>
            </a:r>
          </a:p>
          <a:p>
            <a:pPr algn="ctr" eaLnBrk="1" hangingPunct="1">
              <a:defRPr/>
            </a:pPr>
            <a:r>
              <a:rPr lang="en-US" altLang="en-US" sz="2200" b="1">
                <a:solidFill>
                  <a:schemeClr val="tx2"/>
                </a:solidFill>
                <a:latin typeface="Calibri"/>
              </a:rPr>
              <a:t>in </a:t>
            </a:r>
            <a:r>
              <a:rPr lang="en-US" altLang="en-US" sz="2200" b="1" u="sng">
                <a:solidFill>
                  <a:schemeClr val="tx2"/>
                </a:solidFill>
                <a:latin typeface="Calibri"/>
              </a:rPr>
              <a:t>State DOT</a:t>
            </a:r>
            <a:r>
              <a:rPr lang="en-US" altLang="en-US" sz="2200" b="1">
                <a:solidFill>
                  <a:schemeClr val="tx2"/>
                </a:solidFill>
                <a:latin typeface="Calibri"/>
              </a:rPr>
              <a:t> Project Bids, Average for 2022-2023 vs 2021</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22</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6276327"/>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3444691265"/>
                  </p:ext>
                </p:extLst>
              </p:nvPr>
            </p:nvGraphicFramePr>
            <p:xfrm>
              <a:off x="830945" y="606972"/>
              <a:ext cx="9254837" cy="63572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830945" y="606972"/>
                <a:ext cx="9254837" cy="6357290"/>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31">
            <a:extLst>
              <a:ext uri="{FF2B5EF4-FFF2-40B4-BE49-F238E27FC236}">
                <a16:creationId xmlns:a16="http://schemas.microsoft.com/office/drawing/2014/main" id="{1B6E1CA6-27A8-086D-FA3B-B5E1580B4DDD}"/>
              </a:ext>
            </a:extLst>
          </p:cNvPr>
          <p:cNvSpPr txBox="1">
            <a:spLocks noChangeArrowheads="1"/>
          </p:cNvSpPr>
          <p:nvPr/>
        </p:nvSpPr>
        <p:spPr bwMode="auto">
          <a:xfrm>
            <a:off x="78647" y="6439417"/>
            <a:ext cx="8767179" cy="230832"/>
          </a:xfrm>
          <a:prstGeom prst="rect">
            <a:avLst/>
          </a:prstGeom>
          <a:noFill/>
          <a:ln w="9525">
            <a:noFill/>
            <a:miter lim="800000"/>
            <a:headEnd/>
            <a:tailEnd/>
          </a:ln>
        </p:spPr>
        <p:txBody>
          <a:bodyPr wrap="square">
            <a:spAutoFit/>
          </a:bodyPr>
          <a:lstStyle/>
          <a:p>
            <a:r>
              <a:rPr lang="en-US" sz="900"/>
              <a:t>Source: ARTBA analysis of state DOT bid tab data, weighted index of major asphalt materials.  Does not include direct purchases made by DOTs or materials in design-build projects.  </a:t>
            </a:r>
          </a:p>
        </p:txBody>
      </p:sp>
    </p:spTree>
    <p:extLst>
      <p:ext uri="{BB962C8B-B14F-4D97-AF65-F5344CB8AC3E}">
        <p14:creationId xmlns:p14="http://schemas.microsoft.com/office/powerpoint/2010/main" val="641128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2">
            <a:extLst>
              <a:ext uri="{FF2B5EF4-FFF2-40B4-BE49-F238E27FC236}">
                <a16:creationId xmlns:a16="http://schemas.microsoft.com/office/drawing/2014/main" id="{842B46F4-DAD3-4553-A159-62E58AA4DB79}"/>
              </a:ext>
            </a:extLst>
          </p:cNvPr>
          <p:cNvSpPr txBox="1">
            <a:spLocks noChangeArrowheads="1"/>
          </p:cNvSpPr>
          <p:nvPr/>
        </p:nvSpPr>
        <p:spPr bwMode="auto">
          <a:xfrm>
            <a:off x="830945" y="328474"/>
            <a:ext cx="1028292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charset="0"/>
                <a:cs typeface="Arial" charset="0"/>
              </a:defRPr>
            </a:lvl1pPr>
            <a:lvl2pPr marL="742950" indent="-285750" eaLnBrk="0" hangingPunct="0">
              <a:defRPr sz="3600">
                <a:solidFill>
                  <a:schemeClr val="tx1"/>
                </a:solidFill>
                <a:latin typeface="Arial" charset="0"/>
                <a:cs typeface="Arial" charset="0"/>
              </a:defRPr>
            </a:lvl2pPr>
            <a:lvl3pPr marL="1143000" indent="-228600" eaLnBrk="0" hangingPunct="0">
              <a:defRPr sz="3600">
                <a:solidFill>
                  <a:schemeClr val="tx1"/>
                </a:solidFill>
                <a:latin typeface="Arial" charset="0"/>
                <a:cs typeface="Arial" charset="0"/>
              </a:defRPr>
            </a:lvl3pPr>
            <a:lvl4pPr marL="1600200" indent="-228600" eaLnBrk="0" hangingPunct="0">
              <a:defRPr sz="3600">
                <a:solidFill>
                  <a:schemeClr val="tx1"/>
                </a:solidFill>
                <a:latin typeface="Arial" charset="0"/>
                <a:cs typeface="Arial" charset="0"/>
              </a:defRPr>
            </a:lvl4pPr>
            <a:lvl5pPr marL="2057400" indent="-228600" eaLnBrk="0" hangingPunct="0">
              <a:defRPr sz="3600">
                <a:solidFill>
                  <a:schemeClr val="tx1"/>
                </a:solidFill>
                <a:latin typeface="Arial" charset="0"/>
                <a:cs typeface="Arial" charset="0"/>
              </a:defRPr>
            </a:lvl5pPr>
            <a:lvl6pPr marL="2514600" indent="-228600" eaLnBrk="0" fontAlgn="base" hangingPunct="0">
              <a:spcBef>
                <a:spcPct val="0"/>
              </a:spcBef>
              <a:spcAft>
                <a:spcPct val="0"/>
              </a:spcAft>
              <a:defRPr sz="3600">
                <a:solidFill>
                  <a:schemeClr val="tx1"/>
                </a:solidFill>
                <a:latin typeface="Arial" charset="0"/>
                <a:cs typeface="Arial" charset="0"/>
              </a:defRPr>
            </a:lvl6pPr>
            <a:lvl7pPr marL="2971800" indent="-228600" eaLnBrk="0" fontAlgn="base" hangingPunct="0">
              <a:spcBef>
                <a:spcPct val="0"/>
              </a:spcBef>
              <a:spcAft>
                <a:spcPct val="0"/>
              </a:spcAft>
              <a:defRPr sz="3600">
                <a:solidFill>
                  <a:schemeClr val="tx1"/>
                </a:solidFill>
                <a:latin typeface="Arial" charset="0"/>
                <a:cs typeface="Arial" charset="0"/>
              </a:defRPr>
            </a:lvl7pPr>
            <a:lvl8pPr marL="3429000" indent="-228600" eaLnBrk="0" fontAlgn="base" hangingPunct="0">
              <a:spcBef>
                <a:spcPct val="0"/>
              </a:spcBef>
              <a:spcAft>
                <a:spcPct val="0"/>
              </a:spcAft>
              <a:defRPr sz="3600">
                <a:solidFill>
                  <a:schemeClr val="tx1"/>
                </a:solidFill>
                <a:latin typeface="Arial" charset="0"/>
                <a:cs typeface="Arial" charset="0"/>
              </a:defRPr>
            </a:lvl8pPr>
            <a:lvl9pPr marL="3886200" indent="-228600" eaLnBrk="0" fontAlgn="base" hangingPunct="0">
              <a:spcBef>
                <a:spcPct val="0"/>
              </a:spcBef>
              <a:spcAft>
                <a:spcPct val="0"/>
              </a:spcAft>
              <a:defRPr sz="3600">
                <a:solidFill>
                  <a:schemeClr val="tx1"/>
                </a:solidFill>
                <a:latin typeface="Arial" charset="0"/>
                <a:cs typeface="Arial" charset="0"/>
              </a:defRPr>
            </a:lvl9pPr>
          </a:lstStyle>
          <a:p>
            <a:pPr algn="ctr" eaLnBrk="1" hangingPunct="1">
              <a:defRPr/>
            </a:pPr>
            <a:r>
              <a:rPr lang="en-US" altLang="en-US" sz="2200" b="1" dirty="0">
                <a:solidFill>
                  <a:schemeClr val="tx2"/>
                </a:solidFill>
                <a:latin typeface="Calibri"/>
              </a:rPr>
              <a:t>States With Increased Demand for </a:t>
            </a:r>
            <a:r>
              <a:rPr lang="en-US" altLang="en-US" sz="2200" b="1" u="sng" dirty="0">
                <a:solidFill>
                  <a:schemeClr val="tx2"/>
                </a:solidFill>
                <a:latin typeface="Calibri"/>
              </a:rPr>
              <a:t>Volume</a:t>
            </a:r>
            <a:r>
              <a:rPr lang="en-US" altLang="en-US" sz="2200" b="1" dirty="0">
                <a:solidFill>
                  <a:schemeClr val="tx2"/>
                </a:solidFill>
                <a:latin typeface="Calibri"/>
              </a:rPr>
              <a:t> of Concrete </a:t>
            </a:r>
            <a:r>
              <a:rPr lang="en-US" altLang="en-US" sz="2200" b="1" u="sng" dirty="0">
                <a:solidFill>
                  <a:schemeClr val="tx2"/>
                </a:solidFill>
                <a:latin typeface="Calibri"/>
              </a:rPr>
              <a:t>Materials</a:t>
            </a:r>
          </a:p>
          <a:p>
            <a:pPr algn="ctr" eaLnBrk="1" hangingPunct="1">
              <a:defRPr/>
            </a:pPr>
            <a:r>
              <a:rPr lang="en-US" altLang="en-US" sz="2200" b="1" dirty="0">
                <a:solidFill>
                  <a:schemeClr val="tx2"/>
                </a:solidFill>
                <a:latin typeface="Calibri"/>
              </a:rPr>
              <a:t>in </a:t>
            </a:r>
            <a:r>
              <a:rPr lang="en-US" altLang="en-US" sz="2200" b="1" u="sng" dirty="0">
                <a:solidFill>
                  <a:schemeClr val="tx2"/>
                </a:solidFill>
                <a:latin typeface="Calibri"/>
              </a:rPr>
              <a:t>State DOT</a:t>
            </a:r>
            <a:r>
              <a:rPr lang="en-US" altLang="en-US" sz="2200" b="1" dirty="0">
                <a:solidFill>
                  <a:schemeClr val="tx2"/>
                </a:solidFill>
                <a:latin typeface="Calibri"/>
              </a:rPr>
              <a:t> Project Bids, 2022-2023 Average vs 2021</a:t>
            </a:r>
          </a:p>
        </p:txBody>
      </p:sp>
      <p:sp>
        <p:nvSpPr>
          <p:cNvPr id="2" name="Slide Number Placeholder 1">
            <a:extLst>
              <a:ext uri="{FF2B5EF4-FFF2-40B4-BE49-F238E27FC236}">
                <a16:creationId xmlns:a16="http://schemas.microsoft.com/office/drawing/2014/main" id="{A5D9FBEC-AEB3-462E-A282-03D79C58DBE6}"/>
              </a:ext>
            </a:extLst>
          </p:cNvPr>
          <p:cNvSpPr>
            <a:spLocks noGrp="1"/>
          </p:cNvSpPr>
          <p:nvPr>
            <p:ph type="sldNum" sz="quarter" idx="12"/>
          </p:nvPr>
        </p:nvSpPr>
        <p:spPr/>
        <p:txBody>
          <a:bodyPr/>
          <a:lstStyle/>
          <a:p>
            <a:fld id="{D09FE687-A47E-DF40-A57C-7D6EEB8025E5}" type="slidenum">
              <a:rPr lang="en-US" smtClean="0"/>
              <a:t>23</a:t>
            </a:fld>
            <a:endParaRPr lang="en-US"/>
          </a:p>
        </p:txBody>
      </p:sp>
      <p:pic>
        <p:nvPicPr>
          <p:cNvPr id="131" name="Picture 130" descr="ARTBA Logo'16-CMYK.jpg">
            <a:extLst>
              <a:ext uri="{FF2B5EF4-FFF2-40B4-BE49-F238E27FC236}">
                <a16:creationId xmlns:a16="http://schemas.microsoft.com/office/drawing/2014/main" id="{98A9006F-A9BE-4643-B617-5ECFF6DBF8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7600" y="6276327"/>
            <a:ext cx="1772648" cy="393922"/>
          </a:xfrm>
          <a:prstGeom prst="rect">
            <a:avLst/>
          </a:prstGeom>
        </p:spPr>
      </p:pic>
      <mc:AlternateContent xmlns:mc="http://schemas.openxmlformats.org/markup-compatibility/2006" xmlns:cx4="http://schemas.microsoft.com/office/drawing/2016/5/10/chartex">
        <mc:Choice Requires="cx4">
          <p:graphicFrame>
            <p:nvGraphicFramePr>
              <p:cNvPr id="3" name="Chart 2">
                <a:extLst>
                  <a:ext uri="{FF2B5EF4-FFF2-40B4-BE49-F238E27FC236}">
                    <a16:creationId xmlns:a16="http://schemas.microsoft.com/office/drawing/2014/main" id="{ED0C2E80-2B80-EEE6-9158-6F88219DC109}"/>
                  </a:ext>
                </a:extLst>
              </p:cNvPr>
              <p:cNvGraphicFramePr/>
              <p:nvPr>
                <p:extLst>
                  <p:ext uri="{D42A27DB-BD31-4B8C-83A1-F6EECF244321}">
                    <p14:modId xmlns:p14="http://schemas.microsoft.com/office/powerpoint/2010/main" val="2148373747"/>
                  </p:ext>
                </p:extLst>
              </p:nvPr>
            </p:nvGraphicFramePr>
            <p:xfrm>
              <a:off x="830945" y="606972"/>
              <a:ext cx="9254837" cy="635729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ED0C2E80-2B80-EEE6-9158-6F88219DC109}"/>
                  </a:ext>
                </a:extLst>
              </p:cNvPr>
              <p:cNvPicPr>
                <a:picLocks noGrp="1" noRot="1" noChangeAspect="1" noMove="1" noResize="1" noEditPoints="1" noAdjustHandles="1" noChangeArrowheads="1" noChangeShapeType="1"/>
              </p:cNvPicPr>
              <p:nvPr/>
            </p:nvPicPr>
            <p:blipFill>
              <a:blip r:embed="rId5"/>
              <a:stretch>
                <a:fillRect/>
              </a:stretch>
            </p:blipFill>
            <p:spPr>
              <a:xfrm>
                <a:off x="830945" y="606972"/>
                <a:ext cx="9254837" cy="6357290"/>
              </a:xfrm>
              <a:prstGeom prst="rect">
                <a:avLst/>
              </a:prstGeom>
            </p:spPr>
          </p:pic>
        </mc:Fallback>
      </mc:AlternateContent>
      <p:sp>
        <p:nvSpPr>
          <p:cNvPr id="4" name="Rectangle 3">
            <a:extLst>
              <a:ext uri="{FF2B5EF4-FFF2-40B4-BE49-F238E27FC236}">
                <a16:creationId xmlns:a16="http://schemas.microsoft.com/office/drawing/2014/main" id="{29E3CEE1-F0D2-A27A-6001-F4A59C2EFB7E}"/>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9F515380-265D-378E-0F0A-7976D9692534}"/>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131">
            <a:extLst>
              <a:ext uri="{FF2B5EF4-FFF2-40B4-BE49-F238E27FC236}">
                <a16:creationId xmlns:a16="http://schemas.microsoft.com/office/drawing/2014/main" id="{1B6E1CA6-27A8-086D-FA3B-B5E1580B4DDD}"/>
              </a:ext>
            </a:extLst>
          </p:cNvPr>
          <p:cNvSpPr txBox="1">
            <a:spLocks noChangeArrowheads="1"/>
          </p:cNvSpPr>
          <p:nvPr/>
        </p:nvSpPr>
        <p:spPr bwMode="auto">
          <a:xfrm>
            <a:off x="0" y="6356351"/>
            <a:ext cx="8767179" cy="369332"/>
          </a:xfrm>
          <a:prstGeom prst="rect">
            <a:avLst/>
          </a:prstGeom>
          <a:noFill/>
          <a:ln w="9525">
            <a:noFill/>
            <a:miter lim="800000"/>
            <a:headEnd/>
            <a:tailEnd/>
          </a:ln>
        </p:spPr>
        <p:txBody>
          <a:bodyPr wrap="square">
            <a:spAutoFit/>
          </a:bodyPr>
          <a:lstStyle/>
          <a:p>
            <a:r>
              <a:rPr lang="en-US" sz="900"/>
              <a:t>Source: ARTBA analysis of state DOT bid tab data, weighted index of major cement and concrete materials.  Does not include direct purchases made by DOTs or materials in design-build projects.  </a:t>
            </a:r>
          </a:p>
        </p:txBody>
      </p:sp>
    </p:spTree>
    <p:extLst>
      <p:ext uri="{BB962C8B-B14F-4D97-AF65-F5344CB8AC3E}">
        <p14:creationId xmlns:p14="http://schemas.microsoft.com/office/powerpoint/2010/main" val="28365387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719F95B-70A1-1D86-0CD4-64A2C55192A9}"/>
              </a:ext>
            </a:extLst>
          </p:cNvPr>
          <p:cNvSpPr>
            <a:spLocks noGrp="1"/>
          </p:cNvSpPr>
          <p:nvPr>
            <p:ph type="sldNum" sz="quarter" idx="12"/>
          </p:nvPr>
        </p:nvSpPr>
        <p:spPr/>
        <p:txBody>
          <a:bodyPr/>
          <a:lstStyle/>
          <a:p>
            <a:fld id="{D09FE687-A47E-DF40-A57C-7D6EEB8025E5}" type="slidenum">
              <a:rPr lang="en-US" smtClean="0"/>
              <a:t>24</a:t>
            </a:fld>
            <a:endParaRPr lang="en-US"/>
          </a:p>
        </p:txBody>
      </p:sp>
      <p:pic>
        <p:nvPicPr>
          <p:cNvPr id="3" name="Picture 2">
            <a:extLst>
              <a:ext uri="{FF2B5EF4-FFF2-40B4-BE49-F238E27FC236}">
                <a16:creationId xmlns:a16="http://schemas.microsoft.com/office/drawing/2014/main" id="{217F8BDD-B0C3-B37A-F8AE-95E80824A074}"/>
              </a:ext>
            </a:extLst>
          </p:cNvPr>
          <p:cNvPicPr>
            <a:picLocks noChangeAspect="1"/>
          </p:cNvPicPr>
          <p:nvPr/>
        </p:nvPicPr>
        <p:blipFill rotWithShape="1">
          <a:blip r:embed="rId3"/>
          <a:srcRect l="14058" t="11266" b="3655"/>
          <a:stretch/>
        </p:blipFill>
        <p:spPr>
          <a:xfrm>
            <a:off x="1430867" y="727522"/>
            <a:ext cx="9690538" cy="6048495"/>
          </a:xfrm>
          <a:prstGeom prst="rect">
            <a:avLst/>
          </a:prstGeom>
        </p:spPr>
      </p:pic>
      <p:sp>
        <p:nvSpPr>
          <p:cNvPr id="4" name="Rectangle 3">
            <a:extLst>
              <a:ext uri="{FF2B5EF4-FFF2-40B4-BE49-F238E27FC236}">
                <a16:creationId xmlns:a16="http://schemas.microsoft.com/office/drawing/2014/main" id="{AECBFF2B-4A36-4756-9C1B-4B2B4CDEBEE0}"/>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E1841FCA-A516-291F-6388-51DCB179E237}"/>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FC51C862-136B-36DB-9B7F-19BCE0B09E97}"/>
              </a:ext>
            </a:extLst>
          </p:cNvPr>
          <p:cNvSpPr txBox="1">
            <a:spLocks noChangeArrowheads="1"/>
          </p:cNvSpPr>
          <p:nvPr/>
        </p:nvSpPr>
        <p:spPr>
          <a:xfrm>
            <a:off x="442318" y="215488"/>
            <a:ext cx="11523704" cy="6700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a:solidFill>
                  <a:schemeClr val="tx2"/>
                </a:solidFill>
              </a:rPr>
              <a:t>Location of New Project Commitments Supported by Infrastructure Investment &amp; Jobs Act</a:t>
            </a:r>
          </a:p>
        </p:txBody>
      </p:sp>
      <p:sp>
        <p:nvSpPr>
          <p:cNvPr id="7" name="TextBox 6">
            <a:extLst>
              <a:ext uri="{FF2B5EF4-FFF2-40B4-BE49-F238E27FC236}">
                <a16:creationId xmlns:a16="http://schemas.microsoft.com/office/drawing/2014/main" id="{CEA88D2D-6CED-78E1-0C21-B57486EB9DE1}"/>
              </a:ext>
            </a:extLst>
          </p:cNvPr>
          <p:cNvSpPr txBox="1"/>
          <p:nvPr/>
        </p:nvSpPr>
        <p:spPr>
          <a:xfrm>
            <a:off x="0" y="6463128"/>
            <a:ext cx="3306672" cy="230832"/>
          </a:xfrm>
          <a:prstGeom prst="rect">
            <a:avLst/>
          </a:prstGeom>
          <a:noFill/>
        </p:spPr>
        <p:txBody>
          <a:bodyPr wrap="square" rtlCol="0">
            <a:spAutoFit/>
          </a:bodyPr>
          <a:lstStyle/>
          <a:p>
            <a:r>
              <a:rPr lang="en-US" sz="900"/>
              <a:t>Source: U.S. DOT data, does not include statewide projects.</a:t>
            </a:r>
          </a:p>
        </p:txBody>
      </p:sp>
    </p:spTree>
    <p:extLst>
      <p:ext uri="{BB962C8B-B14F-4D97-AF65-F5344CB8AC3E}">
        <p14:creationId xmlns:p14="http://schemas.microsoft.com/office/powerpoint/2010/main" val="865704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B0F0">
            <a:alpha val="34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3E061-4A6D-CBC1-8533-E38258930DB2}"/>
              </a:ext>
            </a:extLst>
          </p:cNvPr>
          <p:cNvSpPr>
            <a:spLocks noGrp="1"/>
          </p:cNvSpPr>
          <p:nvPr>
            <p:ph type="ctrTitle" idx="4294967295"/>
          </p:nvPr>
        </p:nvSpPr>
        <p:spPr>
          <a:xfrm>
            <a:off x="892963" y="620110"/>
            <a:ext cx="4129788" cy="1734621"/>
          </a:xfrm>
        </p:spPr>
        <p:txBody>
          <a:bodyPr vert="horz" lIns="91440" tIns="45720" rIns="91440" bIns="45720" rtlCol="0" anchor="b">
            <a:normAutofit fontScale="90000"/>
          </a:bodyPr>
          <a:lstStyle/>
          <a:p>
            <a:r>
              <a:rPr lang="en-US" sz="3200"/>
              <a:t>Local Headlines </a:t>
            </a:r>
            <a:br>
              <a:rPr lang="en-US" sz="3200"/>
            </a:br>
            <a:r>
              <a:rPr lang="en-US" sz="3200"/>
              <a:t>Show the Value of Infrastructure Investment</a:t>
            </a:r>
          </a:p>
        </p:txBody>
      </p:sp>
      <p:grpSp>
        <p:nvGrpSpPr>
          <p:cNvPr id="30" name="Group 29">
            <a:extLst>
              <a:ext uri="{FF2B5EF4-FFF2-40B4-BE49-F238E27FC236}">
                <a16:creationId xmlns:a16="http://schemas.microsoft.com/office/drawing/2014/main" id="{361165CF-801E-8EC9-DE7D-2E1A0E2F302D}"/>
              </a:ext>
            </a:extLst>
          </p:cNvPr>
          <p:cNvGrpSpPr/>
          <p:nvPr/>
        </p:nvGrpSpPr>
        <p:grpSpPr>
          <a:xfrm>
            <a:off x="-92729" y="2216611"/>
            <a:ext cx="7292332" cy="2682254"/>
            <a:chOff x="-592844" y="2384309"/>
            <a:chExt cx="7292332" cy="2682254"/>
          </a:xfrm>
        </p:grpSpPr>
        <p:grpSp>
          <p:nvGrpSpPr>
            <p:cNvPr id="17" name="Group 16">
              <a:extLst>
                <a:ext uri="{FF2B5EF4-FFF2-40B4-BE49-F238E27FC236}">
                  <a16:creationId xmlns:a16="http://schemas.microsoft.com/office/drawing/2014/main" id="{6A24E7AF-64C6-E545-CEF3-26E2575CDD41}"/>
                </a:ext>
              </a:extLst>
            </p:cNvPr>
            <p:cNvGrpSpPr/>
            <p:nvPr/>
          </p:nvGrpSpPr>
          <p:grpSpPr>
            <a:xfrm>
              <a:off x="-592844" y="2384309"/>
              <a:ext cx="7292332" cy="2682254"/>
              <a:chOff x="-506863" y="2243466"/>
              <a:chExt cx="7302754" cy="2377288"/>
            </a:xfrm>
          </p:grpSpPr>
          <p:pic>
            <p:nvPicPr>
              <p:cNvPr id="11" name="Picture 10" descr="A collection of white pieces of paper&#10;&#10;Description automatically generated">
                <a:extLst>
                  <a:ext uri="{FF2B5EF4-FFF2-40B4-BE49-F238E27FC236}">
                    <a16:creationId xmlns:a16="http://schemas.microsoft.com/office/drawing/2014/main" id="{69F2EC4F-2507-1B05-0D7C-6B0115F02DB6}"/>
                  </a:ext>
                </a:extLst>
              </p:cNvPr>
              <p:cNvPicPr>
                <a:picLocks noChangeAspect="1"/>
              </p:cNvPicPr>
              <p:nvPr/>
            </p:nvPicPr>
            <p:blipFill rotWithShape="1">
              <a:blip r:embed="rId3">
                <a:extLst>
                  <a:ext uri="{28A0092B-C50C-407E-A947-70E740481C1C}">
                    <a14:useLocalDpi xmlns:a14="http://schemas.microsoft.com/office/drawing/2010/main" val="0"/>
                  </a:ext>
                </a:extLst>
              </a:blip>
              <a:srcRect r="49248" b="77898"/>
              <a:stretch/>
            </p:blipFill>
            <p:spPr>
              <a:xfrm>
                <a:off x="-506863" y="2243466"/>
                <a:ext cx="7302754" cy="2377288"/>
              </a:xfrm>
              <a:prstGeom prst="rect">
                <a:avLst/>
              </a:prstGeom>
            </p:spPr>
          </p:pic>
          <p:sp>
            <p:nvSpPr>
              <p:cNvPr id="7" name="TextBox 6">
                <a:extLst>
                  <a:ext uri="{FF2B5EF4-FFF2-40B4-BE49-F238E27FC236}">
                    <a16:creationId xmlns:a16="http://schemas.microsoft.com/office/drawing/2014/main" id="{ED4D9BCD-A7B2-3391-0BC0-ECF36BBD264D}"/>
                  </a:ext>
                </a:extLst>
              </p:cNvPr>
              <p:cNvSpPr txBox="1"/>
              <p:nvPr/>
            </p:nvSpPr>
            <p:spPr>
              <a:xfrm>
                <a:off x="320247" y="2918503"/>
                <a:ext cx="6107836" cy="6863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Black" panose="020B0A04020102020204" pitchFamily="34" charset="0"/>
                    <a:ea typeface="+mn-ea"/>
                    <a:cs typeface="+mn-cs"/>
                  </a:rPr>
                  <a:t>Overdue roads project in southwest Omaha getting underway </a:t>
                </a:r>
              </a:p>
            </p:txBody>
          </p:sp>
          <p:sp>
            <p:nvSpPr>
              <p:cNvPr id="9" name="TextBox 8">
                <a:extLst>
                  <a:ext uri="{FF2B5EF4-FFF2-40B4-BE49-F238E27FC236}">
                    <a16:creationId xmlns:a16="http://schemas.microsoft.com/office/drawing/2014/main" id="{C62521CE-DE33-7223-44FB-71D88722CEC8}"/>
                  </a:ext>
                </a:extLst>
              </p:cNvPr>
              <p:cNvSpPr txBox="1"/>
              <p:nvPr/>
            </p:nvSpPr>
            <p:spPr>
              <a:xfrm>
                <a:off x="306408" y="3477024"/>
                <a:ext cx="5540968" cy="5182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“...we’ve been working on this one for over a decade…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it’s time to build it.” </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grpSp>
        <p:pic>
          <p:nvPicPr>
            <p:cNvPr id="23" name="Picture 22" descr="A black and white logo&#10;&#10;Description automatically generated">
              <a:extLst>
                <a:ext uri="{FF2B5EF4-FFF2-40B4-BE49-F238E27FC236}">
                  <a16:creationId xmlns:a16="http://schemas.microsoft.com/office/drawing/2014/main" id="{F45F3E83-3367-7AFD-D306-1CAFC66383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8131" y="3626202"/>
              <a:ext cx="481326" cy="732566"/>
            </a:xfrm>
            <a:prstGeom prst="rect">
              <a:avLst/>
            </a:prstGeom>
          </p:spPr>
        </p:pic>
      </p:grpSp>
      <p:grpSp>
        <p:nvGrpSpPr>
          <p:cNvPr id="18" name="Group 17">
            <a:extLst>
              <a:ext uri="{FF2B5EF4-FFF2-40B4-BE49-F238E27FC236}">
                <a16:creationId xmlns:a16="http://schemas.microsoft.com/office/drawing/2014/main" id="{D90A34D5-59AF-B5EB-115C-5295B0D52C40}"/>
              </a:ext>
            </a:extLst>
          </p:cNvPr>
          <p:cNvGrpSpPr/>
          <p:nvPr/>
        </p:nvGrpSpPr>
        <p:grpSpPr>
          <a:xfrm>
            <a:off x="5022751" y="91046"/>
            <a:ext cx="6321000" cy="2566313"/>
            <a:chOff x="1270821" y="2937828"/>
            <a:chExt cx="6630494" cy="2292654"/>
          </a:xfrm>
        </p:grpSpPr>
        <p:pic>
          <p:nvPicPr>
            <p:cNvPr id="3" name="Picture 2" descr="A collection of white pieces of paper&#10;&#10;Description automatically generated">
              <a:extLst>
                <a:ext uri="{FF2B5EF4-FFF2-40B4-BE49-F238E27FC236}">
                  <a16:creationId xmlns:a16="http://schemas.microsoft.com/office/drawing/2014/main" id="{E1CA6A74-C9DF-92E1-A80C-706BB5646AB0}"/>
                </a:ext>
              </a:extLst>
            </p:cNvPr>
            <p:cNvPicPr>
              <a:picLocks noChangeAspect="1"/>
            </p:cNvPicPr>
            <p:nvPr/>
          </p:nvPicPr>
          <p:blipFill rotWithShape="1">
            <a:blip r:embed="rId3">
              <a:extLst>
                <a:ext uri="{28A0092B-C50C-407E-A947-70E740481C1C}">
                  <a14:useLocalDpi xmlns:a14="http://schemas.microsoft.com/office/drawing/2010/main" val="0"/>
                </a:ext>
              </a:extLst>
            </a:blip>
            <a:srcRect t="76641" r="48873" b="2508"/>
            <a:stretch/>
          </p:blipFill>
          <p:spPr>
            <a:xfrm>
              <a:off x="1270821" y="2937828"/>
              <a:ext cx="6613788" cy="2292654"/>
            </a:xfrm>
            <a:prstGeom prst="rect">
              <a:avLst/>
            </a:prstGeom>
          </p:spPr>
        </p:pic>
        <p:sp>
          <p:nvSpPr>
            <p:cNvPr id="10" name="TextBox 9">
              <a:extLst>
                <a:ext uri="{FF2B5EF4-FFF2-40B4-BE49-F238E27FC236}">
                  <a16:creationId xmlns:a16="http://schemas.microsoft.com/office/drawing/2014/main" id="{78CAA2B9-9505-ABF1-3173-C7ABF0B627D5}"/>
                </a:ext>
              </a:extLst>
            </p:cNvPr>
            <p:cNvSpPr txBox="1"/>
            <p:nvPr/>
          </p:nvSpPr>
          <p:spPr>
            <a:xfrm>
              <a:off x="1793479" y="3337851"/>
              <a:ext cx="6107836" cy="6863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The deadliest interchange in Georgia is </a:t>
              </a:r>
              <a:b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getting a change that should save lives</a:t>
              </a:r>
            </a:p>
          </p:txBody>
        </p:sp>
        <p:sp>
          <p:nvSpPr>
            <p:cNvPr id="12" name="TextBox 11">
              <a:extLst>
                <a:ext uri="{FF2B5EF4-FFF2-40B4-BE49-F238E27FC236}">
                  <a16:creationId xmlns:a16="http://schemas.microsoft.com/office/drawing/2014/main" id="{33BB1BF3-9E8B-99BF-4D90-0310DE6AD2A7}"/>
                </a:ext>
              </a:extLst>
            </p:cNvPr>
            <p:cNvSpPr txBox="1"/>
            <p:nvPr/>
          </p:nvSpPr>
          <p:spPr>
            <a:xfrm>
              <a:off x="1932954" y="3916809"/>
              <a:ext cx="5540968" cy="5224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“...the most important highway construction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project in literally, the history of our county.”</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grpSp>
      <p:grpSp>
        <p:nvGrpSpPr>
          <p:cNvPr id="19" name="Group 18">
            <a:extLst>
              <a:ext uri="{FF2B5EF4-FFF2-40B4-BE49-F238E27FC236}">
                <a16:creationId xmlns:a16="http://schemas.microsoft.com/office/drawing/2014/main" id="{A9F67561-304E-1B7A-E97A-16784EB59887}"/>
              </a:ext>
            </a:extLst>
          </p:cNvPr>
          <p:cNvGrpSpPr/>
          <p:nvPr/>
        </p:nvGrpSpPr>
        <p:grpSpPr>
          <a:xfrm>
            <a:off x="6130548" y="2003997"/>
            <a:ext cx="7157307" cy="2508627"/>
            <a:chOff x="6516211" y="2401071"/>
            <a:chExt cx="6635483" cy="2186175"/>
          </a:xfrm>
        </p:grpSpPr>
        <p:pic>
          <p:nvPicPr>
            <p:cNvPr id="5" name="Picture 4" descr="A collection of white pieces of paper&#10;&#10;Description automatically generated">
              <a:extLst>
                <a:ext uri="{FF2B5EF4-FFF2-40B4-BE49-F238E27FC236}">
                  <a16:creationId xmlns:a16="http://schemas.microsoft.com/office/drawing/2014/main" id="{49B2A527-A4D8-3244-BA37-4D86D231DD57}"/>
                </a:ext>
              </a:extLst>
            </p:cNvPr>
            <p:cNvPicPr>
              <a:picLocks noChangeAspect="1"/>
            </p:cNvPicPr>
            <p:nvPr/>
          </p:nvPicPr>
          <p:blipFill rotWithShape="1">
            <a:blip r:embed="rId3">
              <a:extLst>
                <a:ext uri="{28A0092B-C50C-407E-A947-70E740481C1C}">
                  <a14:useLocalDpi xmlns:a14="http://schemas.microsoft.com/office/drawing/2010/main" val="0"/>
                </a:ext>
              </a:extLst>
            </a:blip>
            <a:srcRect l="50769" t="55546" r="1760" b="21388"/>
            <a:stretch/>
          </p:blipFill>
          <p:spPr>
            <a:xfrm>
              <a:off x="6516211" y="2401071"/>
              <a:ext cx="5695192" cy="2186175"/>
            </a:xfrm>
            <a:prstGeom prst="rect">
              <a:avLst/>
            </a:prstGeom>
          </p:spPr>
        </p:pic>
        <p:sp>
          <p:nvSpPr>
            <p:cNvPr id="15" name="TextBox 14">
              <a:extLst>
                <a:ext uri="{FF2B5EF4-FFF2-40B4-BE49-F238E27FC236}">
                  <a16:creationId xmlns:a16="http://schemas.microsoft.com/office/drawing/2014/main" id="{FE72FF1C-0656-995A-40C6-FA629C572615}"/>
                </a:ext>
              </a:extLst>
            </p:cNvPr>
            <p:cNvSpPr txBox="1"/>
            <p:nvPr/>
          </p:nvSpPr>
          <p:spPr>
            <a:xfrm>
              <a:off x="7043858" y="2918349"/>
              <a:ext cx="6107836" cy="602033"/>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Louisiana's Nelson Road extension </a:t>
              </a:r>
              <a:b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project is ‘game-changer’ </a:t>
              </a:r>
            </a:p>
          </p:txBody>
        </p:sp>
        <p:sp>
          <p:nvSpPr>
            <p:cNvPr id="16" name="TextBox 15">
              <a:extLst>
                <a:ext uri="{FF2B5EF4-FFF2-40B4-BE49-F238E27FC236}">
                  <a16:creationId xmlns:a16="http://schemas.microsoft.com/office/drawing/2014/main" id="{07C5C0CE-4DA6-6C03-AA9D-7853D6F22A24}"/>
                </a:ext>
              </a:extLst>
            </p:cNvPr>
            <p:cNvSpPr txBox="1"/>
            <p:nvPr/>
          </p:nvSpPr>
          <p:spPr>
            <a:xfrm>
              <a:off x="7043858" y="3510759"/>
              <a:ext cx="5540968" cy="51294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“...a game-changer...will expand our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opportunities to host large-scale meetings.” </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grpSp>
      <p:pic>
        <p:nvPicPr>
          <p:cNvPr id="8" name="Picture 7">
            <a:extLst>
              <a:ext uri="{FF2B5EF4-FFF2-40B4-BE49-F238E27FC236}">
                <a16:creationId xmlns:a16="http://schemas.microsoft.com/office/drawing/2014/main" id="{8D5C8DC3-71CB-624A-A7FD-E062CF1CA2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18458" y="3032178"/>
            <a:ext cx="725294" cy="725294"/>
          </a:xfrm>
          <a:prstGeom prst="rect">
            <a:avLst/>
          </a:prstGeom>
        </p:spPr>
      </p:pic>
      <p:sp>
        <p:nvSpPr>
          <p:cNvPr id="21" name="TextBox 20">
            <a:extLst>
              <a:ext uri="{FF2B5EF4-FFF2-40B4-BE49-F238E27FC236}">
                <a16:creationId xmlns:a16="http://schemas.microsoft.com/office/drawing/2014/main" id="{695D9CD6-136F-CD4C-9E47-480148E334D2}"/>
              </a:ext>
            </a:extLst>
          </p:cNvPr>
          <p:cNvSpPr txBox="1"/>
          <p:nvPr/>
        </p:nvSpPr>
        <p:spPr>
          <a:xfrm>
            <a:off x="8094562" y="3827965"/>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06/27/2023</a:t>
            </a:r>
          </a:p>
        </p:txBody>
      </p:sp>
      <p:pic>
        <p:nvPicPr>
          <p:cNvPr id="24" name="Picture 23">
            <a:extLst>
              <a:ext uri="{FF2B5EF4-FFF2-40B4-BE49-F238E27FC236}">
                <a16:creationId xmlns:a16="http://schemas.microsoft.com/office/drawing/2014/main" id="{1D04BA2D-A8A0-7847-9E01-E2D660F23F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0409" y="1238035"/>
            <a:ext cx="1220116" cy="504180"/>
          </a:xfrm>
          <a:prstGeom prst="rect">
            <a:avLst/>
          </a:prstGeom>
        </p:spPr>
      </p:pic>
      <p:sp>
        <p:nvSpPr>
          <p:cNvPr id="34" name="TextBox 33">
            <a:extLst>
              <a:ext uri="{FF2B5EF4-FFF2-40B4-BE49-F238E27FC236}">
                <a16:creationId xmlns:a16="http://schemas.microsoft.com/office/drawing/2014/main" id="{0A128444-80E0-D64A-9FC0-77069653D8DE}"/>
              </a:ext>
            </a:extLst>
          </p:cNvPr>
          <p:cNvSpPr txBox="1"/>
          <p:nvPr/>
        </p:nvSpPr>
        <p:spPr>
          <a:xfrm>
            <a:off x="5772995" y="1809947"/>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05/18/2022</a:t>
            </a:r>
          </a:p>
        </p:txBody>
      </p:sp>
      <p:sp>
        <p:nvSpPr>
          <p:cNvPr id="37" name="TextBox 36">
            <a:extLst>
              <a:ext uri="{FF2B5EF4-FFF2-40B4-BE49-F238E27FC236}">
                <a16:creationId xmlns:a16="http://schemas.microsoft.com/office/drawing/2014/main" id="{29E15068-403E-6A4E-829B-614538E74161}"/>
              </a:ext>
            </a:extLst>
          </p:cNvPr>
          <p:cNvSpPr txBox="1"/>
          <p:nvPr/>
        </p:nvSpPr>
        <p:spPr>
          <a:xfrm>
            <a:off x="892963" y="4176695"/>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09/05/2022</a:t>
            </a:r>
          </a:p>
        </p:txBody>
      </p:sp>
      <p:pic>
        <p:nvPicPr>
          <p:cNvPr id="38" name="Picture 37" descr="A collection of white pieces of paper&#10;&#10;Description automatically generated">
            <a:extLst>
              <a:ext uri="{FF2B5EF4-FFF2-40B4-BE49-F238E27FC236}">
                <a16:creationId xmlns:a16="http://schemas.microsoft.com/office/drawing/2014/main" id="{A3E7318F-C7C7-C343-8C5A-D54564A5C3DA}"/>
              </a:ext>
            </a:extLst>
          </p:cNvPr>
          <p:cNvPicPr>
            <a:picLocks noChangeAspect="1"/>
          </p:cNvPicPr>
          <p:nvPr/>
        </p:nvPicPr>
        <p:blipFill rotWithShape="1">
          <a:blip r:embed="rId3">
            <a:extLst>
              <a:ext uri="{28A0092B-C50C-407E-A947-70E740481C1C}">
                <a14:useLocalDpi xmlns:a14="http://schemas.microsoft.com/office/drawing/2010/main" val="0"/>
              </a:ext>
            </a:extLst>
          </a:blip>
          <a:srcRect t="76641" r="48873" b="2508"/>
          <a:stretch/>
        </p:blipFill>
        <p:spPr>
          <a:xfrm>
            <a:off x="3985171" y="4400153"/>
            <a:ext cx="6428864" cy="2566313"/>
          </a:xfrm>
          <a:prstGeom prst="rect">
            <a:avLst/>
          </a:prstGeom>
        </p:spPr>
      </p:pic>
      <p:sp>
        <p:nvSpPr>
          <p:cNvPr id="40" name="TextBox 39">
            <a:extLst>
              <a:ext uri="{FF2B5EF4-FFF2-40B4-BE49-F238E27FC236}">
                <a16:creationId xmlns:a16="http://schemas.microsoft.com/office/drawing/2014/main" id="{CDCD8180-B5A7-1D47-9CA8-9BD06BBC46B3}"/>
              </a:ext>
            </a:extLst>
          </p:cNvPr>
          <p:cNvSpPr txBox="1"/>
          <p:nvPr/>
        </p:nvSpPr>
        <p:spPr>
          <a:xfrm>
            <a:off x="4609487" y="4832524"/>
            <a:ext cx="5937058" cy="686342"/>
          </a:xfrm>
          <a:prstGeom prst="rect">
            <a:avLst/>
          </a:prstGeom>
          <a:noFill/>
        </p:spPr>
        <p:txBody>
          <a:bodyPr wrap="square">
            <a:spAutoFit/>
          </a:bodyPr>
          <a:lstStyle/>
          <a:p>
            <a:pPr marL="0" marR="0" lvl="0" indent="0" algn="l" defTabSz="914400" rtl="0" eaLnBrk="1" fontAlgn="auto" latinLnBrk="0" hangingPunct="1">
              <a:lnSpc>
                <a:spcPct val="110000"/>
              </a:lnSpc>
              <a:spcBef>
                <a:spcPts val="100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Highway 404 project to help reduce </a:t>
            </a:r>
            <a:b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br>
            <a:r>
              <a:rPr kumimoji="0" lang="en-US" sz="1800" b="0" i="0" u="none" strike="noStrike" kern="1200" cap="none" spc="0" normalizeH="0" baseline="0" noProof="0">
                <a:ln>
                  <a:noFill/>
                </a:ln>
                <a:solidFill>
                  <a:prstClr val="black"/>
                </a:solidFill>
                <a:effectLst/>
                <a:uLnTx/>
                <a:uFillTx/>
                <a:latin typeface="Arial Black" panose="020B0A04020102020204" pitchFamily="34" charset="0"/>
                <a:ea typeface="+mn-ea"/>
                <a:cs typeface="+mn-cs"/>
              </a:rPr>
              <a:t>crashes on New Mexico’s Anthony Gap</a:t>
            </a:r>
          </a:p>
        </p:txBody>
      </p:sp>
      <p:sp>
        <p:nvSpPr>
          <p:cNvPr id="41" name="TextBox 40">
            <a:extLst>
              <a:ext uri="{FF2B5EF4-FFF2-40B4-BE49-F238E27FC236}">
                <a16:creationId xmlns:a16="http://schemas.microsoft.com/office/drawing/2014/main" id="{8BEBBE07-BC00-6844-8446-8EC6EC1D7BE3}"/>
              </a:ext>
            </a:extLst>
          </p:cNvPr>
          <p:cNvSpPr txBox="1"/>
          <p:nvPr/>
        </p:nvSpPr>
        <p:spPr>
          <a:xfrm>
            <a:off x="4477953" y="5499324"/>
            <a:ext cx="4308273" cy="584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“...that area has been scary... I'm just really happy </a:t>
            </a:r>
            <a:b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br>
            <a:r>
              <a:rPr kumimoji="0" lang="en-US" sz="1600" b="0" i="1" u="none" strike="noStrike" kern="1200" cap="none" spc="0" normalizeH="0" baseline="0" noProof="0">
                <a:ln>
                  <a:noFill/>
                </a:ln>
                <a:solidFill>
                  <a:srgbClr val="000000"/>
                </a:solidFill>
                <a:effectLst/>
                <a:uLnTx/>
                <a:uFillTx/>
                <a:latin typeface="Calibri" panose="020F0502020204030204" pitchFamily="34" charset="0"/>
                <a:ea typeface="+mn-ea"/>
                <a:cs typeface="+mn-cs"/>
              </a:rPr>
              <a:t>that they're finally doing something about it...”</a:t>
            </a:r>
            <a:endParaRPr kumimoji="0" lang="en-US" sz="1600" b="0" i="1" u="none" strike="noStrike" kern="1200" cap="none" spc="0" normalizeH="0" baseline="0" noProof="0">
              <a:ln>
                <a:noFill/>
              </a:ln>
              <a:solidFill>
                <a:prstClr val="black"/>
              </a:solidFill>
              <a:effectLst/>
              <a:uLnTx/>
              <a:uFillTx/>
              <a:latin typeface="The Hand"/>
              <a:ea typeface="+mn-ea"/>
              <a:cs typeface="+mn-cs"/>
            </a:endParaRPr>
          </a:p>
        </p:txBody>
      </p:sp>
      <p:pic>
        <p:nvPicPr>
          <p:cNvPr id="43" name="Picture 42">
            <a:extLst>
              <a:ext uri="{FF2B5EF4-FFF2-40B4-BE49-F238E27FC236}">
                <a16:creationId xmlns:a16="http://schemas.microsoft.com/office/drawing/2014/main" id="{6BB4D487-E546-CA4F-9A5D-2EBEFC36B0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22917" y="5756012"/>
            <a:ext cx="1112181" cy="308069"/>
          </a:xfrm>
          <a:prstGeom prst="rect">
            <a:avLst/>
          </a:prstGeom>
        </p:spPr>
      </p:pic>
      <p:sp>
        <p:nvSpPr>
          <p:cNvPr id="44" name="TextBox 43">
            <a:extLst>
              <a:ext uri="{FF2B5EF4-FFF2-40B4-BE49-F238E27FC236}">
                <a16:creationId xmlns:a16="http://schemas.microsoft.com/office/drawing/2014/main" id="{1653DFEB-0322-3D48-AB29-B717494F7869}"/>
              </a:ext>
            </a:extLst>
          </p:cNvPr>
          <p:cNvSpPr txBox="1"/>
          <p:nvPr/>
        </p:nvSpPr>
        <p:spPr>
          <a:xfrm>
            <a:off x="4609487" y="6110600"/>
            <a:ext cx="9044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The Hand"/>
                <a:ea typeface="+mn-ea"/>
                <a:cs typeface="+mn-cs"/>
              </a:rPr>
              <a:t>02/24/2023</a:t>
            </a:r>
          </a:p>
        </p:txBody>
      </p:sp>
    </p:spTree>
    <p:extLst>
      <p:ext uri="{BB962C8B-B14F-4D97-AF65-F5344CB8AC3E}">
        <p14:creationId xmlns:p14="http://schemas.microsoft.com/office/powerpoint/2010/main" val="44686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1" fill="hold" nodeType="withEffect">
                                  <p:stCondLst>
                                    <p:cond delay="500"/>
                                  </p:stCondLst>
                                  <p:childTnLst>
                                    <p:set>
                                      <p:cBhvr>
                                        <p:cTn id="8" dur="1" fill="hold">
                                          <p:stCondLst>
                                            <p:cond delay="0"/>
                                          </p:stCondLst>
                                        </p:cTn>
                                        <p:tgtEl>
                                          <p:spTgt spid="30"/>
                                        </p:tgtEl>
                                        <p:attrNameLst>
                                          <p:attrName>style.visibility</p:attrName>
                                        </p:attrNameLst>
                                      </p:cBhvr>
                                      <p:to>
                                        <p:strVal val="visible"/>
                                      </p:to>
                                    </p:set>
                                    <p:anim calcmode="lin" valueType="num">
                                      <p:cBhvr additive="base">
                                        <p:cTn id="9" dur="1000" fill="hold"/>
                                        <p:tgtEl>
                                          <p:spTgt spid="30"/>
                                        </p:tgtEl>
                                        <p:attrNameLst>
                                          <p:attrName>ppt_x</p:attrName>
                                        </p:attrNameLst>
                                      </p:cBhvr>
                                      <p:tavLst>
                                        <p:tav tm="0">
                                          <p:val>
                                            <p:strVal val="#ppt_x"/>
                                          </p:val>
                                        </p:tav>
                                        <p:tav tm="100000">
                                          <p:val>
                                            <p:strVal val="#ppt_x"/>
                                          </p:val>
                                        </p:tav>
                                      </p:tavLst>
                                    </p:anim>
                                    <p:anim calcmode="lin" valueType="num">
                                      <p:cBhvr additive="base">
                                        <p:cTn id="10" dur="1000" fill="hold"/>
                                        <p:tgtEl>
                                          <p:spTgt spid="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59894"/>
            <a:ext cx="9961418" cy="562670"/>
          </a:xfrm>
        </p:spPr>
        <p:txBody>
          <a:bodyPr vert="horz" lIns="68580" tIns="34290" rIns="68580" bIns="34290" rtlCol="0" anchor="ctr">
            <a:noAutofit/>
          </a:bodyPr>
          <a:lstStyle/>
          <a:p>
            <a:r>
              <a:rPr lang="en-US" sz="2400" b="1">
                <a:solidFill>
                  <a:schemeClr val="tx2"/>
                </a:solidFill>
              </a:rPr>
              <a:t>ARTBA Resources</a:t>
            </a:r>
            <a:endParaRPr lang="en-US" sz="2400" b="1" dirty="0">
              <a:solidFill>
                <a:schemeClr val="tx2"/>
              </a:solidFill>
            </a:endParaRPr>
          </a:p>
        </p:txBody>
      </p:sp>
      <p:sp>
        <p:nvSpPr>
          <p:cNvPr id="3" name="Slide Number Placeholder 2">
            <a:extLst>
              <a:ext uri="{FF2B5EF4-FFF2-40B4-BE49-F238E27FC236}">
                <a16:creationId xmlns:a16="http://schemas.microsoft.com/office/drawing/2014/main" id="{927C9973-E74E-40DA-A5EF-592E205D6DCF}"/>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26</a:t>
            </a:fld>
            <a:endParaRPr lang="en-US"/>
          </a:p>
        </p:txBody>
      </p:sp>
      <p:sp>
        <p:nvSpPr>
          <p:cNvPr id="9" name="Rectangle 8">
            <a:extLst>
              <a:ext uri="{FF2B5EF4-FFF2-40B4-BE49-F238E27FC236}">
                <a16:creationId xmlns:a16="http://schemas.microsoft.com/office/drawing/2014/main" id="{D83BB867-5D44-40FB-B98C-358EDD469BE6}"/>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CDD9AE5-E09D-4823-BA44-82B58341DF0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A605F071-57A5-C8C0-472D-6884E817EC28}"/>
              </a:ext>
            </a:extLst>
          </p:cNvPr>
          <p:cNvPicPr>
            <a:picLocks noChangeAspect="1"/>
          </p:cNvPicPr>
          <p:nvPr/>
        </p:nvPicPr>
        <p:blipFill>
          <a:blip r:embed="rId3"/>
          <a:srcRect l="9738"/>
          <a:stretch/>
        </p:blipFill>
        <p:spPr>
          <a:xfrm>
            <a:off x="249878" y="832084"/>
            <a:ext cx="6025738" cy="3856630"/>
          </a:xfrm>
          <a:prstGeom prst="rect">
            <a:avLst/>
          </a:prstGeom>
        </p:spPr>
      </p:pic>
      <p:pic>
        <p:nvPicPr>
          <p:cNvPr id="14" name="Picture 13">
            <a:extLst>
              <a:ext uri="{FF2B5EF4-FFF2-40B4-BE49-F238E27FC236}">
                <a16:creationId xmlns:a16="http://schemas.microsoft.com/office/drawing/2014/main" id="{8C8C02B0-CDF4-F3F3-3B15-CB3F1E119408}"/>
              </a:ext>
            </a:extLst>
          </p:cNvPr>
          <p:cNvPicPr>
            <a:picLocks noChangeAspect="1"/>
          </p:cNvPicPr>
          <p:nvPr/>
        </p:nvPicPr>
        <p:blipFill>
          <a:blip r:embed="rId4"/>
          <a:stretch>
            <a:fillRect/>
          </a:stretch>
        </p:blipFill>
        <p:spPr>
          <a:xfrm>
            <a:off x="6455230" y="953984"/>
            <a:ext cx="5611586" cy="2953282"/>
          </a:xfrm>
          <a:prstGeom prst="rect">
            <a:avLst/>
          </a:prstGeom>
        </p:spPr>
      </p:pic>
      <p:pic>
        <p:nvPicPr>
          <p:cNvPr id="16" name="Picture 15">
            <a:extLst>
              <a:ext uri="{FF2B5EF4-FFF2-40B4-BE49-F238E27FC236}">
                <a16:creationId xmlns:a16="http://schemas.microsoft.com/office/drawing/2014/main" id="{1CBFA35D-ADFC-DA7A-B13C-7EAF74E8294C}"/>
              </a:ext>
            </a:extLst>
          </p:cNvPr>
          <p:cNvPicPr>
            <a:picLocks noChangeAspect="1"/>
          </p:cNvPicPr>
          <p:nvPr/>
        </p:nvPicPr>
        <p:blipFill>
          <a:blip r:embed="rId5"/>
          <a:srcRect l="6367" t="31402" r="8937"/>
          <a:stretch/>
        </p:blipFill>
        <p:spPr>
          <a:xfrm>
            <a:off x="6827204" y="4290621"/>
            <a:ext cx="3584121" cy="2258553"/>
          </a:xfrm>
          <a:prstGeom prst="rect">
            <a:avLst/>
          </a:prstGeom>
        </p:spPr>
      </p:pic>
      <p:pic>
        <p:nvPicPr>
          <p:cNvPr id="8" name="Picture 7" descr="ARTBA Logo'16-CMY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1" y="6034237"/>
            <a:ext cx="1772648" cy="393922"/>
          </a:xfrm>
          <a:prstGeom prst="rect">
            <a:avLst/>
          </a:prstGeom>
        </p:spPr>
      </p:pic>
      <p:pic>
        <p:nvPicPr>
          <p:cNvPr id="18" name="Picture 17">
            <a:extLst>
              <a:ext uri="{FF2B5EF4-FFF2-40B4-BE49-F238E27FC236}">
                <a16:creationId xmlns:a16="http://schemas.microsoft.com/office/drawing/2014/main" id="{D7317C30-90C2-FF26-4B11-C1D3EFD154AD}"/>
              </a:ext>
            </a:extLst>
          </p:cNvPr>
          <p:cNvPicPr>
            <a:picLocks noChangeAspect="1"/>
          </p:cNvPicPr>
          <p:nvPr/>
        </p:nvPicPr>
        <p:blipFill>
          <a:blip r:embed="rId7"/>
          <a:stretch>
            <a:fillRect/>
          </a:stretch>
        </p:blipFill>
        <p:spPr>
          <a:xfrm>
            <a:off x="1057108" y="4661111"/>
            <a:ext cx="4262958" cy="1864637"/>
          </a:xfrm>
          <a:prstGeom prst="rect">
            <a:avLst/>
          </a:prstGeom>
        </p:spPr>
      </p:pic>
    </p:spTree>
    <p:extLst>
      <p:ext uri="{BB962C8B-B14F-4D97-AF65-F5344CB8AC3E}">
        <p14:creationId xmlns:p14="http://schemas.microsoft.com/office/powerpoint/2010/main" val="673747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97058-1783-4A62-ACFE-FB13F720FB8B}"/>
              </a:ext>
            </a:extLst>
          </p:cNvPr>
          <p:cNvSpPr>
            <a:spLocks noGrp="1"/>
          </p:cNvSpPr>
          <p:nvPr>
            <p:ph type="title"/>
          </p:nvPr>
        </p:nvSpPr>
        <p:spPr>
          <a:xfrm>
            <a:off x="7464614" y="692458"/>
            <a:ext cx="4361626" cy="3980615"/>
          </a:xfrm>
        </p:spPr>
        <p:txBody>
          <a:bodyPr vert="horz" lIns="91440" tIns="45720" rIns="91440" bIns="45720" rtlCol="0" anchor="b">
            <a:normAutofit/>
          </a:bodyPr>
          <a:lstStyle/>
          <a:p>
            <a:pPr algn="l" defTabSz="914400">
              <a:lnSpc>
                <a:spcPct val="90000"/>
              </a:lnSpc>
            </a:pPr>
            <a:r>
              <a:rPr lang="en-US" sz="2800" b="1" dirty="0"/>
              <a:t>Alison Premo Black</a:t>
            </a:r>
            <a:br>
              <a:rPr lang="en-US" sz="2800" b="1" dirty="0"/>
            </a:br>
            <a:r>
              <a:rPr lang="en-US" sz="2800" b="1" dirty="0">
                <a:hlinkClick r:id="rId3"/>
              </a:rPr>
              <a:t>ablack@artba.org</a:t>
            </a:r>
            <a:br>
              <a:rPr lang="en-US" sz="2800" b="1" dirty="0"/>
            </a:br>
            <a:br>
              <a:rPr lang="en-US" sz="2800" b="1" dirty="0"/>
            </a:br>
            <a:r>
              <a:rPr lang="en-US" sz="2800" b="1" dirty="0"/>
              <a:t>Josh Hurwitz</a:t>
            </a:r>
            <a:br>
              <a:rPr lang="en-US" sz="2800" b="1" dirty="0"/>
            </a:br>
            <a:r>
              <a:rPr lang="en-US" sz="2800" b="1" dirty="0">
                <a:hlinkClick r:id="rId4"/>
              </a:rPr>
              <a:t>jhurwitz@artba.org</a:t>
            </a:r>
            <a:r>
              <a:rPr lang="en-US" sz="2800" b="1" dirty="0"/>
              <a:t> </a:t>
            </a:r>
            <a:br>
              <a:rPr lang="en-US" sz="2800" b="1" dirty="0"/>
            </a:br>
            <a:br>
              <a:rPr lang="en-US" sz="2800" b="1" dirty="0"/>
            </a:br>
            <a:br>
              <a:rPr lang="en-US" sz="2800" b="1" dirty="0"/>
            </a:br>
            <a:br>
              <a:rPr lang="en-US" sz="2800" b="1" dirty="0"/>
            </a:br>
            <a:r>
              <a:rPr lang="en-US" sz="2800" b="1" dirty="0"/>
              <a:t>economics.artba.org</a:t>
            </a:r>
          </a:p>
        </p:txBody>
      </p:sp>
      <p:pic>
        <p:nvPicPr>
          <p:cNvPr id="7" name="Content Placeholder 6">
            <a:extLst>
              <a:ext uri="{FF2B5EF4-FFF2-40B4-BE49-F238E27FC236}">
                <a16:creationId xmlns:a16="http://schemas.microsoft.com/office/drawing/2014/main" id="{8667456F-97D7-43EB-93B0-AA6CCBC9C8B1}"/>
              </a:ext>
            </a:extLst>
          </p:cNvPr>
          <p:cNvPicPr>
            <a:picLocks noGrp="1" noChangeAspect="1"/>
          </p:cNvPicPr>
          <p:nvPr>
            <p:ph idx="1"/>
          </p:nvPr>
        </p:nvPicPr>
        <p:blipFill rotWithShape="1">
          <a:blip r:embed="rId5"/>
          <a:srcRect t="2156" r="3" b="76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91670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137511" y="-397739"/>
            <a:ext cx="6898396" cy="7653479"/>
            <a:chOff x="0" y="0"/>
            <a:chExt cx="587584" cy="651900"/>
          </a:xfrm>
        </p:grpSpPr>
        <p:sp>
          <p:nvSpPr>
            <p:cNvPr id="3" name="Freeform 3"/>
            <p:cNvSpPr/>
            <p:nvPr/>
          </p:nvSpPr>
          <p:spPr>
            <a:xfrm>
              <a:off x="0" y="0"/>
              <a:ext cx="587584" cy="651900"/>
            </a:xfrm>
            <a:custGeom>
              <a:avLst/>
              <a:gdLst/>
              <a:ahLst/>
              <a:cxnLst/>
              <a:rect l="l" t="t" r="r" b="b"/>
              <a:pathLst>
                <a:path w="587584" h="651900">
                  <a:moveTo>
                    <a:pt x="293792" y="0"/>
                  </a:moveTo>
                  <a:cubicBezTo>
                    <a:pt x="131535" y="0"/>
                    <a:pt x="0" y="145933"/>
                    <a:pt x="0" y="325950"/>
                  </a:cubicBezTo>
                  <a:cubicBezTo>
                    <a:pt x="0" y="505967"/>
                    <a:pt x="131535" y="651900"/>
                    <a:pt x="293792" y="651900"/>
                  </a:cubicBezTo>
                  <a:cubicBezTo>
                    <a:pt x="456049" y="651900"/>
                    <a:pt x="587584" y="505967"/>
                    <a:pt x="587584" y="325950"/>
                  </a:cubicBezTo>
                  <a:cubicBezTo>
                    <a:pt x="587584" y="145933"/>
                    <a:pt x="456049" y="0"/>
                    <a:pt x="293792" y="0"/>
                  </a:cubicBezTo>
                  <a:close/>
                </a:path>
              </a:pathLst>
            </a:custGeom>
            <a:solidFill>
              <a:srgbClr val="EAAA00"/>
            </a:solidFill>
          </p:spPr>
          <p:txBody>
            <a:bodyPr/>
            <a:lstStyle/>
            <a:p>
              <a:endParaRPr lang="en-US" sz="1200"/>
            </a:p>
          </p:txBody>
        </p:sp>
        <p:sp>
          <p:nvSpPr>
            <p:cNvPr id="4" name="TextBox 4"/>
            <p:cNvSpPr txBox="1"/>
            <p:nvPr/>
          </p:nvSpPr>
          <p:spPr>
            <a:xfrm>
              <a:off x="55086" y="32541"/>
              <a:ext cx="477412" cy="558243"/>
            </a:xfrm>
            <a:prstGeom prst="rect">
              <a:avLst/>
            </a:prstGeom>
          </p:spPr>
          <p:txBody>
            <a:bodyPr lIns="33867" tIns="33867" rIns="33867" bIns="33867" rtlCol="0" anchor="ctr"/>
            <a:lstStyle/>
            <a:p>
              <a:pPr algn="ctr">
                <a:lnSpc>
                  <a:spcPts val="1684"/>
                </a:lnSpc>
              </a:pPr>
              <a:endParaRPr sz="1200"/>
            </a:p>
          </p:txBody>
        </p:sp>
      </p:grpSp>
      <p:grpSp>
        <p:nvGrpSpPr>
          <p:cNvPr id="5" name="Group 5"/>
          <p:cNvGrpSpPr/>
          <p:nvPr/>
        </p:nvGrpSpPr>
        <p:grpSpPr>
          <a:xfrm>
            <a:off x="870637" y="937199"/>
            <a:ext cx="5048562" cy="504856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2C83"/>
            </a:solidFill>
          </p:spPr>
          <p:txBody>
            <a:bodyPr/>
            <a:lstStyle/>
            <a:p>
              <a:endParaRPr lang="en-US" sz="1200"/>
            </a:p>
          </p:txBody>
        </p:sp>
        <p:sp>
          <p:nvSpPr>
            <p:cNvPr id="7" name="TextBox 7"/>
            <p:cNvSpPr txBox="1"/>
            <p:nvPr/>
          </p:nvSpPr>
          <p:spPr>
            <a:xfrm>
              <a:off x="76200" y="76200"/>
              <a:ext cx="660400" cy="660400"/>
            </a:xfrm>
            <a:prstGeom prst="rect">
              <a:avLst/>
            </a:prstGeom>
          </p:spPr>
          <p:txBody>
            <a:bodyPr lIns="33867" tIns="33867" rIns="33867" bIns="33867" rtlCol="0" anchor="ctr"/>
            <a:lstStyle/>
            <a:p>
              <a:pPr algn="ctr">
                <a:lnSpc>
                  <a:spcPts val="93"/>
                </a:lnSpc>
                <a:spcBef>
                  <a:spcPct val="0"/>
                </a:spcBef>
              </a:pPr>
              <a:endParaRPr sz="1200"/>
            </a:p>
          </p:txBody>
        </p:sp>
      </p:grpSp>
      <p:grpSp>
        <p:nvGrpSpPr>
          <p:cNvPr id="8" name="Group 8"/>
          <p:cNvGrpSpPr>
            <a:grpSpLocks noChangeAspect="1"/>
          </p:cNvGrpSpPr>
          <p:nvPr/>
        </p:nvGrpSpPr>
        <p:grpSpPr>
          <a:xfrm>
            <a:off x="1061032" y="1161757"/>
            <a:ext cx="4599465" cy="4599447"/>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l="-25046" r="-25046"/>
              </a:stretch>
            </a:blipFill>
          </p:spPr>
          <p:txBody>
            <a:bodyPr/>
            <a:lstStyle/>
            <a:p>
              <a:endParaRPr lang="en-US" sz="1200"/>
            </a:p>
          </p:txBody>
        </p:sp>
      </p:grpSp>
      <p:sp>
        <p:nvSpPr>
          <p:cNvPr id="10" name="TextBox 10"/>
          <p:cNvSpPr txBox="1"/>
          <p:nvPr/>
        </p:nvSpPr>
        <p:spPr>
          <a:xfrm>
            <a:off x="6453276" y="3034929"/>
            <a:ext cx="5180601" cy="767198"/>
          </a:xfrm>
          <a:prstGeom prst="rect">
            <a:avLst/>
          </a:prstGeom>
        </p:spPr>
        <p:txBody>
          <a:bodyPr lIns="0" tIns="0" rIns="0" bIns="0" rtlCol="0" anchor="t">
            <a:spAutoFit/>
          </a:bodyPr>
          <a:lstStyle/>
          <a:p>
            <a:pPr>
              <a:lnSpc>
                <a:spcPts val="6472"/>
              </a:lnSpc>
            </a:pPr>
            <a:r>
              <a:rPr lang="en-US" sz="4866" b="1">
                <a:solidFill>
                  <a:srgbClr val="1D1D1D"/>
                </a:solidFill>
                <a:latin typeface="Open Sans 1 Ultra-Bold"/>
                <a:ea typeface="Open Sans 1 Ultra-Bold"/>
                <a:cs typeface="Open Sans 1 Ultra-Bold"/>
                <a:sym typeface="Open Sans 1 Ultra-Bold"/>
              </a:rPr>
              <a:t>Any Questions? </a:t>
            </a:r>
          </a:p>
        </p:txBody>
      </p:sp>
      <p:sp>
        <p:nvSpPr>
          <p:cNvPr id="11" name="Freeform 11"/>
          <p:cNvSpPr/>
          <p:nvPr/>
        </p:nvSpPr>
        <p:spPr>
          <a:xfrm>
            <a:off x="9739819" y="6172200"/>
            <a:ext cx="2283345" cy="598667"/>
          </a:xfrm>
          <a:custGeom>
            <a:avLst/>
            <a:gdLst/>
            <a:ahLst/>
            <a:cxnLst/>
            <a:rect l="l" t="t" r="r" b="b"/>
            <a:pathLst>
              <a:path w="3425017" h="898000">
                <a:moveTo>
                  <a:pt x="0" y="0"/>
                </a:moveTo>
                <a:lnTo>
                  <a:pt x="3425017" y="0"/>
                </a:lnTo>
                <a:lnTo>
                  <a:pt x="3425017" y="898000"/>
                </a:lnTo>
                <a:lnTo>
                  <a:pt x="0" y="898000"/>
                </a:lnTo>
                <a:lnTo>
                  <a:pt x="0" y="0"/>
                </a:lnTo>
                <a:close/>
              </a:path>
            </a:pathLst>
          </a:custGeom>
          <a:blipFill>
            <a:blip r:embed="rId3"/>
            <a:stretch>
              <a:fillRect/>
            </a:stretch>
          </a:blipFill>
        </p:spPr>
        <p:txBody>
          <a:bodyPr/>
          <a:lstStyle/>
          <a:p>
            <a:endParaRPr lang="en-US" sz="1200"/>
          </a:p>
        </p:txBody>
      </p:sp>
      <p:sp>
        <p:nvSpPr>
          <p:cNvPr id="12" name="Freeform 12"/>
          <p:cNvSpPr/>
          <p:nvPr/>
        </p:nvSpPr>
        <p:spPr>
          <a:xfrm>
            <a:off x="6295748" y="6256790"/>
            <a:ext cx="3077079" cy="429486"/>
          </a:xfrm>
          <a:custGeom>
            <a:avLst/>
            <a:gdLst/>
            <a:ahLst/>
            <a:cxnLst/>
            <a:rect l="l" t="t" r="r" b="b"/>
            <a:pathLst>
              <a:path w="4615619" h="644229">
                <a:moveTo>
                  <a:pt x="0" y="0"/>
                </a:moveTo>
                <a:lnTo>
                  <a:pt x="4615618" y="0"/>
                </a:lnTo>
                <a:lnTo>
                  <a:pt x="4615618" y="644230"/>
                </a:lnTo>
                <a:lnTo>
                  <a:pt x="0" y="644230"/>
                </a:lnTo>
                <a:lnTo>
                  <a:pt x="0" y="0"/>
                </a:lnTo>
                <a:close/>
              </a:path>
            </a:pathLst>
          </a:custGeom>
          <a:blipFill>
            <a:blip r:embed="rId4"/>
            <a:stretch>
              <a:fillRect/>
            </a:stretch>
          </a:blipFill>
        </p:spPr>
        <p:txBody>
          <a:bodyPr/>
          <a:lstStyle/>
          <a:p>
            <a:endParaRPr lang="en-US" sz="12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DC9ECF5-C3C5-1A99-756F-731964C5A771}"/>
              </a:ext>
            </a:extLst>
          </p:cNvPr>
          <p:cNvSpPr>
            <a:spLocks noGrp="1"/>
          </p:cNvSpPr>
          <p:nvPr>
            <p:ph idx="1"/>
          </p:nvPr>
        </p:nvSpPr>
        <p:spPr>
          <a:xfrm>
            <a:off x="301497" y="1199707"/>
            <a:ext cx="5880342" cy="5329280"/>
          </a:xfrm>
        </p:spPr>
        <p:txBody>
          <a:bodyPr>
            <a:normAutofit lnSpcReduction="10000"/>
          </a:bodyPr>
          <a:lstStyle/>
          <a:p>
            <a:pPr marL="0" indent="0">
              <a:buNone/>
            </a:pPr>
            <a:endParaRPr lang="en-US" sz="1400" b="1">
              <a:solidFill>
                <a:schemeClr val="tx2"/>
              </a:solidFill>
            </a:endParaRPr>
          </a:p>
          <a:p>
            <a:pPr marL="0" indent="0">
              <a:buNone/>
            </a:pPr>
            <a:r>
              <a:rPr lang="en-US" sz="2000" b="1">
                <a:solidFill>
                  <a:schemeClr val="tx2"/>
                </a:solidFill>
              </a:rPr>
              <a:t>July 2022: </a:t>
            </a:r>
          </a:p>
          <a:p>
            <a:pPr marL="0" indent="0">
              <a:buNone/>
            </a:pPr>
            <a:r>
              <a:rPr lang="en-US" sz="1600">
                <a:solidFill>
                  <a:schemeClr val="tx2"/>
                </a:solidFill>
              </a:rPr>
              <a:t>The project is advertised and goes out to bid. </a:t>
            </a:r>
          </a:p>
          <a:p>
            <a:pPr marL="0" indent="0">
              <a:buNone/>
            </a:pPr>
            <a:r>
              <a:rPr lang="en-US" sz="1600" u="sng">
                <a:solidFill>
                  <a:schemeClr val="tx2"/>
                </a:solidFill>
              </a:rPr>
              <a:t>Walsh Construction</a:t>
            </a:r>
            <a:r>
              <a:rPr lang="en-US" sz="1600">
                <a:solidFill>
                  <a:schemeClr val="tx2"/>
                </a:solidFill>
              </a:rPr>
              <a:t> bids </a:t>
            </a:r>
            <a:r>
              <a:rPr lang="en-US" sz="1600" u="sng">
                <a:solidFill>
                  <a:schemeClr val="tx2"/>
                </a:solidFill>
              </a:rPr>
              <a:t>$496 million</a:t>
            </a:r>
            <a:r>
              <a:rPr lang="en-US" sz="1600">
                <a:solidFill>
                  <a:schemeClr val="tx2"/>
                </a:solidFill>
              </a:rPr>
              <a:t> and receives the </a:t>
            </a:r>
          </a:p>
          <a:p>
            <a:pPr marL="0" indent="0">
              <a:buNone/>
            </a:pPr>
            <a:r>
              <a:rPr lang="en-US" sz="1600" u="sng">
                <a:solidFill>
                  <a:schemeClr val="tx2"/>
                </a:solidFill>
              </a:rPr>
              <a:t>contract award</a:t>
            </a:r>
            <a:r>
              <a:rPr lang="en-US" sz="1600">
                <a:solidFill>
                  <a:schemeClr val="tx2"/>
                </a:solidFill>
              </a:rPr>
              <a:t>.  </a:t>
            </a:r>
          </a:p>
          <a:p>
            <a:pPr marL="0" indent="0">
              <a:buNone/>
            </a:pPr>
            <a:endParaRPr lang="en-US" sz="1600">
              <a:solidFill>
                <a:schemeClr val="tx2"/>
              </a:solidFill>
            </a:endParaRPr>
          </a:p>
          <a:p>
            <a:pPr marL="0" indent="0">
              <a:buNone/>
            </a:pPr>
            <a:r>
              <a:rPr lang="en-US" sz="2000" b="1">
                <a:solidFill>
                  <a:schemeClr val="tx2"/>
                </a:solidFill>
              </a:rPr>
              <a:t>Sep. 2022: </a:t>
            </a:r>
          </a:p>
          <a:p>
            <a:pPr marL="0" indent="0">
              <a:buNone/>
            </a:pPr>
            <a:r>
              <a:rPr lang="en-US" sz="1600">
                <a:solidFill>
                  <a:schemeClr val="tx2"/>
                </a:solidFill>
              </a:rPr>
              <a:t>Illinois DOT </a:t>
            </a:r>
            <a:r>
              <a:rPr lang="en-US" sz="1600" u="sng">
                <a:solidFill>
                  <a:schemeClr val="tx2"/>
                </a:solidFill>
              </a:rPr>
              <a:t>commits $198 million</a:t>
            </a:r>
            <a:r>
              <a:rPr lang="en-US" sz="1600">
                <a:solidFill>
                  <a:schemeClr val="tx2"/>
                </a:solidFill>
              </a:rPr>
              <a:t> in federal aid highway funds </a:t>
            </a:r>
          </a:p>
          <a:p>
            <a:pPr marL="0" indent="0">
              <a:buNone/>
            </a:pPr>
            <a:r>
              <a:rPr lang="en-US" sz="1600">
                <a:solidFill>
                  <a:schemeClr val="tx2"/>
                </a:solidFill>
              </a:rPr>
              <a:t>to the project.</a:t>
            </a:r>
            <a:endParaRPr lang="en-US" sz="1600" u="sng">
              <a:solidFill>
                <a:schemeClr val="tx2"/>
              </a:solidFill>
            </a:endParaRPr>
          </a:p>
          <a:p>
            <a:pPr marL="0" indent="0">
              <a:buNone/>
            </a:pPr>
            <a:endParaRPr kumimoji="0" lang="en-US" sz="1400" b="1" i="0" u="none" strike="noStrike" kern="1200" cap="none" spc="0" normalizeH="0" baseline="0" noProof="0">
              <a:ln>
                <a:noFill/>
              </a:ln>
              <a:solidFill>
                <a:srgbClr val="1F497D"/>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2000" b="1" i="0" u="none" strike="noStrike" kern="1200" cap="none" spc="0" normalizeH="0" baseline="0" noProof="0">
                <a:ln>
                  <a:noFill/>
                </a:ln>
                <a:solidFill>
                  <a:srgbClr val="1F497D"/>
                </a:solidFill>
                <a:effectLst/>
                <a:uLnTx/>
                <a:uFillTx/>
                <a:latin typeface="Calibri"/>
                <a:ea typeface="+mn-ea"/>
                <a:cs typeface="+mn-cs"/>
              </a:rPr>
              <a:t>March 2023 to 2025: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1600" b="0" i="0" u="none" strike="noStrike" kern="1200" cap="none" spc="0" normalizeH="0" baseline="0" noProof="0">
                <a:ln>
                  <a:noFill/>
                </a:ln>
                <a:solidFill>
                  <a:srgbClr val="1F497D"/>
                </a:solidFill>
                <a:effectLst/>
                <a:uLnTx/>
                <a:uFillTx/>
                <a:latin typeface="Calibri"/>
                <a:ea typeface="+mn-ea"/>
                <a:cs typeface="+mn-cs"/>
              </a:rPr>
              <a:t>On-site construction work is expected to go through 2025.</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200">
              <a:solidFill>
                <a:srgbClr val="1F497D"/>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a:solidFill>
                  <a:srgbClr val="1F497D"/>
                </a:solidFill>
                <a:latin typeface="Calibri"/>
              </a:rPr>
              <a:t>As work is completed, Illinois pays Walsh Construction with state funds and requests </a:t>
            </a:r>
            <a:r>
              <a:rPr lang="en-US" sz="1600" u="sng">
                <a:solidFill>
                  <a:srgbClr val="1F497D"/>
                </a:solidFill>
                <a:latin typeface="Calibri"/>
              </a:rPr>
              <a:t>reimbursement</a:t>
            </a:r>
            <a:r>
              <a:rPr lang="en-US" sz="1600">
                <a:solidFill>
                  <a:srgbClr val="1F497D"/>
                </a:solidFill>
                <a:latin typeface="Calibri"/>
              </a:rPr>
              <a:t> from the U.S. Treasury for the federal share of the project.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1600">
              <a:solidFill>
                <a:srgbClr val="1F497D"/>
              </a:solidFill>
              <a:latin typeface="Calibri"/>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600">
                <a:solidFill>
                  <a:srgbClr val="1F497D"/>
                </a:solidFill>
                <a:latin typeface="Calibri"/>
              </a:rPr>
              <a:t>Project </a:t>
            </a:r>
            <a:r>
              <a:rPr lang="en-US" sz="1600" u="sng">
                <a:solidFill>
                  <a:srgbClr val="1F497D"/>
                </a:solidFill>
                <a:latin typeface="Calibri"/>
              </a:rPr>
              <a:t>outlays</a:t>
            </a:r>
            <a:r>
              <a:rPr lang="en-US" sz="1600">
                <a:solidFill>
                  <a:srgbClr val="1F497D"/>
                </a:solidFill>
                <a:latin typeface="Calibri"/>
              </a:rPr>
              <a:t> from the state to the contractor and federal-aid </a:t>
            </a:r>
            <a:r>
              <a:rPr lang="en-US" sz="1600" u="sng">
                <a:solidFill>
                  <a:srgbClr val="1F497D"/>
                </a:solidFill>
                <a:latin typeface="Calibri"/>
              </a:rPr>
              <a:t>reimbursements</a:t>
            </a:r>
            <a:r>
              <a:rPr lang="en-US" sz="1600">
                <a:solidFill>
                  <a:srgbClr val="1F497D"/>
                </a:solidFill>
                <a:latin typeface="Calibri"/>
              </a:rPr>
              <a:t> to Illinois continue until the project is complete.</a:t>
            </a:r>
            <a:endParaRPr kumimoji="0" lang="en-US" sz="1600" b="0" i="0" u="none" strike="noStrike" kern="1200" cap="none" spc="0" normalizeH="0" baseline="0" noProof="0">
              <a:ln>
                <a:noFill/>
              </a:ln>
              <a:solidFill>
                <a:srgbClr val="1F497D"/>
              </a:solidFill>
              <a:effectLst/>
              <a:uLnTx/>
              <a:uFillTx/>
              <a:latin typeface="Calibri"/>
              <a:ea typeface="+mn-ea"/>
              <a:cs typeface="+mn-cs"/>
            </a:endParaRPr>
          </a:p>
          <a:p>
            <a:pPr marL="0" indent="0">
              <a:buNone/>
            </a:pPr>
            <a:endParaRPr lang="en-US" sz="2800"/>
          </a:p>
        </p:txBody>
      </p:sp>
      <p:sp>
        <p:nvSpPr>
          <p:cNvPr id="28674" name="Rectangle 2"/>
          <p:cNvSpPr>
            <a:spLocks noGrp="1" noChangeArrowheads="1"/>
          </p:cNvSpPr>
          <p:nvPr>
            <p:ph type="title"/>
          </p:nvPr>
        </p:nvSpPr>
        <p:spPr/>
        <p:txBody>
          <a:bodyPr vert="horz" lIns="91440" tIns="45720" rIns="91440" bIns="45720" rtlCol="0" anchor="ctr">
            <a:noAutofit/>
          </a:bodyPr>
          <a:lstStyle/>
          <a:p>
            <a:r>
              <a:rPr lang="en-US" sz="2400" b="1">
                <a:solidFill>
                  <a:schemeClr val="tx2"/>
                </a:solidFill>
              </a:rPr>
              <a:t>New I-270 Mississippi River Chain of Rocks Bridge</a:t>
            </a:r>
            <a:br>
              <a:rPr lang="en-US" sz="2400" b="1">
                <a:solidFill>
                  <a:schemeClr val="tx2"/>
                </a:solidFill>
              </a:rPr>
            </a:br>
            <a:r>
              <a:rPr lang="en-US" sz="1800">
                <a:solidFill>
                  <a:schemeClr val="tx2"/>
                </a:solidFill>
              </a:rPr>
              <a:t>Expand Lanes on New Bridge, New Diverging Diamond Interchange</a:t>
            </a:r>
            <a:endParaRPr lang="en-US" sz="2400">
              <a:solidFill>
                <a:schemeClr val="tx2"/>
              </a:solidFill>
            </a:endParaRPr>
          </a:p>
        </p:txBody>
      </p:sp>
      <p:pic>
        <p:nvPicPr>
          <p:cNvPr id="10" name="Picture 9" descr="ARTBA Logo'16-CMYK.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1141" y="6003758"/>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137160" y="6413571"/>
            <a:ext cx="8611186" cy="230832"/>
          </a:xfrm>
          <a:prstGeom prst="rect">
            <a:avLst/>
          </a:prstGeom>
          <a:noFill/>
        </p:spPr>
        <p:txBody>
          <a:bodyPr wrap="square" rtlCol="0">
            <a:spAutoFit/>
          </a:bodyPr>
          <a:lstStyle/>
          <a:p>
            <a:r>
              <a:rPr lang="en-US" sz="900"/>
              <a:t>Source: Photo from Illinois DOT</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Content Placeholder 4">
            <a:extLst>
              <a:ext uri="{FF2B5EF4-FFF2-40B4-BE49-F238E27FC236}">
                <a16:creationId xmlns:a16="http://schemas.microsoft.com/office/drawing/2014/main" id="{7F38EC26-190D-E002-AB1A-B7D2A8700B99}"/>
              </a:ext>
            </a:extLst>
          </p:cNvPr>
          <p:cNvSpPr txBox="1">
            <a:spLocks/>
          </p:cNvSpPr>
          <p:nvPr/>
        </p:nvSpPr>
        <p:spPr>
          <a:xfrm>
            <a:off x="6177154" y="4280855"/>
            <a:ext cx="5880342" cy="128169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400">
                <a:solidFill>
                  <a:schemeClr val="tx2"/>
                </a:solidFill>
              </a:rPr>
              <a:t>The bridge, opened in 1966, connects St. Louis and Madison County, Illinois.  The new bridge will open as four lanes and eventually will carry six lanes after I-270 east and west are widened..  </a:t>
            </a:r>
            <a:endParaRPr lang="en-US" sz="1100">
              <a:solidFill>
                <a:srgbClr val="1F497D"/>
              </a:solidFill>
              <a:latin typeface="Calibri"/>
            </a:endParaRPr>
          </a:p>
          <a:p>
            <a:pPr marL="0" indent="0">
              <a:buFont typeface="Arial"/>
              <a:buNone/>
            </a:pPr>
            <a:endParaRPr lang="en-US" sz="2800"/>
          </a:p>
        </p:txBody>
      </p:sp>
      <p:pic>
        <p:nvPicPr>
          <p:cNvPr id="4" name="Picture 3">
            <a:extLst>
              <a:ext uri="{FF2B5EF4-FFF2-40B4-BE49-F238E27FC236}">
                <a16:creationId xmlns:a16="http://schemas.microsoft.com/office/drawing/2014/main" id="{80A757AE-A0FD-C684-D435-4AE54BCAE322}"/>
              </a:ext>
            </a:extLst>
          </p:cNvPr>
          <p:cNvPicPr>
            <a:picLocks noChangeAspect="1"/>
          </p:cNvPicPr>
          <p:nvPr/>
        </p:nvPicPr>
        <p:blipFill>
          <a:blip r:embed="rId4"/>
          <a:stretch>
            <a:fillRect/>
          </a:stretch>
        </p:blipFill>
        <p:spPr>
          <a:xfrm>
            <a:off x="6109471" y="1980043"/>
            <a:ext cx="5943340" cy="2144915"/>
          </a:xfrm>
          <a:prstGeom prst="rect">
            <a:avLst/>
          </a:prstGeom>
        </p:spPr>
      </p:pic>
    </p:spTree>
    <p:extLst>
      <p:ext uri="{BB962C8B-B14F-4D97-AF65-F5344CB8AC3E}">
        <p14:creationId xmlns:p14="http://schemas.microsoft.com/office/powerpoint/2010/main" val="22500893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54792" y="3636184"/>
            <a:ext cx="7158990" cy="1183913"/>
            <a:chOff x="0" y="0"/>
            <a:chExt cx="10619629" cy="1756213"/>
          </a:xfrm>
        </p:grpSpPr>
        <p:sp>
          <p:nvSpPr>
            <p:cNvPr id="3" name="Freeform 3"/>
            <p:cNvSpPr/>
            <p:nvPr/>
          </p:nvSpPr>
          <p:spPr>
            <a:xfrm>
              <a:off x="0" y="0"/>
              <a:ext cx="10619629" cy="1756213"/>
            </a:xfrm>
            <a:custGeom>
              <a:avLst/>
              <a:gdLst/>
              <a:ahLst/>
              <a:cxnLst/>
              <a:rect l="l" t="t" r="r" b="b"/>
              <a:pathLst>
                <a:path w="10619629" h="1756213">
                  <a:moveTo>
                    <a:pt x="10495169" y="1756213"/>
                  </a:moveTo>
                  <a:lnTo>
                    <a:pt x="124460" y="1756213"/>
                  </a:lnTo>
                  <a:cubicBezTo>
                    <a:pt x="55880" y="1756213"/>
                    <a:pt x="0" y="1700333"/>
                    <a:pt x="0" y="1631753"/>
                  </a:cubicBezTo>
                  <a:lnTo>
                    <a:pt x="0" y="124460"/>
                  </a:lnTo>
                  <a:cubicBezTo>
                    <a:pt x="0" y="55880"/>
                    <a:pt x="55880" y="0"/>
                    <a:pt x="124460" y="0"/>
                  </a:cubicBezTo>
                  <a:lnTo>
                    <a:pt x="10495169" y="0"/>
                  </a:lnTo>
                  <a:cubicBezTo>
                    <a:pt x="10563749" y="0"/>
                    <a:pt x="10619629" y="55880"/>
                    <a:pt x="10619629" y="124460"/>
                  </a:cubicBezTo>
                  <a:lnTo>
                    <a:pt x="10619629" y="1631753"/>
                  </a:lnTo>
                  <a:cubicBezTo>
                    <a:pt x="10619629" y="1700333"/>
                    <a:pt x="10563749" y="1756213"/>
                    <a:pt x="10495169" y="1756213"/>
                  </a:cubicBezTo>
                  <a:close/>
                </a:path>
              </a:pathLst>
            </a:custGeom>
            <a:solidFill>
              <a:srgbClr val="EAAA00"/>
            </a:solidFill>
          </p:spPr>
          <p:txBody>
            <a:bodyPr/>
            <a:lstStyle/>
            <a:p>
              <a:endParaRPr lang="en-US" sz="1200"/>
            </a:p>
          </p:txBody>
        </p:sp>
      </p:grpSp>
      <p:grpSp>
        <p:nvGrpSpPr>
          <p:cNvPr id="4" name="Group 4"/>
          <p:cNvGrpSpPr/>
          <p:nvPr/>
        </p:nvGrpSpPr>
        <p:grpSpPr>
          <a:xfrm>
            <a:off x="-3137511" y="-397739"/>
            <a:ext cx="6898396" cy="7653479"/>
            <a:chOff x="0" y="0"/>
            <a:chExt cx="587584" cy="651900"/>
          </a:xfrm>
        </p:grpSpPr>
        <p:sp>
          <p:nvSpPr>
            <p:cNvPr id="5" name="Freeform 5"/>
            <p:cNvSpPr/>
            <p:nvPr/>
          </p:nvSpPr>
          <p:spPr>
            <a:xfrm>
              <a:off x="0" y="0"/>
              <a:ext cx="587584" cy="651900"/>
            </a:xfrm>
            <a:custGeom>
              <a:avLst/>
              <a:gdLst/>
              <a:ahLst/>
              <a:cxnLst/>
              <a:rect l="l" t="t" r="r" b="b"/>
              <a:pathLst>
                <a:path w="587584" h="651900">
                  <a:moveTo>
                    <a:pt x="293792" y="0"/>
                  </a:moveTo>
                  <a:cubicBezTo>
                    <a:pt x="131535" y="0"/>
                    <a:pt x="0" y="145933"/>
                    <a:pt x="0" y="325950"/>
                  </a:cubicBezTo>
                  <a:cubicBezTo>
                    <a:pt x="0" y="505967"/>
                    <a:pt x="131535" y="651900"/>
                    <a:pt x="293792" y="651900"/>
                  </a:cubicBezTo>
                  <a:cubicBezTo>
                    <a:pt x="456049" y="651900"/>
                    <a:pt x="587584" y="505967"/>
                    <a:pt x="587584" y="325950"/>
                  </a:cubicBezTo>
                  <a:cubicBezTo>
                    <a:pt x="587584" y="145933"/>
                    <a:pt x="456049" y="0"/>
                    <a:pt x="293792" y="0"/>
                  </a:cubicBezTo>
                  <a:close/>
                </a:path>
              </a:pathLst>
            </a:custGeom>
            <a:solidFill>
              <a:srgbClr val="EAAA00"/>
            </a:solidFill>
          </p:spPr>
          <p:txBody>
            <a:bodyPr/>
            <a:lstStyle/>
            <a:p>
              <a:endParaRPr lang="en-US" sz="1200"/>
            </a:p>
          </p:txBody>
        </p:sp>
        <p:sp>
          <p:nvSpPr>
            <p:cNvPr id="6" name="TextBox 6"/>
            <p:cNvSpPr txBox="1"/>
            <p:nvPr/>
          </p:nvSpPr>
          <p:spPr>
            <a:xfrm>
              <a:off x="55086" y="32541"/>
              <a:ext cx="477412" cy="558243"/>
            </a:xfrm>
            <a:prstGeom prst="rect">
              <a:avLst/>
            </a:prstGeom>
          </p:spPr>
          <p:txBody>
            <a:bodyPr lIns="33867" tIns="33867" rIns="33867" bIns="33867" rtlCol="0" anchor="ctr"/>
            <a:lstStyle/>
            <a:p>
              <a:pPr algn="ctr">
                <a:lnSpc>
                  <a:spcPts val="1684"/>
                </a:lnSpc>
              </a:pPr>
              <a:endParaRPr sz="1200"/>
            </a:p>
          </p:txBody>
        </p:sp>
      </p:grpSp>
      <p:grpSp>
        <p:nvGrpSpPr>
          <p:cNvPr id="7" name="Group 7"/>
          <p:cNvGrpSpPr/>
          <p:nvPr/>
        </p:nvGrpSpPr>
        <p:grpSpPr>
          <a:xfrm>
            <a:off x="778218" y="685800"/>
            <a:ext cx="5048562" cy="504856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82C83"/>
            </a:solidFill>
          </p:spPr>
          <p:txBody>
            <a:bodyPr/>
            <a:lstStyle/>
            <a:p>
              <a:endParaRPr lang="en-US" sz="1200"/>
            </a:p>
          </p:txBody>
        </p:sp>
        <p:sp>
          <p:nvSpPr>
            <p:cNvPr id="9" name="TextBox 9"/>
            <p:cNvSpPr txBox="1"/>
            <p:nvPr/>
          </p:nvSpPr>
          <p:spPr>
            <a:xfrm>
              <a:off x="76200" y="76200"/>
              <a:ext cx="660400" cy="660400"/>
            </a:xfrm>
            <a:prstGeom prst="rect">
              <a:avLst/>
            </a:prstGeom>
          </p:spPr>
          <p:txBody>
            <a:bodyPr lIns="33867" tIns="33867" rIns="33867" bIns="33867" rtlCol="0" anchor="ctr"/>
            <a:lstStyle/>
            <a:p>
              <a:pPr algn="ctr">
                <a:lnSpc>
                  <a:spcPts val="93"/>
                </a:lnSpc>
                <a:spcBef>
                  <a:spcPct val="0"/>
                </a:spcBef>
              </a:pPr>
              <a:endParaRPr sz="1200"/>
            </a:p>
          </p:txBody>
        </p:sp>
      </p:grpSp>
      <p:grpSp>
        <p:nvGrpSpPr>
          <p:cNvPr id="10" name="Group 10"/>
          <p:cNvGrpSpPr>
            <a:grpSpLocks noChangeAspect="1"/>
          </p:cNvGrpSpPr>
          <p:nvPr/>
        </p:nvGrpSpPr>
        <p:grpSpPr>
          <a:xfrm>
            <a:off x="968614" y="910357"/>
            <a:ext cx="4599465" cy="4599447"/>
            <a:chOff x="0" y="0"/>
            <a:chExt cx="6350000" cy="6349975"/>
          </a:xfrm>
        </p:grpSpPr>
        <p:sp>
          <p:nvSpPr>
            <p:cNvPr id="11" name="Freeform 11"/>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a:stretch>
                <a:fillRect t="-15073" b="-35200"/>
              </a:stretch>
            </a:blipFill>
          </p:spPr>
          <p:txBody>
            <a:bodyPr/>
            <a:lstStyle/>
            <a:p>
              <a:endParaRPr lang="en-US" sz="1200"/>
            </a:p>
          </p:txBody>
        </p:sp>
      </p:grpSp>
      <p:sp>
        <p:nvSpPr>
          <p:cNvPr id="12" name="Freeform 12"/>
          <p:cNvSpPr/>
          <p:nvPr/>
        </p:nvSpPr>
        <p:spPr>
          <a:xfrm>
            <a:off x="9739819" y="6172200"/>
            <a:ext cx="2283345" cy="598667"/>
          </a:xfrm>
          <a:custGeom>
            <a:avLst/>
            <a:gdLst/>
            <a:ahLst/>
            <a:cxnLst/>
            <a:rect l="l" t="t" r="r" b="b"/>
            <a:pathLst>
              <a:path w="3425017" h="898000">
                <a:moveTo>
                  <a:pt x="0" y="0"/>
                </a:moveTo>
                <a:lnTo>
                  <a:pt x="3425017" y="0"/>
                </a:lnTo>
                <a:lnTo>
                  <a:pt x="3425017" y="898000"/>
                </a:lnTo>
                <a:lnTo>
                  <a:pt x="0" y="898000"/>
                </a:lnTo>
                <a:lnTo>
                  <a:pt x="0" y="0"/>
                </a:lnTo>
                <a:close/>
              </a:path>
            </a:pathLst>
          </a:custGeom>
          <a:blipFill>
            <a:blip r:embed="rId3"/>
            <a:stretch>
              <a:fillRect/>
            </a:stretch>
          </a:blipFill>
        </p:spPr>
        <p:txBody>
          <a:bodyPr/>
          <a:lstStyle/>
          <a:p>
            <a:endParaRPr lang="en-US" sz="1200"/>
          </a:p>
        </p:txBody>
      </p:sp>
      <p:sp>
        <p:nvSpPr>
          <p:cNvPr id="13" name="Freeform 13"/>
          <p:cNvSpPr/>
          <p:nvPr/>
        </p:nvSpPr>
        <p:spPr>
          <a:xfrm>
            <a:off x="6101809" y="3865366"/>
            <a:ext cx="725548" cy="725548"/>
          </a:xfrm>
          <a:custGeom>
            <a:avLst/>
            <a:gdLst/>
            <a:ahLst/>
            <a:cxnLst/>
            <a:rect l="l" t="t" r="r" b="b"/>
            <a:pathLst>
              <a:path w="1088322" h="1088322">
                <a:moveTo>
                  <a:pt x="0" y="0"/>
                </a:moveTo>
                <a:lnTo>
                  <a:pt x="1088323" y="0"/>
                </a:lnTo>
                <a:lnTo>
                  <a:pt x="1088323" y="1088323"/>
                </a:lnTo>
                <a:lnTo>
                  <a:pt x="0" y="10883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sz="1200"/>
          </a:p>
        </p:txBody>
      </p:sp>
      <p:sp>
        <p:nvSpPr>
          <p:cNvPr id="14" name="Freeform 14"/>
          <p:cNvSpPr/>
          <p:nvPr/>
        </p:nvSpPr>
        <p:spPr>
          <a:xfrm>
            <a:off x="6295748" y="6256790"/>
            <a:ext cx="3077079" cy="429486"/>
          </a:xfrm>
          <a:custGeom>
            <a:avLst/>
            <a:gdLst/>
            <a:ahLst/>
            <a:cxnLst/>
            <a:rect l="l" t="t" r="r" b="b"/>
            <a:pathLst>
              <a:path w="4615619" h="644229">
                <a:moveTo>
                  <a:pt x="0" y="0"/>
                </a:moveTo>
                <a:lnTo>
                  <a:pt x="4615618" y="0"/>
                </a:lnTo>
                <a:lnTo>
                  <a:pt x="4615618" y="644230"/>
                </a:lnTo>
                <a:lnTo>
                  <a:pt x="0" y="644230"/>
                </a:lnTo>
                <a:lnTo>
                  <a:pt x="0" y="0"/>
                </a:lnTo>
                <a:close/>
              </a:path>
            </a:pathLst>
          </a:custGeom>
          <a:blipFill>
            <a:blip r:embed="rId6"/>
            <a:stretch>
              <a:fillRect/>
            </a:stretch>
          </a:blipFill>
        </p:spPr>
        <p:txBody>
          <a:bodyPr/>
          <a:lstStyle/>
          <a:p>
            <a:endParaRPr lang="en-US" sz="1200"/>
          </a:p>
        </p:txBody>
      </p:sp>
      <p:sp>
        <p:nvSpPr>
          <p:cNvPr id="15" name="TextBox 15"/>
          <p:cNvSpPr txBox="1"/>
          <p:nvPr/>
        </p:nvSpPr>
        <p:spPr>
          <a:xfrm>
            <a:off x="7102387" y="4002782"/>
            <a:ext cx="4193431" cy="714811"/>
          </a:xfrm>
          <a:prstGeom prst="rect">
            <a:avLst/>
          </a:prstGeom>
        </p:spPr>
        <p:txBody>
          <a:bodyPr lIns="0" tIns="0" rIns="0" bIns="0" rtlCol="0" anchor="t">
            <a:spAutoFit/>
          </a:bodyPr>
          <a:lstStyle/>
          <a:p>
            <a:pPr>
              <a:lnSpc>
                <a:spcPts val="1901"/>
              </a:lnSpc>
            </a:pPr>
            <a:r>
              <a:rPr lang="en-US" sz="1533">
                <a:solidFill>
                  <a:srgbClr val="1D1D1D"/>
                </a:solidFill>
                <a:latin typeface="Open Sans 1"/>
                <a:ea typeface="Open Sans 1"/>
                <a:cs typeface="Open Sans 1"/>
                <a:sym typeface="Open Sans 1"/>
              </a:rPr>
              <a:t>Senior Vice President &amp; Chief Economist</a:t>
            </a:r>
          </a:p>
          <a:p>
            <a:pPr>
              <a:lnSpc>
                <a:spcPts val="1901"/>
              </a:lnSpc>
            </a:pPr>
            <a:r>
              <a:rPr lang="en-US" sz="1533">
                <a:solidFill>
                  <a:srgbClr val="1D1D1D"/>
                </a:solidFill>
                <a:latin typeface="Open Sans 1"/>
                <a:ea typeface="Open Sans 1"/>
                <a:cs typeface="Open Sans 1"/>
                <a:sym typeface="Open Sans 1"/>
              </a:rPr>
              <a:t>American Road &amp; Transportation Builders Association (ARTBA)</a:t>
            </a:r>
          </a:p>
        </p:txBody>
      </p:sp>
      <p:sp>
        <p:nvSpPr>
          <p:cNvPr id="16" name="TextBox 16"/>
          <p:cNvSpPr txBox="1"/>
          <p:nvPr/>
        </p:nvSpPr>
        <p:spPr>
          <a:xfrm>
            <a:off x="7102386" y="3707170"/>
            <a:ext cx="4086729" cy="264111"/>
          </a:xfrm>
          <a:prstGeom prst="rect">
            <a:avLst/>
          </a:prstGeom>
        </p:spPr>
        <p:txBody>
          <a:bodyPr lIns="0" tIns="0" rIns="0" bIns="0" rtlCol="0" anchor="t">
            <a:spAutoFit/>
          </a:bodyPr>
          <a:lstStyle/>
          <a:p>
            <a:pPr>
              <a:lnSpc>
                <a:spcPts val="2231"/>
              </a:lnSpc>
            </a:pPr>
            <a:r>
              <a:rPr lang="en-US" sz="1799" b="1">
                <a:solidFill>
                  <a:srgbClr val="1D1D1D"/>
                </a:solidFill>
                <a:latin typeface="Open Sans 1 Bold"/>
                <a:ea typeface="Open Sans 1 Bold"/>
                <a:cs typeface="Open Sans 1 Bold"/>
                <a:sym typeface="Open Sans 1 Bold"/>
              </a:rPr>
              <a:t>Alison Premo Black, PhD</a:t>
            </a:r>
          </a:p>
        </p:txBody>
      </p:sp>
      <p:sp>
        <p:nvSpPr>
          <p:cNvPr id="17" name="TextBox 17"/>
          <p:cNvSpPr txBox="1"/>
          <p:nvPr/>
        </p:nvSpPr>
        <p:spPr>
          <a:xfrm>
            <a:off x="6295748" y="1709098"/>
            <a:ext cx="4837825" cy="1089016"/>
          </a:xfrm>
          <a:prstGeom prst="rect">
            <a:avLst/>
          </a:prstGeom>
        </p:spPr>
        <p:txBody>
          <a:bodyPr lIns="0" tIns="0" rIns="0" bIns="0" rtlCol="0" anchor="t">
            <a:spAutoFit/>
          </a:bodyPr>
          <a:lstStyle/>
          <a:p>
            <a:pPr>
              <a:lnSpc>
                <a:spcPts val="9333"/>
              </a:lnSpc>
            </a:pPr>
            <a:r>
              <a:rPr lang="en-US" sz="6666" b="1" spc="-73">
                <a:solidFill>
                  <a:srgbClr val="582C83"/>
                </a:solidFill>
                <a:latin typeface="Open Sans 2 Bold"/>
                <a:ea typeface="Open Sans 2 Bold"/>
                <a:cs typeface="Open Sans 2 Bold"/>
                <a:sym typeface="Open Sans 2 Bold"/>
              </a:rPr>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97CC77D-B05B-52AA-5F60-86CC6C657D9B}"/>
              </a:ext>
            </a:extLst>
          </p:cNvPr>
          <p:cNvPicPr>
            <a:picLocks noChangeAspect="1"/>
          </p:cNvPicPr>
          <p:nvPr/>
        </p:nvPicPr>
        <p:blipFill rotWithShape="1">
          <a:blip r:embed="rId3"/>
          <a:srcRect t="17667"/>
          <a:stretch/>
        </p:blipFill>
        <p:spPr>
          <a:xfrm>
            <a:off x="8188390" y="1151526"/>
            <a:ext cx="3661169" cy="2244655"/>
          </a:xfrm>
          <a:prstGeom prst="rect">
            <a:avLst/>
          </a:prstGeom>
        </p:spPr>
      </p:pic>
      <p:pic>
        <p:nvPicPr>
          <p:cNvPr id="11" name="Picture 10">
            <a:extLst>
              <a:ext uri="{FF2B5EF4-FFF2-40B4-BE49-F238E27FC236}">
                <a16:creationId xmlns:a16="http://schemas.microsoft.com/office/drawing/2014/main" id="{6CD2E76F-ADD4-13B1-A5E2-C9051E1B8D29}"/>
              </a:ext>
            </a:extLst>
          </p:cNvPr>
          <p:cNvPicPr>
            <a:picLocks noChangeAspect="1"/>
          </p:cNvPicPr>
          <p:nvPr/>
        </p:nvPicPr>
        <p:blipFill>
          <a:blip r:embed="rId4"/>
          <a:stretch>
            <a:fillRect/>
          </a:stretch>
        </p:blipFill>
        <p:spPr>
          <a:xfrm rot="20873964">
            <a:off x="345240" y="1573401"/>
            <a:ext cx="7491166" cy="5213496"/>
          </a:xfrm>
          <a:prstGeom prst="rect">
            <a:avLst/>
          </a:prstGeom>
        </p:spPr>
      </p:pic>
      <p:sp>
        <p:nvSpPr>
          <p:cNvPr id="28674" name="Rectangle 2"/>
          <p:cNvSpPr>
            <a:spLocks noGrp="1" noChangeArrowheads="1"/>
          </p:cNvSpPr>
          <p:nvPr>
            <p:ph type="title"/>
          </p:nvPr>
        </p:nvSpPr>
        <p:spPr>
          <a:xfrm>
            <a:off x="609600" y="274638"/>
            <a:ext cx="10972800" cy="836407"/>
          </a:xfrm>
        </p:spPr>
        <p:txBody>
          <a:bodyPr vert="horz" lIns="91440" tIns="45720" rIns="91440" bIns="45720" rtlCol="0" anchor="ctr">
            <a:noAutofit/>
          </a:bodyPr>
          <a:lstStyle/>
          <a:p>
            <a:r>
              <a:rPr lang="en-US" sz="2400" b="1">
                <a:solidFill>
                  <a:schemeClr val="tx2"/>
                </a:solidFill>
              </a:rPr>
              <a:t>New I-270 Mississippi River Chain of Rocks Bridge</a:t>
            </a:r>
            <a:br>
              <a:rPr lang="en-US" sz="2400" b="1">
                <a:solidFill>
                  <a:schemeClr val="tx2"/>
                </a:solidFill>
              </a:rPr>
            </a:br>
            <a:r>
              <a:rPr lang="en-US" sz="1800">
                <a:solidFill>
                  <a:schemeClr val="tx2"/>
                </a:solidFill>
              </a:rPr>
              <a:t>Expand Lanes on New Bridge, New Diverging Diamond Interchange</a:t>
            </a:r>
            <a:endParaRPr lang="en-US" sz="2400">
              <a:solidFill>
                <a:schemeClr val="tx2"/>
              </a:solidFill>
            </a:endParaRPr>
          </a:p>
        </p:txBody>
      </p:sp>
      <p:pic>
        <p:nvPicPr>
          <p:cNvPr id="10" name="Picture 9" descr="ARTBA Logo'16-CMYK.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48346" y="6210087"/>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6233652" y="6413570"/>
            <a:ext cx="2514694" cy="230832"/>
          </a:xfrm>
          <a:prstGeom prst="rect">
            <a:avLst/>
          </a:prstGeom>
          <a:noFill/>
        </p:spPr>
        <p:txBody>
          <a:bodyPr wrap="square" rtlCol="0">
            <a:spAutoFit/>
          </a:bodyPr>
          <a:lstStyle/>
          <a:p>
            <a:r>
              <a:rPr lang="en-US" sz="900"/>
              <a:t>Source: Photos from Illinois DOT</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C6567210-F349-902C-3DFD-DE599F05F287}"/>
              </a:ext>
            </a:extLst>
          </p:cNvPr>
          <p:cNvPicPr>
            <a:picLocks noChangeAspect="1"/>
          </p:cNvPicPr>
          <p:nvPr/>
        </p:nvPicPr>
        <p:blipFill rotWithShape="1">
          <a:blip r:embed="rId6"/>
          <a:srcRect l="7752" r="7997"/>
          <a:stretch/>
        </p:blipFill>
        <p:spPr>
          <a:xfrm rot="569343">
            <a:off x="7825448" y="3471720"/>
            <a:ext cx="4209327" cy="2577382"/>
          </a:xfrm>
          <a:prstGeom prst="rect">
            <a:avLst/>
          </a:prstGeom>
        </p:spPr>
      </p:pic>
    </p:spTree>
    <p:extLst>
      <p:ext uri="{BB962C8B-B14F-4D97-AF65-F5344CB8AC3E}">
        <p14:creationId xmlns:p14="http://schemas.microsoft.com/office/powerpoint/2010/main" val="837191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rtba\LOGOS\2016 ARTBA &amp; TDF Logos\ARTBA Logo'16-CMY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8377" y="5652873"/>
            <a:ext cx="1697663" cy="37725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64"/>
          <p:cNvGrpSpPr>
            <a:grpSpLocks noChangeAspect="1"/>
          </p:cNvGrpSpPr>
          <p:nvPr/>
        </p:nvGrpSpPr>
        <p:grpSpPr>
          <a:xfrm>
            <a:off x="2288875" y="4597002"/>
            <a:ext cx="1496414" cy="1113920"/>
            <a:chOff x="-377855" y="5841157"/>
            <a:chExt cx="3352490" cy="2232898"/>
          </a:xfrm>
          <a:solidFill>
            <a:schemeClr val="accent1">
              <a:lumMod val="50000"/>
            </a:schemeClr>
          </a:solidFill>
        </p:grpSpPr>
        <p:sp>
          <p:nvSpPr>
            <p:cNvPr id="19574" name="Freeform 118"/>
            <p:cNvSpPr>
              <a:spLocks/>
            </p:cNvSpPr>
            <p:nvPr/>
          </p:nvSpPr>
          <p:spPr bwMode="auto">
            <a:xfrm>
              <a:off x="625376" y="5841157"/>
              <a:ext cx="2349259" cy="1993883"/>
            </a:xfrm>
            <a:custGeom>
              <a:avLst/>
              <a:gdLst/>
              <a:ahLst/>
              <a:cxnLst>
                <a:cxn ang="0">
                  <a:pos x="342" y="720"/>
                </a:cxn>
                <a:cxn ang="0">
                  <a:pos x="608" y="951"/>
                </a:cxn>
                <a:cxn ang="0">
                  <a:pos x="419" y="1181"/>
                </a:cxn>
                <a:cxn ang="0">
                  <a:pos x="383" y="1027"/>
                </a:cxn>
                <a:cxn ang="0">
                  <a:pos x="117" y="1293"/>
                </a:cxn>
                <a:cxn ang="0">
                  <a:pos x="266" y="1524"/>
                </a:cxn>
                <a:cxn ang="0">
                  <a:pos x="644" y="1446"/>
                </a:cxn>
                <a:cxn ang="0">
                  <a:pos x="531" y="1748"/>
                </a:cxn>
                <a:cxn ang="0">
                  <a:pos x="419" y="1861"/>
                </a:cxn>
                <a:cxn ang="0">
                  <a:pos x="230" y="1937"/>
                </a:cxn>
                <a:cxn ang="0">
                  <a:pos x="153" y="2321"/>
                </a:cxn>
                <a:cxn ang="0">
                  <a:pos x="266" y="2546"/>
                </a:cxn>
                <a:cxn ang="0">
                  <a:pos x="531" y="2663"/>
                </a:cxn>
                <a:cxn ang="0">
                  <a:pos x="531" y="2853"/>
                </a:cxn>
                <a:cxn ang="0">
                  <a:pos x="839" y="2929"/>
                </a:cxn>
                <a:cxn ang="0">
                  <a:pos x="992" y="2965"/>
                </a:cxn>
                <a:cxn ang="0">
                  <a:pos x="685" y="3349"/>
                </a:cxn>
                <a:cxn ang="0">
                  <a:pos x="454" y="3497"/>
                </a:cxn>
                <a:cxn ang="0">
                  <a:pos x="76" y="3685"/>
                </a:cxn>
                <a:cxn ang="0">
                  <a:pos x="76" y="3804"/>
                </a:cxn>
                <a:cxn ang="0">
                  <a:pos x="685" y="3538"/>
                </a:cxn>
                <a:cxn ang="0">
                  <a:pos x="1482" y="2853"/>
                </a:cxn>
                <a:cxn ang="0">
                  <a:pos x="1412" y="2776"/>
                </a:cxn>
                <a:cxn ang="0">
                  <a:pos x="1826" y="2244"/>
                </a:cxn>
                <a:cxn ang="0">
                  <a:pos x="1712" y="2398"/>
                </a:cxn>
                <a:cxn ang="0">
                  <a:pos x="1748" y="2587"/>
                </a:cxn>
                <a:cxn ang="0">
                  <a:pos x="1712" y="2699"/>
                </a:cxn>
                <a:cxn ang="0">
                  <a:pos x="2055" y="2510"/>
                </a:cxn>
                <a:cxn ang="0">
                  <a:pos x="2055" y="2321"/>
                </a:cxn>
                <a:cxn ang="0">
                  <a:pos x="2546" y="2434"/>
                </a:cxn>
                <a:cxn ang="0">
                  <a:pos x="2889" y="2398"/>
                </a:cxn>
                <a:cxn ang="0">
                  <a:pos x="3462" y="2587"/>
                </a:cxn>
                <a:cxn ang="0">
                  <a:pos x="3650" y="2812"/>
                </a:cxn>
                <a:cxn ang="0">
                  <a:pos x="3957" y="3041"/>
                </a:cxn>
                <a:cxn ang="0">
                  <a:pos x="4484" y="3077"/>
                </a:cxn>
                <a:cxn ang="0">
                  <a:pos x="4413" y="2776"/>
                </a:cxn>
                <a:cxn ang="0">
                  <a:pos x="4182" y="2734"/>
                </a:cxn>
                <a:cxn ang="0">
                  <a:pos x="3875" y="2510"/>
                </a:cxn>
                <a:cxn ang="0">
                  <a:pos x="3497" y="2244"/>
                </a:cxn>
                <a:cxn ang="0">
                  <a:pos x="3343" y="2434"/>
                </a:cxn>
                <a:cxn ang="0">
                  <a:pos x="3077" y="2203"/>
                </a:cxn>
                <a:cxn ang="0">
                  <a:pos x="2777" y="1902"/>
                </a:cxn>
                <a:cxn ang="0">
                  <a:pos x="2434" y="495"/>
                </a:cxn>
                <a:cxn ang="0">
                  <a:pos x="2133" y="117"/>
                </a:cxn>
                <a:cxn ang="0">
                  <a:pos x="1636" y="117"/>
                </a:cxn>
                <a:cxn ang="0">
                  <a:pos x="1412" y="117"/>
                </a:cxn>
                <a:cxn ang="0">
                  <a:pos x="1063" y="0"/>
                </a:cxn>
                <a:cxn ang="0">
                  <a:pos x="839" y="76"/>
                </a:cxn>
                <a:cxn ang="0">
                  <a:pos x="573" y="307"/>
                </a:cxn>
                <a:cxn ang="0">
                  <a:pos x="454" y="495"/>
                </a:cxn>
                <a:cxn ang="0">
                  <a:pos x="230" y="608"/>
                </a:cxn>
              </a:cxnLst>
              <a:rect l="0" t="0" r="r" b="b"/>
              <a:pathLst>
                <a:path w="4484" h="3804">
                  <a:moveTo>
                    <a:pt x="230" y="608"/>
                  </a:moveTo>
                  <a:lnTo>
                    <a:pt x="342" y="720"/>
                  </a:lnTo>
                  <a:lnTo>
                    <a:pt x="454" y="915"/>
                  </a:lnTo>
                  <a:lnTo>
                    <a:pt x="608" y="951"/>
                  </a:lnTo>
                  <a:lnTo>
                    <a:pt x="608" y="1181"/>
                  </a:lnTo>
                  <a:lnTo>
                    <a:pt x="419" y="1181"/>
                  </a:lnTo>
                  <a:lnTo>
                    <a:pt x="419" y="1027"/>
                  </a:lnTo>
                  <a:lnTo>
                    <a:pt x="383" y="1027"/>
                  </a:lnTo>
                  <a:lnTo>
                    <a:pt x="0" y="1181"/>
                  </a:lnTo>
                  <a:lnTo>
                    <a:pt x="117" y="1293"/>
                  </a:lnTo>
                  <a:lnTo>
                    <a:pt x="117" y="1446"/>
                  </a:lnTo>
                  <a:lnTo>
                    <a:pt x="266" y="1524"/>
                  </a:lnTo>
                  <a:lnTo>
                    <a:pt x="495" y="1559"/>
                  </a:lnTo>
                  <a:lnTo>
                    <a:pt x="644" y="1446"/>
                  </a:lnTo>
                  <a:lnTo>
                    <a:pt x="685" y="1712"/>
                  </a:lnTo>
                  <a:lnTo>
                    <a:pt x="531" y="1748"/>
                  </a:lnTo>
                  <a:lnTo>
                    <a:pt x="495" y="1825"/>
                  </a:lnTo>
                  <a:lnTo>
                    <a:pt x="419" y="1861"/>
                  </a:lnTo>
                  <a:lnTo>
                    <a:pt x="307" y="1790"/>
                  </a:lnTo>
                  <a:lnTo>
                    <a:pt x="230" y="1937"/>
                  </a:lnTo>
                  <a:lnTo>
                    <a:pt x="41" y="2132"/>
                  </a:lnTo>
                  <a:lnTo>
                    <a:pt x="153" y="2321"/>
                  </a:lnTo>
                  <a:lnTo>
                    <a:pt x="117" y="2398"/>
                  </a:lnTo>
                  <a:lnTo>
                    <a:pt x="266" y="2546"/>
                  </a:lnTo>
                  <a:lnTo>
                    <a:pt x="454" y="2546"/>
                  </a:lnTo>
                  <a:lnTo>
                    <a:pt x="531" y="2663"/>
                  </a:lnTo>
                  <a:lnTo>
                    <a:pt x="495" y="2734"/>
                  </a:lnTo>
                  <a:lnTo>
                    <a:pt x="531" y="2853"/>
                  </a:lnTo>
                  <a:lnTo>
                    <a:pt x="685" y="2776"/>
                  </a:lnTo>
                  <a:lnTo>
                    <a:pt x="839" y="2929"/>
                  </a:lnTo>
                  <a:lnTo>
                    <a:pt x="1063" y="2812"/>
                  </a:lnTo>
                  <a:lnTo>
                    <a:pt x="992" y="2965"/>
                  </a:lnTo>
                  <a:lnTo>
                    <a:pt x="992" y="3119"/>
                  </a:lnTo>
                  <a:lnTo>
                    <a:pt x="685" y="3349"/>
                  </a:lnTo>
                  <a:lnTo>
                    <a:pt x="573" y="3497"/>
                  </a:lnTo>
                  <a:lnTo>
                    <a:pt x="454" y="3497"/>
                  </a:lnTo>
                  <a:lnTo>
                    <a:pt x="266" y="3650"/>
                  </a:lnTo>
                  <a:lnTo>
                    <a:pt x="76" y="3685"/>
                  </a:lnTo>
                  <a:lnTo>
                    <a:pt x="0" y="3763"/>
                  </a:lnTo>
                  <a:lnTo>
                    <a:pt x="76" y="3804"/>
                  </a:lnTo>
                  <a:lnTo>
                    <a:pt x="454" y="3650"/>
                  </a:lnTo>
                  <a:lnTo>
                    <a:pt x="685" y="3538"/>
                  </a:lnTo>
                  <a:lnTo>
                    <a:pt x="1139" y="3231"/>
                  </a:lnTo>
                  <a:lnTo>
                    <a:pt x="1482" y="2853"/>
                  </a:lnTo>
                  <a:lnTo>
                    <a:pt x="1517" y="2776"/>
                  </a:lnTo>
                  <a:lnTo>
                    <a:pt x="1412" y="2776"/>
                  </a:lnTo>
                  <a:lnTo>
                    <a:pt x="1748" y="2280"/>
                  </a:lnTo>
                  <a:lnTo>
                    <a:pt x="1826" y="2244"/>
                  </a:lnTo>
                  <a:lnTo>
                    <a:pt x="1826" y="2321"/>
                  </a:lnTo>
                  <a:lnTo>
                    <a:pt x="1712" y="2398"/>
                  </a:lnTo>
                  <a:lnTo>
                    <a:pt x="1671" y="2622"/>
                  </a:lnTo>
                  <a:lnTo>
                    <a:pt x="1748" y="2587"/>
                  </a:lnTo>
                  <a:lnTo>
                    <a:pt x="1671" y="2663"/>
                  </a:lnTo>
                  <a:lnTo>
                    <a:pt x="1712" y="2699"/>
                  </a:lnTo>
                  <a:lnTo>
                    <a:pt x="1943" y="2546"/>
                  </a:lnTo>
                  <a:lnTo>
                    <a:pt x="2055" y="2510"/>
                  </a:lnTo>
                  <a:lnTo>
                    <a:pt x="2090" y="2398"/>
                  </a:lnTo>
                  <a:lnTo>
                    <a:pt x="2055" y="2321"/>
                  </a:lnTo>
                  <a:lnTo>
                    <a:pt x="2280" y="2280"/>
                  </a:lnTo>
                  <a:lnTo>
                    <a:pt x="2546" y="2434"/>
                  </a:lnTo>
                  <a:lnTo>
                    <a:pt x="2777" y="2356"/>
                  </a:lnTo>
                  <a:lnTo>
                    <a:pt x="2889" y="2398"/>
                  </a:lnTo>
                  <a:lnTo>
                    <a:pt x="3042" y="2398"/>
                  </a:lnTo>
                  <a:lnTo>
                    <a:pt x="3462" y="2587"/>
                  </a:lnTo>
                  <a:lnTo>
                    <a:pt x="3538" y="2663"/>
                  </a:lnTo>
                  <a:lnTo>
                    <a:pt x="3650" y="2812"/>
                  </a:lnTo>
                  <a:lnTo>
                    <a:pt x="3875" y="2965"/>
                  </a:lnTo>
                  <a:lnTo>
                    <a:pt x="3957" y="3041"/>
                  </a:lnTo>
                  <a:lnTo>
                    <a:pt x="4223" y="3195"/>
                  </a:lnTo>
                  <a:lnTo>
                    <a:pt x="4484" y="3077"/>
                  </a:lnTo>
                  <a:lnTo>
                    <a:pt x="4484" y="2929"/>
                  </a:lnTo>
                  <a:lnTo>
                    <a:pt x="4413" y="2776"/>
                  </a:lnTo>
                  <a:lnTo>
                    <a:pt x="4294" y="2734"/>
                  </a:lnTo>
                  <a:lnTo>
                    <a:pt x="4182" y="2734"/>
                  </a:lnTo>
                  <a:lnTo>
                    <a:pt x="4028" y="2622"/>
                  </a:lnTo>
                  <a:lnTo>
                    <a:pt x="3875" y="2510"/>
                  </a:lnTo>
                  <a:lnTo>
                    <a:pt x="3574" y="2203"/>
                  </a:lnTo>
                  <a:lnTo>
                    <a:pt x="3497" y="2244"/>
                  </a:lnTo>
                  <a:lnTo>
                    <a:pt x="3421" y="2356"/>
                  </a:lnTo>
                  <a:lnTo>
                    <a:pt x="3343" y="2434"/>
                  </a:lnTo>
                  <a:lnTo>
                    <a:pt x="3077" y="2280"/>
                  </a:lnTo>
                  <a:lnTo>
                    <a:pt x="3077" y="2203"/>
                  </a:lnTo>
                  <a:lnTo>
                    <a:pt x="2853" y="2280"/>
                  </a:lnTo>
                  <a:lnTo>
                    <a:pt x="2777" y="1902"/>
                  </a:lnTo>
                  <a:lnTo>
                    <a:pt x="2587" y="1063"/>
                  </a:lnTo>
                  <a:lnTo>
                    <a:pt x="2434" y="495"/>
                  </a:lnTo>
                  <a:lnTo>
                    <a:pt x="2356" y="230"/>
                  </a:lnTo>
                  <a:lnTo>
                    <a:pt x="2133" y="117"/>
                  </a:lnTo>
                  <a:lnTo>
                    <a:pt x="2014" y="188"/>
                  </a:lnTo>
                  <a:lnTo>
                    <a:pt x="1636" y="117"/>
                  </a:lnTo>
                  <a:lnTo>
                    <a:pt x="1517" y="153"/>
                  </a:lnTo>
                  <a:lnTo>
                    <a:pt x="1412" y="117"/>
                  </a:lnTo>
                  <a:lnTo>
                    <a:pt x="1412" y="76"/>
                  </a:lnTo>
                  <a:lnTo>
                    <a:pt x="1063" y="0"/>
                  </a:lnTo>
                  <a:lnTo>
                    <a:pt x="1027" y="76"/>
                  </a:lnTo>
                  <a:lnTo>
                    <a:pt x="839" y="76"/>
                  </a:lnTo>
                  <a:lnTo>
                    <a:pt x="685" y="188"/>
                  </a:lnTo>
                  <a:lnTo>
                    <a:pt x="573" y="307"/>
                  </a:lnTo>
                  <a:lnTo>
                    <a:pt x="531" y="419"/>
                  </a:lnTo>
                  <a:lnTo>
                    <a:pt x="454" y="495"/>
                  </a:lnTo>
                  <a:lnTo>
                    <a:pt x="307" y="495"/>
                  </a:lnTo>
                  <a:lnTo>
                    <a:pt x="230" y="608"/>
                  </a:lnTo>
                </a:path>
              </a:pathLst>
            </a:custGeom>
            <a:grpFill/>
            <a:ln w="0">
              <a:solidFill>
                <a:schemeClr val="tx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Over </a:t>
              </a:r>
            </a:p>
            <a:p>
              <a:pPr>
                <a:defRPr/>
              </a:pPr>
              <a:r>
                <a:rPr lang="en-US" sz="1200" b="1" dirty="0">
                  <a:solidFill>
                    <a:schemeClr val="bg1"/>
                  </a:solidFill>
                  <a:latin typeface="Calibri" pitchFamily="34" charset="0"/>
                  <a:cs typeface="Arial" pitchFamily="34" charset="0"/>
                </a:rPr>
                <a:t>    80%</a:t>
              </a:r>
            </a:p>
            <a:p>
              <a:pPr algn="ctr">
                <a:defRPr/>
              </a:pPr>
              <a:endParaRPr lang="en-US" sz="1200" b="1" dirty="0">
                <a:solidFill>
                  <a:schemeClr val="bg1"/>
                </a:solidFill>
                <a:latin typeface="Calibri" pitchFamily="34" charset="0"/>
                <a:cs typeface="Arial" pitchFamily="34" charset="0"/>
              </a:endParaRPr>
            </a:p>
          </p:txBody>
        </p:sp>
        <p:grpSp>
          <p:nvGrpSpPr>
            <p:cNvPr id="3" name="Group 162"/>
            <p:cNvGrpSpPr/>
            <p:nvPr/>
          </p:nvGrpSpPr>
          <p:grpSpPr>
            <a:xfrm>
              <a:off x="-377855" y="7838186"/>
              <a:ext cx="912028" cy="235869"/>
              <a:chOff x="-377855" y="7838186"/>
              <a:chExt cx="912028" cy="235869"/>
            </a:xfrm>
            <a:grpFill/>
          </p:grpSpPr>
          <p:sp>
            <p:nvSpPr>
              <p:cNvPr id="19576" name="Freeform 120"/>
              <p:cNvSpPr>
                <a:spLocks/>
              </p:cNvSpPr>
              <p:nvPr/>
            </p:nvSpPr>
            <p:spPr bwMode="auto">
              <a:xfrm>
                <a:off x="420956" y="7847620"/>
                <a:ext cx="113217" cy="75478"/>
              </a:xfrm>
              <a:custGeom>
                <a:avLst/>
                <a:gdLst/>
                <a:ahLst/>
                <a:cxnLst>
                  <a:cxn ang="0">
                    <a:pos x="187" y="8"/>
                  </a:cxn>
                  <a:cxn ang="0">
                    <a:pos x="157" y="6"/>
                  </a:cxn>
                  <a:cxn ang="0">
                    <a:pos x="126" y="5"/>
                  </a:cxn>
                  <a:cxn ang="0">
                    <a:pos x="104" y="6"/>
                  </a:cxn>
                  <a:cxn ang="0">
                    <a:pos x="89" y="9"/>
                  </a:cxn>
                  <a:cxn ang="0">
                    <a:pos x="77" y="17"/>
                  </a:cxn>
                  <a:cxn ang="0">
                    <a:pos x="72" y="28"/>
                  </a:cxn>
                  <a:cxn ang="0">
                    <a:pos x="73" y="47"/>
                  </a:cxn>
                  <a:cxn ang="0">
                    <a:pos x="69" y="57"/>
                  </a:cxn>
                  <a:cxn ang="0">
                    <a:pos x="57" y="56"/>
                  </a:cxn>
                  <a:cxn ang="0">
                    <a:pos x="45" y="61"/>
                  </a:cxn>
                  <a:cxn ang="0">
                    <a:pos x="34" y="71"/>
                  </a:cxn>
                  <a:cxn ang="0">
                    <a:pos x="26" y="90"/>
                  </a:cxn>
                  <a:cxn ang="0">
                    <a:pos x="22" y="111"/>
                  </a:cxn>
                  <a:cxn ang="0">
                    <a:pos x="16" y="114"/>
                  </a:cxn>
                  <a:cxn ang="0">
                    <a:pos x="7" y="119"/>
                  </a:cxn>
                  <a:cxn ang="0">
                    <a:pos x="1" y="124"/>
                  </a:cxn>
                  <a:cxn ang="0">
                    <a:pos x="3" y="131"/>
                  </a:cxn>
                  <a:cxn ang="0">
                    <a:pos x="6" y="132"/>
                  </a:cxn>
                  <a:cxn ang="0">
                    <a:pos x="6" y="135"/>
                  </a:cxn>
                  <a:cxn ang="0">
                    <a:pos x="12" y="137"/>
                  </a:cxn>
                  <a:cxn ang="0">
                    <a:pos x="14" y="137"/>
                  </a:cxn>
                  <a:cxn ang="0">
                    <a:pos x="12" y="139"/>
                  </a:cxn>
                  <a:cxn ang="0">
                    <a:pos x="21" y="142"/>
                  </a:cxn>
                  <a:cxn ang="0">
                    <a:pos x="36" y="141"/>
                  </a:cxn>
                  <a:cxn ang="0">
                    <a:pos x="44" y="139"/>
                  </a:cxn>
                  <a:cxn ang="0">
                    <a:pos x="56" y="128"/>
                  </a:cxn>
                  <a:cxn ang="0">
                    <a:pos x="75" y="114"/>
                  </a:cxn>
                  <a:cxn ang="0">
                    <a:pos x="105" y="95"/>
                  </a:cxn>
                  <a:cxn ang="0">
                    <a:pos x="130" y="80"/>
                  </a:cxn>
                  <a:cxn ang="0">
                    <a:pos x="142" y="72"/>
                  </a:cxn>
                  <a:cxn ang="0">
                    <a:pos x="156" y="58"/>
                  </a:cxn>
                  <a:cxn ang="0">
                    <a:pos x="174" y="45"/>
                  </a:cxn>
                  <a:cxn ang="0">
                    <a:pos x="191" y="39"/>
                  </a:cxn>
                  <a:cxn ang="0">
                    <a:pos x="205" y="33"/>
                  </a:cxn>
                  <a:cxn ang="0">
                    <a:pos x="211" y="28"/>
                  </a:cxn>
                  <a:cxn ang="0">
                    <a:pos x="215" y="21"/>
                  </a:cxn>
                  <a:cxn ang="0">
                    <a:pos x="214" y="15"/>
                  </a:cxn>
                  <a:cxn ang="0">
                    <a:pos x="212" y="8"/>
                  </a:cxn>
                  <a:cxn ang="0">
                    <a:pos x="209" y="2"/>
                  </a:cxn>
                  <a:cxn ang="0">
                    <a:pos x="205" y="1"/>
                  </a:cxn>
                  <a:cxn ang="0">
                    <a:pos x="200" y="3"/>
                  </a:cxn>
                </a:cxnLst>
                <a:rect l="0" t="0" r="r" b="b"/>
                <a:pathLst>
                  <a:path w="215" h="142">
                    <a:moveTo>
                      <a:pt x="200" y="7"/>
                    </a:moveTo>
                    <a:lnTo>
                      <a:pt x="187" y="8"/>
                    </a:lnTo>
                    <a:lnTo>
                      <a:pt x="173" y="7"/>
                    </a:lnTo>
                    <a:lnTo>
                      <a:pt x="157" y="6"/>
                    </a:lnTo>
                    <a:lnTo>
                      <a:pt x="142" y="5"/>
                    </a:lnTo>
                    <a:lnTo>
                      <a:pt x="126" y="5"/>
                    </a:lnTo>
                    <a:lnTo>
                      <a:pt x="110" y="5"/>
                    </a:lnTo>
                    <a:lnTo>
                      <a:pt x="104" y="6"/>
                    </a:lnTo>
                    <a:lnTo>
                      <a:pt x="96" y="7"/>
                    </a:lnTo>
                    <a:lnTo>
                      <a:pt x="89" y="9"/>
                    </a:lnTo>
                    <a:lnTo>
                      <a:pt x="83" y="12"/>
                    </a:lnTo>
                    <a:lnTo>
                      <a:pt x="77" y="17"/>
                    </a:lnTo>
                    <a:lnTo>
                      <a:pt x="73" y="22"/>
                    </a:lnTo>
                    <a:lnTo>
                      <a:pt x="72" y="28"/>
                    </a:lnTo>
                    <a:lnTo>
                      <a:pt x="71" y="33"/>
                    </a:lnTo>
                    <a:lnTo>
                      <a:pt x="73" y="47"/>
                    </a:lnTo>
                    <a:lnTo>
                      <a:pt x="76" y="60"/>
                    </a:lnTo>
                    <a:lnTo>
                      <a:pt x="69" y="57"/>
                    </a:lnTo>
                    <a:lnTo>
                      <a:pt x="63" y="54"/>
                    </a:lnTo>
                    <a:lnTo>
                      <a:pt x="57" y="56"/>
                    </a:lnTo>
                    <a:lnTo>
                      <a:pt x="51" y="58"/>
                    </a:lnTo>
                    <a:lnTo>
                      <a:pt x="45" y="61"/>
                    </a:lnTo>
                    <a:lnTo>
                      <a:pt x="40" y="66"/>
                    </a:lnTo>
                    <a:lnTo>
                      <a:pt x="34" y="71"/>
                    </a:lnTo>
                    <a:lnTo>
                      <a:pt x="30" y="78"/>
                    </a:lnTo>
                    <a:lnTo>
                      <a:pt x="26" y="90"/>
                    </a:lnTo>
                    <a:lnTo>
                      <a:pt x="23" y="107"/>
                    </a:lnTo>
                    <a:lnTo>
                      <a:pt x="22" y="111"/>
                    </a:lnTo>
                    <a:lnTo>
                      <a:pt x="20" y="113"/>
                    </a:lnTo>
                    <a:lnTo>
                      <a:pt x="16" y="114"/>
                    </a:lnTo>
                    <a:lnTo>
                      <a:pt x="12" y="117"/>
                    </a:lnTo>
                    <a:lnTo>
                      <a:pt x="7" y="119"/>
                    </a:lnTo>
                    <a:lnTo>
                      <a:pt x="3" y="121"/>
                    </a:lnTo>
                    <a:lnTo>
                      <a:pt x="1" y="124"/>
                    </a:lnTo>
                    <a:lnTo>
                      <a:pt x="0" y="131"/>
                    </a:lnTo>
                    <a:lnTo>
                      <a:pt x="3" y="131"/>
                    </a:lnTo>
                    <a:lnTo>
                      <a:pt x="5" y="131"/>
                    </a:lnTo>
                    <a:lnTo>
                      <a:pt x="6" y="132"/>
                    </a:lnTo>
                    <a:lnTo>
                      <a:pt x="7" y="133"/>
                    </a:lnTo>
                    <a:lnTo>
                      <a:pt x="6" y="135"/>
                    </a:lnTo>
                    <a:lnTo>
                      <a:pt x="5" y="137"/>
                    </a:lnTo>
                    <a:lnTo>
                      <a:pt x="12" y="137"/>
                    </a:lnTo>
                    <a:lnTo>
                      <a:pt x="17" y="137"/>
                    </a:lnTo>
                    <a:lnTo>
                      <a:pt x="14" y="137"/>
                    </a:lnTo>
                    <a:lnTo>
                      <a:pt x="12" y="138"/>
                    </a:lnTo>
                    <a:lnTo>
                      <a:pt x="12" y="139"/>
                    </a:lnTo>
                    <a:lnTo>
                      <a:pt x="12" y="142"/>
                    </a:lnTo>
                    <a:lnTo>
                      <a:pt x="21" y="142"/>
                    </a:lnTo>
                    <a:lnTo>
                      <a:pt x="32" y="142"/>
                    </a:lnTo>
                    <a:lnTo>
                      <a:pt x="36" y="141"/>
                    </a:lnTo>
                    <a:lnTo>
                      <a:pt x="41" y="140"/>
                    </a:lnTo>
                    <a:lnTo>
                      <a:pt x="44" y="139"/>
                    </a:lnTo>
                    <a:lnTo>
                      <a:pt x="47" y="137"/>
                    </a:lnTo>
                    <a:lnTo>
                      <a:pt x="56" y="128"/>
                    </a:lnTo>
                    <a:lnTo>
                      <a:pt x="66" y="121"/>
                    </a:lnTo>
                    <a:lnTo>
                      <a:pt x="75" y="114"/>
                    </a:lnTo>
                    <a:lnTo>
                      <a:pt x="85" y="108"/>
                    </a:lnTo>
                    <a:lnTo>
                      <a:pt x="105" y="95"/>
                    </a:lnTo>
                    <a:lnTo>
                      <a:pt x="124" y="83"/>
                    </a:lnTo>
                    <a:lnTo>
                      <a:pt x="130" y="80"/>
                    </a:lnTo>
                    <a:lnTo>
                      <a:pt x="136" y="77"/>
                    </a:lnTo>
                    <a:lnTo>
                      <a:pt x="142" y="72"/>
                    </a:lnTo>
                    <a:lnTo>
                      <a:pt x="147" y="68"/>
                    </a:lnTo>
                    <a:lnTo>
                      <a:pt x="156" y="58"/>
                    </a:lnTo>
                    <a:lnTo>
                      <a:pt x="165" y="48"/>
                    </a:lnTo>
                    <a:lnTo>
                      <a:pt x="174" y="45"/>
                    </a:lnTo>
                    <a:lnTo>
                      <a:pt x="183" y="42"/>
                    </a:lnTo>
                    <a:lnTo>
                      <a:pt x="191" y="39"/>
                    </a:lnTo>
                    <a:lnTo>
                      <a:pt x="200" y="36"/>
                    </a:lnTo>
                    <a:lnTo>
                      <a:pt x="205" y="33"/>
                    </a:lnTo>
                    <a:lnTo>
                      <a:pt x="208" y="30"/>
                    </a:lnTo>
                    <a:lnTo>
                      <a:pt x="211" y="28"/>
                    </a:lnTo>
                    <a:lnTo>
                      <a:pt x="214" y="25"/>
                    </a:lnTo>
                    <a:lnTo>
                      <a:pt x="215" y="21"/>
                    </a:lnTo>
                    <a:lnTo>
                      <a:pt x="215" y="18"/>
                    </a:lnTo>
                    <a:lnTo>
                      <a:pt x="214" y="15"/>
                    </a:lnTo>
                    <a:lnTo>
                      <a:pt x="212" y="12"/>
                    </a:lnTo>
                    <a:lnTo>
                      <a:pt x="212" y="8"/>
                    </a:lnTo>
                    <a:lnTo>
                      <a:pt x="211" y="5"/>
                    </a:lnTo>
                    <a:lnTo>
                      <a:pt x="209" y="2"/>
                    </a:lnTo>
                    <a:lnTo>
                      <a:pt x="207" y="1"/>
                    </a:lnTo>
                    <a:lnTo>
                      <a:pt x="205" y="1"/>
                    </a:lnTo>
                    <a:lnTo>
                      <a:pt x="200" y="0"/>
                    </a:lnTo>
                    <a:lnTo>
                      <a:pt x="200" y="3"/>
                    </a:lnTo>
                    <a:lnTo>
                      <a:pt x="200" y="7"/>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8" name="Freeform 122"/>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9" name="Freeform 123"/>
              <p:cNvSpPr>
                <a:spLocks/>
              </p:cNvSpPr>
              <p:nvPr/>
            </p:nvSpPr>
            <p:spPr bwMode="auto">
              <a:xfrm>
                <a:off x="317173" y="7891649"/>
                <a:ext cx="100638" cy="75478"/>
              </a:xfrm>
              <a:custGeom>
                <a:avLst/>
                <a:gdLst/>
                <a:ahLst/>
                <a:cxnLst>
                  <a:cxn ang="0">
                    <a:pos x="178" y="44"/>
                  </a:cxn>
                  <a:cxn ang="0">
                    <a:pos x="187" y="31"/>
                  </a:cxn>
                  <a:cxn ang="0">
                    <a:pos x="192" y="17"/>
                  </a:cxn>
                  <a:cxn ang="0">
                    <a:pos x="191" y="8"/>
                  </a:cxn>
                  <a:cxn ang="0">
                    <a:pos x="188" y="3"/>
                  </a:cxn>
                  <a:cxn ang="0">
                    <a:pos x="178" y="0"/>
                  </a:cxn>
                  <a:cxn ang="0">
                    <a:pos x="166" y="0"/>
                  </a:cxn>
                  <a:cxn ang="0">
                    <a:pos x="153" y="2"/>
                  </a:cxn>
                  <a:cxn ang="0">
                    <a:pos x="142" y="7"/>
                  </a:cxn>
                  <a:cxn ang="0">
                    <a:pos x="127" y="17"/>
                  </a:cxn>
                  <a:cxn ang="0">
                    <a:pos x="109" y="34"/>
                  </a:cxn>
                  <a:cxn ang="0">
                    <a:pos x="99" y="49"/>
                  </a:cxn>
                  <a:cxn ang="0">
                    <a:pos x="97" y="64"/>
                  </a:cxn>
                  <a:cxn ang="0">
                    <a:pos x="91" y="78"/>
                  </a:cxn>
                  <a:cxn ang="0">
                    <a:pos x="80" y="87"/>
                  </a:cxn>
                  <a:cxn ang="0">
                    <a:pos x="68" y="94"/>
                  </a:cxn>
                  <a:cxn ang="0">
                    <a:pos x="57" y="97"/>
                  </a:cxn>
                  <a:cxn ang="0">
                    <a:pos x="44" y="99"/>
                  </a:cxn>
                  <a:cxn ang="0">
                    <a:pos x="35" y="105"/>
                  </a:cxn>
                  <a:cxn ang="0">
                    <a:pos x="27" y="115"/>
                  </a:cxn>
                  <a:cxn ang="0">
                    <a:pos x="14" y="125"/>
                  </a:cxn>
                  <a:cxn ang="0">
                    <a:pos x="3" y="132"/>
                  </a:cxn>
                  <a:cxn ang="0">
                    <a:pos x="0" y="135"/>
                  </a:cxn>
                  <a:cxn ang="0">
                    <a:pos x="5" y="142"/>
                  </a:cxn>
                  <a:cxn ang="0">
                    <a:pos x="13" y="145"/>
                  </a:cxn>
                  <a:cxn ang="0">
                    <a:pos x="20" y="144"/>
                  </a:cxn>
                  <a:cxn ang="0">
                    <a:pos x="28" y="140"/>
                  </a:cxn>
                  <a:cxn ang="0">
                    <a:pos x="38" y="135"/>
                  </a:cxn>
                  <a:cxn ang="0">
                    <a:pos x="49" y="128"/>
                  </a:cxn>
                  <a:cxn ang="0">
                    <a:pos x="64" y="115"/>
                  </a:cxn>
                  <a:cxn ang="0">
                    <a:pos x="89" y="101"/>
                  </a:cxn>
                  <a:cxn ang="0">
                    <a:pos x="112" y="93"/>
                  </a:cxn>
                  <a:cxn ang="0">
                    <a:pos x="129" y="85"/>
                  </a:cxn>
                  <a:cxn ang="0">
                    <a:pos x="143" y="77"/>
                  </a:cxn>
                  <a:cxn ang="0">
                    <a:pos x="153" y="69"/>
                  </a:cxn>
                  <a:cxn ang="0">
                    <a:pos x="162" y="60"/>
                  </a:cxn>
                  <a:cxn ang="0">
                    <a:pos x="173" y="52"/>
                  </a:cxn>
                  <a:cxn ang="0">
                    <a:pos x="176" y="50"/>
                  </a:cxn>
                </a:cxnLst>
                <a:rect l="0" t="0" r="r" b="b"/>
                <a:pathLst>
                  <a:path w="192" h="145">
                    <a:moveTo>
                      <a:pt x="173" y="50"/>
                    </a:moveTo>
                    <a:lnTo>
                      <a:pt x="178" y="44"/>
                    </a:lnTo>
                    <a:lnTo>
                      <a:pt x="182" y="38"/>
                    </a:lnTo>
                    <a:lnTo>
                      <a:pt x="187" y="31"/>
                    </a:lnTo>
                    <a:lnTo>
                      <a:pt x="190" y="23"/>
                    </a:lnTo>
                    <a:lnTo>
                      <a:pt x="192" y="17"/>
                    </a:lnTo>
                    <a:lnTo>
                      <a:pt x="192" y="10"/>
                    </a:lnTo>
                    <a:lnTo>
                      <a:pt x="191" y="8"/>
                    </a:lnTo>
                    <a:lnTo>
                      <a:pt x="190" y="6"/>
                    </a:lnTo>
                    <a:lnTo>
                      <a:pt x="188" y="3"/>
                    </a:lnTo>
                    <a:lnTo>
                      <a:pt x="184" y="2"/>
                    </a:lnTo>
                    <a:lnTo>
                      <a:pt x="178" y="0"/>
                    </a:lnTo>
                    <a:lnTo>
                      <a:pt x="172" y="0"/>
                    </a:lnTo>
                    <a:lnTo>
                      <a:pt x="166" y="0"/>
                    </a:lnTo>
                    <a:lnTo>
                      <a:pt x="160" y="0"/>
                    </a:lnTo>
                    <a:lnTo>
                      <a:pt x="153" y="2"/>
                    </a:lnTo>
                    <a:lnTo>
                      <a:pt x="148" y="3"/>
                    </a:lnTo>
                    <a:lnTo>
                      <a:pt x="142" y="7"/>
                    </a:lnTo>
                    <a:lnTo>
                      <a:pt x="137" y="10"/>
                    </a:lnTo>
                    <a:lnTo>
                      <a:pt x="127" y="17"/>
                    </a:lnTo>
                    <a:lnTo>
                      <a:pt x="118" y="26"/>
                    </a:lnTo>
                    <a:lnTo>
                      <a:pt x="109" y="34"/>
                    </a:lnTo>
                    <a:lnTo>
                      <a:pt x="102" y="43"/>
                    </a:lnTo>
                    <a:lnTo>
                      <a:pt x="99" y="49"/>
                    </a:lnTo>
                    <a:lnTo>
                      <a:pt x="97" y="57"/>
                    </a:lnTo>
                    <a:lnTo>
                      <a:pt x="97" y="64"/>
                    </a:lnTo>
                    <a:lnTo>
                      <a:pt x="96" y="73"/>
                    </a:lnTo>
                    <a:lnTo>
                      <a:pt x="91" y="78"/>
                    </a:lnTo>
                    <a:lnTo>
                      <a:pt x="87" y="82"/>
                    </a:lnTo>
                    <a:lnTo>
                      <a:pt x="80" y="87"/>
                    </a:lnTo>
                    <a:lnTo>
                      <a:pt x="72" y="91"/>
                    </a:lnTo>
                    <a:lnTo>
                      <a:pt x="68" y="94"/>
                    </a:lnTo>
                    <a:lnTo>
                      <a:pt x="62" y="97"/>
                    </a:lnTo>
                    <a:lnTo>
                      <a:pt x="57" y="97"/>
                    </a:lnTo>
                    <a:lnTo>
                      <a:pt x="49" y="97"/>
                    </a:lnTo>
                    <a:lnTo>
                      <a:pt x="44" y="99"/>
                    </a:lnTo>
                    <a:lnTo>
                      <a:pt x="38" y="102"/>
                    </a:lnTo>
                    <a:lnTo>
                      <a:pt x="35" y="105"/>
                    </a:lnTo>
                    <a:lnTo>
                      <a:pt x="33" y="109"/>
                    </a:lnTo>
                    <a:lnTo>
                      <a:pt x="27" y="115"/>
                    </a:lnTo>
                    <a:lnTo>
                      <a:pt x="19" y="120"/>
                    </a:lnTo>
                    <a:lnTo>
                      <a:pt x="14" y="125"/>
                    </a:lnTo>
                    <a:lnTo>
                      <a:pt x="6" y="129"/>
                    </a:lnTo>
                    <a:lnTo>
                      <a:pt x="3" y="132"/>
                    </a:lnTo>
                    <a:lnTo>
                      <a:pt x="2" y="134"/>
                    </a:lnTo>
                    <a:lnTo>
                      <a:pt x="0" y="135"/>
                    </a:lnTo>
                    <a:lnTo>
                      <a:pt x="2" y="138"/>
                    </a:lnTo>
                    <a:lnTo>
                      <a:pt x="5" y="142"/>
                    </a:lnTo>
                    <a:lnTo>
                      <a:pt x="8" y="144"/>
                    </a:lnTo>
                    <a:lnTo>
                      <a:pt x="13" y="145"/>
                    </a:lnTo>
                    <a:lnTo>
                      <a:pt x="17" y="144"/>
                    </a:lnTo>
                    <a:lnTo>
                      <a:pt x="20" y="144"/>
                    </a:lnTo>
                    <a:lnTo>
                      <a:pt x="25" y="142"/>
                    </a:lnTo>
                    <a:lnTo>
                      <a:pt x="28" y="140"/>
                    </a:lnTo>
                    <a:lnTo>
                      <a:pt x="31" y="138"/>
                    </a:lnTo>
                    <a:lnTo>
                      <a:pt x="38" y="135"/>
                    </a:lnTo>
                    <a:lnTo>
                      <a:pt x="44" y="132"/>
                    </a:lnTo>
                    <a:lnTo>
                      <a:pt x="49" y="128"/>
                    </a:lnTo>
                    <a:lnTo>
                      <a:pt x="55" y="123"/>
                    </a:lnTo>
                    <a:lnTo>
                      <a:pt x="64" y="115"/>
                    </a:lnTo>
                    <a:lnTo>
                      <a:pt x="72" y="109"/>
                    </a:lnTo>
                    <a:lnTo>
                      <a:pt x="89" y="101"/>
                    </a:lnTo>
                    <a:lnTo>
                      <a:pt x="105" y="97"/>
                    </a:lnTo>
                    <a:lnTo>
                      <a:pt x="112" y="93"/>
                    </a:lnTo>
                    <a:lnTo>
                      <a:pt x="121" y="90"/>
                    </a:lnTo>
                    <a:lnTo>
                      <a:pt x="129" y="85"/>
                    </a:lnTo>
                    <a:lnTo>
                      <a:pt x="138" y="79"/>
                    </a:lnTo>
                    <a:lnTo>
                      <a:pt x="143" y="77"/>
                    </a:lnTo>
                    <a:lnTo>
                      <a:pt x="149" y="73"/>
                    </a:lnTo>
                    <a:lnTo>
                      <a:pt x="153" y="69"/>
                    </a:lnTo>
                    <a:lnTo>
                      <a:pt x="158" y="64"/>
                    </a:lnTo>
                    <a:lnTo>
                      <a:pt x="162" y="60"/>
                    </a:lnTo>
                    <a:lnTo>
                      <a:pt x="168" y="56"/>
                    </a:lnTo>
                    <a:lnTo>
                      <a:pt x="173" y="52"/>
                    </a:lnTo>
                    <a:lnTo>
                      <a:pt x="179" y="50"/>
                    </a:lnTo>
                    <a:lnTo>
                      <a:pt x="176" y="50"/>
                    </a:lnTo>
                    <a:lnTo>
                      <a:pt x="173" y="5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0" name="Freeform 124"/>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1" name="Freeform 125"/>
              <p:cNvSpPr>
                <a:spLocks/>
              </p:cNvSpPr>
              <p:nvPr/>
            </p:nvSpPr>
            <p:spPr bwMode="auto">
              <a:xfrm>
                <a:off x="276289" y="7973417"/>
                <a:ext cx="22014" cy="9435"/>
              </a:xfrm>
              <a:custGeom>
                <a:avLst/>
                <a:gdLst/>
                <a:ahLst/>
                <a:cxnLst>
                  <a:cxn ang="0">
                    <a:pos x="36" y="0"/>
                  </a:cxn>
                  <a:cxn ang="0">
                    <a:pos x="25" y="2"/>
                  </a:cxn>
                  <a:cxn ang="0">
                    <a:pos x="14" y="4"/>
                  </a:cxn>
                  <a:cxn ang="0">
                    <a:pos x="8" y="5"/>
                  </a:cxn>
                  <a:cxn ang="0">
                    <a:pos x="4" y="8"/>
                  </a:cxn>
                  <a:cxn ang="0">
                    <a:pos x="3" y="10"/>
                  </a:cxn>
                  <a:cxn ang="0">
                    <a:pos x="2" y="12"/>
                  </a:cxn>
                  <a:cxn ang="0">
                    <a:pos x="0" y="14"/>
                  </a:cxn>
                  <a:cxn ang="0">
                    <a:pos x="0" y="18"/>
                  </a:cxn>
                  <a:cxn ang="0">
                    <a:pos x="13" y="18"/>
                  </a:cxn>
                  <a:cxn ang="0">
                    <a:pos x="26" y="18"/>
                  </a:cxn>
                  <a:cxn ang="0">
                    <a:pos x="32" y="18"/>
                  </a:cxn>
                  <a:cxn ang="0">
                    <a:pos x="37" y="15"/>
                  </a:cxn>
                  <a:cxn ang="0">
                    <a:pos x="43" y="11"/>
                  </a:cxn>
                  <a:cxn ang="0">
                    <a:pos x="47" y="5"/>
                  </a:cxn>
                  <a:cxn ang="0">
                    <a:pos x="45" y="2"/>
                  </a:cxn>
                  <a:cxn ang="0">
                    <a:pos x="42" y="0"/>
                  </a:cxn>
                  <a:cxn ang="0">
                    <a:pos x="36" y="0"/>
                  </a:cxn>
                  <a:cxn ang="0">
                    <a:pos x="36" y="0"/>
                  </a:cxn>
                </a:cxnLst>
                <a:rect l="0" t="0" r="r" b="b"/>
                <a:pathLst>
                  <a:path w="47" h="18">
                    <a:moveTo>
                      <a:pt x="36" y="0"/>
                    </a:moveTo>
                    <a:lnTo>
                      <a:pt x="25" y="2"/>
                    </a:lnTo>
                    <a:lnTo>
                      <a:pt x="14" y="4"/>
                    </a:lnTo>
                    <a:lnTo>
                      <a:pt x="8" y="5"/>
                    </a:lnTo>
                    <a:lnTo>
                      <a:pt x="4" y="8"/>
                    </a:lnTo>
                    <a:lnTo>
                      <a:pt x="3" y="10"/>
                    </a:lnTo>
                    <a:lnTo>
                      <a:pt x="2" y="12"/>
                    </a:lnTo>
                    <a:lnTo>
                      <a:pt x="0" y="14"/>
                    </a:lnTo>
                    <a:lnTo>
                      <a:pt x="0" y="18"/>
                    </a:lnTo>
                    <a:lnTo>
                      <a:pt x="13" y="18"/>
                    </a:lnTo>
                    <a:lnTo>
                      <a:pt x="26" y="18"/>
                    </a:lnTo>
                    <a:lnTo>
                      <a:pt x="32" y="18"/>
                    </a:lnTo>
                    <a:lnTo>
                      <a:pt x="37" y="15"/>
                    </a:lnTo>
                    <a:lnTo>
                      <a:pt x="43" y="11"/>
                    </a:lnTo>
                    <a:lnTo>
                      <a:pt x="47" y="5"/>
                    </a:lnTo>
                    <a:lnTo>
                      <a:pt x="45" y="2"/>
                    </a:lnTo>
                    <a:lnTo>
                      <a:pt x="42" y="0"/>
                    </a:lnTo>
                    <a:lnTo>
                      <a:pt x="36" y="0"/>
                    </a:lnTo>
                    <a:lnTo>
                      <a:pt x="36"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2" name="Freeform 126"/>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3" name="Freeform 127"/>
              <p:cNvSpPr>
                <a:spLocks/>
              </p:cNvSpPr>
              <p:nvPr/>
            </p:nvSpPr>
            <p:spPr bwMode="auto">
              <a:xfrm>
                <a:off x="251130" y="7995432"/>
                <a:ext cx="12580" cy="6290"/>
              </a:xfrm>
              <a:custGeom>
                <a:avLst/>
                <a:gdLst/>
                <a:ahLst/>
                <a:cxnLst>
                  <a:cxn ang="0">
                    <a:pos x="23" y="5"/>
                  </a:cxn>
                  <a:cxn ang="0">
                    <a:pos x="21" y="3"/>
                  </a:cxn>
                  <a:cxn ang="0">
                    <a:pos x="18" y="2"/>
                  </a:cxn>
                  <a:cxn ang="0">
                    <a:pos x="15" y="0"/>
                  </a:cxn>
                  <a:cxn ang="0">
                    <a:pos x="12" y="0"/>
                  </a:cxn>
                  <a:cxn ang="0">
                    <a:pos x="9" y="0"/>
                  </a:cxn>
                  <a:cxn ang="0">
                    <a:pos x="5" y="2"/>
                  </a:cxn>
                  <a:cxn ang="0">
                    <a:pos x="2" y="3"/>
                  </a:cxn>
                  <a:cxn ang="0">
                    <a:pos x="0" y="5"/>
                  </a:cxn>
                  <a:cxn ang="0">
                    <a:pos x="0" y="13"/>
                  </a:cxn>
                  <a:cxn ang="0">
                    <a:pos x="0" y="17"/>
                  </a:cxn>
                  <a:cxn ang="0">
                    <a:pos x="10" y="17"/>
                  </a:cxn>
                  <a:cxn ang="0">
                    <a:pos x="19" y="15"/>
                  </a:cxn>
                  <a:cxn ang="0">
                    <a:pos x="22" y="14"/>
                  </a:cxn>
                  <a:cxn ang="0">
                    <a:pos x="24" y="12"/>
                  </a:cxn>
                  <a:cxn ang="0">
                    <a:pos x="24" y="9"/>
                  </a:cxn>
                  <a:cxn ang="0">
                    <a:pos x="23" y="5"/>
                  </a:cxn>
                </a:cxnLst>
                <a:rect l="0" t="0" r="r" b="b"/>
                <a:pathLst>
                  <a:path w="24" h="17">
                    <a:moveTo>
                      <a:pt x="23" y="5"/>
                    </a:moveTo>
                    <a:lnTo>
                      <a:pt x="21" y="3"/>
                    </a:lnTo>
                    <a:lnTo>
                      <a:pt x="18" y="2"/>
                    </a:lnTo>
                    <a:lnTo>
                      <a:pt x="15" y="0"/>
                    </a:lnTo>
                    <a:lnTo>
                      <a:pt x="12" y="0"/>
                    </a:lnTo>
                    <a:lnTo>
                      <a:pt x="9" y="0"/>
                    </a:lnTo>
                    <a:lnTo>
                      <a:pt x="5" y="2"/>
                    </a:lnTo>
                    <a:lnTo>
                      <a:pt x="2" y="3"/>
                    </a:lnTo>
                    <a:lnTo>
                      <a:pt x="0" y="5"/>
                    </a:lnTo>
                    <a:lnTo>
                      <a:pt x="0" y="13"/>
                    </a:lnTo>
                    <a:lnTo>
                      <a:pt x="0" y="17"/>
                    </a:lnTo>
                    <a:lnTo>
                      <a:pt x="10" y="17"/>
                    </a:lnTo>
                    <a:lnTo>
                      <a:pt x="19" y="15"/>
                    </a:lnTo>
                    <a:lnTo>
                      <a:pt x="22" y="14"/>
                    </a:lnTo>
                    <a:lnTo>
                      <a:pt x="24" y="12"/>
                    </a:lnTo>
                    <a:lnTo>
                      <a:pt x="24" y="9"/>
                    </a:lnTo>
                    <a:lnTo>
                      <a:pt x="23" y="5"/>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4" name="Freeform 128"/>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5" name="Freeform 129"/>
              <p:cNvSpPr>
                <a:spLocks/>
              </p:cNvSpPr>
              <p:nvPr/>
            </p:nvSpPr>
            <p:spPr bwMode="auto">
              <a:xfrm>
                <a:off x="225971" y="8011157"/>
                <a:ext cx="3145" cy="3145"/>
              </a:xfrm>
              <a:custGeom>
                <a:avLst/>
                <a:gdLst/>
                <a:ahLst/>
                <a:cxnLst>
                  <a:cxn ang="0">
                    <a:pos x="7" y="0"/>
                  </a:cxn>
                  <a:cxn ang="0">
                    <a:pos x="3" y="0"/>
                  </a:cxn>
                  <a:cxn ang="0">
                    <a:pos x="0" y="0"/>
                  </a:cxn>
                  <a:cxn ang="0">
                    <a:pos x="0" y="2"/>
                  </a:cxn>
                  <a:cxn ang="0">
                    <a:pos x="0" y="5"/>
                  </a:cxn>
                  <a:cxn ang="0">
                    <a:pos x="3" y="5"/>
                  </a:cxn>
                  <a:cxn ang="0">
                    <a:pos x="7" y="5"/>
                  </a:cxn>
                  <a:cxn ang="0">
                    <a:pos x="7" y="2"/>
                  </a:cxn>
                  <a:cxn ang="0">
                    <a:pos x="7" y="0"/>
                  </a:cxn>
                </a:cxnLst>
                <a:rect l="0" t="0" r="r" b="b"/>
                <a:pathLst>
                  <a:path w="7" h="5">
                    <a:moveTo>
                      <a:pt x="7" y="0"/>
                    </a:moveTo>
                    <a:lnTo>
                      <a:pt x="3" y="0"/>
                    </a:lnTo>
                    <a:lnTo>
                      <a:pt x="0" y="0"/>
                    </a:lnTo>
                    <a:lnTo>
                      <a:pt x="0" y="2"/>
                    </a:lnTo>
                    <a:lnTo>
                      <a:pt x="0" y="5"/>
                    </a:lnTo>
                    <a:lnTo>
                      <a:pt x="3" y="5"/>
                    </a:lnTo>
                    <a:lnTo>
                      <a:pt x="7" y="5"/>
                    </a:lnTo>
                    <a:lnTo>
                      <a:pt x="7" y="2"/>
                    </a:lnTo>
                    <a:lnTo>
                      <a:pt x="7"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6" name="Freeform 130"/>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7" name="Freeform 131"/>
              <p:cNvSpPr>
                <a:spLocks/>
              </p:cNvSpPr>
              <p:nvPr/>
            </p:nvSpPr>
            <p:spPr bwMode="auto">
              <a:xfrm>
                <a:off x="210246" y="8017446"/>
                <a:ext cx="6290" cy="6290"/>
              </a:xfrm>
              <a:custGeom>
                <a:avLst/>
                <a:gdLst/>
                <a:ahLst/>
                <a:cxnLst>
                  <a:cxn ang="0">
                    <a:pos x="6" y="0"/>
                  </a:cxn>
                  <a:cxn ang="0">
                    <a:pos x="5" y="0"/>
                  </a:cxn>
                  <a:cxn ang="0">
                    <a:pos x="0" y="0"/>
                  </a:cxn>
                  <a:cxn ang="0">
                    <a:pos x="0" y="4"/>
                  </a:cxn>
                  <a:cxn ang="0">
                    <a:pos x="0" y="12"/>
                  </a:cxn>
                  <a:cxn ang="0">
                    <a:pos x="6" y="12"/>
                  </a:cxn>
                  <a:cxn ang="0">
                    <a:pos x="11" y="12"/>
                  </a:cxn>
                  <a:cxn ang="0">
                    <a:pos x="11" y="8"/>
                  </a:cxn>
                  <a:cxn ang="0">
                    <a:pos x="11" y="4"/>
                  </a:cxn>
                  <a:cxn ang="0">
                    <a:pos x="10" y="2"/>
                  </a:cxn>
                  <a:cxn ang="0">
                    <a:pos x="9" y="1"/>
                  </a:cxn>
                  <a:cxn ang="0">
                    <a:pos x="8" y="1"/>
                  </a:cxn>
                  <a:cxn ang="0">
                    <a:pos x="6" y="0"/>
                  </a:cxn>
                </a:cxnLst>
                <a:rect l="0" t="0" r="r" b="b"/>
                <a:pathLst>
                  <a:path w="11" h="12">
                    <a:moveTo>
                      <a:pt x="6" y="0"/>
                    </a:moveTo>
                    <a:lnTo>
                      <a:pt x="5" y="0"/>
                    </a:lnTo>
                    <a:lnTo>
                      <a:pt x="0" y="0"/>
                    </a:lnTo>
                    <a:lnTo>
                      <a:pt x="0" y="4"/>
                    </a:lnTo>
                    <a:lnTo>
                      <a:pt x="0" y="12"/>
                    </a:lnTo>
                    <a:lnTo>
                      <a:pt x="6" y="12"/>
                    </a:lnTo>
                    <a:lnTo>
                      <a:pt x="11" y="12"/>
                    </a:lnTo>
                    <a:lnTo>
                      <a:pt x="11" y="8"/>
                    </a:lnTo>
                    <a:lnTo>
                      <a:pt x="11" y="4"/>
                    </a:lnTo>
                    <a:lnTo>
                      <a:pt x="10" y="2"/>
                    </a:lnTo>
                    <a:lnTo>
                      <a:pt x="9" y="1"/>
                    </a:lnTo>
                    <a:lnTo>
                      <a:pt x="8" y="1"/>
                    </a:lnTo>
                    <a:lnTo>
                      <a:pt x="6"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8" name="Freeform 132"/>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89" name="Freeform 133"/>
              <p:cNvSpPr>
                <a:spLocks/>
              </p:cNvSpPr>
              <p:nvPr/>
            </p:nvSpPr>
            <p:spPr bwMode="auto">
              <a:xfrm>
                <a:off x="169362" y="8023736"/>
                <a:ext cx="22014" cy="6290"/>
              </a:xfrm>
              <a:custGeom>
                <a:avLst/>
                <a:gdLst/>
                <a:ahLst/>
                <a:cxnLst>
                  <a:cxn ang="0">
                    <a:pos x="17" y="0"/>
                  </a:cxn>
                  <a:cxn ang="0">
                    <a:pos x="14" y="1"/>
                  </a:cxn>
                  <a:cxn ang="0">
                    <a:pos x="11" y="2"/>
                  </a:cxn>
                  <a:cxn ang="0">
                    <a:pos x="9" y="3"/>
                  </a:cxn>
                  <a:cxn ang="0">
                    <a:pos x="6" y="6"/>
                  </a:cxn>
                  <a:cxn ang="0">
                    <a:pos x="5" y="7"/>
                  </a:cxn>
                  <a:cxn ang="0">
                    <a:pos x="4" y="8"/>
                  </a:cxn>
                  <a:cxn ang="0">
                    <a:pos x="2" y="8"/>
                  </a:cxn>
                  <a:cxn ang="0">
                    <a:pos x="0" y="6"/>
                  </a:cxn>
                  <a:cxn ang="0">
                    <a:pos x="0" y="11"/>
                  </a:cxn>
                  <a:cxn ang="0">
                    <a:pos x="0" y="12"/>
                  </a:cxn>
                  <a:cxn ang="0">
                    <a:pos x="10" y="12"/>
                  </a:cxn>
                  <a:cxn ang="0">
                    <a:pos x="21" y="12"/>
                  </a:cxn>
                  <a:cxn ang="0">
                    <a:pos x="32" y="12"/>
                  </a:cxn>
                  <a:cxn ang="0">
                    <a:pos x="42" y="12"/>
                  </a:cxn>
                  <a:cxn ang="0">
                    <a:pos x="42" y="11"/>
                  </a:cxn>
                  <a:cxn ang="0">
                    <a:pos x="42" y="6"/>
                  </a:cxn>
                  <a:cxn ang="0">
                    <a:pos x="39" y="8"/>
                  </a:cxn>
                  <a:cxn ang="0">
                    <a:pos x="36" y="8"/>
                  </a:cxn>
                  <a:cxn ang="0">
                    <a:pos x="33" y="7"/>
                  </a:cxn>
                  <a:cxn ang="0">
                    <a:pos x="30" y="6"/>
                  </a:cxn>
                  <a:cxn ang="0">
                    <a:pos x="23" y="2"/>
                  </a:cxn>
                  <a:cxn ang="0">
                    <a:pos x="17" y="0"/>
                  </a:cxn>
                </a:cxnLst>
                <a:rect l="0" t="0" r="r" b="b"/>
                <a:pathLst>
                  <a:path w="42" h="12">
                    <a:moveTo>
                      <a:pt x="17" y="0"/>
                    </a:moveTo>
                    <a:lnTo>
                      <a:pt x="14" y="1"/>
                    </a:lnTo>
                    <a:lnTo>
                      <a:pt x="11" y="2"/>
                    </a:lnTo>
                    <a:lnTo>
                      <a:pt x="9" y="3"/>
                    </a:lnTo>
                    <a:lnTo>
                      <a:pt x="6" y="6"/>
                    </a:lnTo>
                    <a:lnTo>
                      <a:pt x="5" y="7"/>
                    </a:lnTo>
                    <a:lnTo>
                      <a:pt x="4" y="8"/>
                    </a:lnTo>
                    <a:lnTo>
                      <a:pt x="2" y="8"/>
                    </a:lnTo>
                    <a:lnTo>
                      <a:pt x="0" y="6"/>
                    </a:lnTo>
                    <a:lnTo>
                      <a:pt x="0" y="11"/>
                    </a:lnTo>
                    <a:lnTo>
                      <a:pt x="0" y="12"/>
                    </a:lnTo>
                    <a:lnTo>
                      <a:pt x="10" y="12"/>
                    </a:lnTo>
                    <a:lnTo>
                      <a:pt x="21" y="12"/>
                    </a:lnTo>
                    <a:lnTo>
                      <a:pt x="32" y="12"/>
                    </a:lnTo>
                    <a:lnTo>
                      <a:pt x="42" y="12"/>
                    </a:lnTo>
                    <a:lnTo>
                      <a:pt x="42" y="11"/>
                    </a:lnTo>
                    <a:lnTo>
                      <a:pt x="42" y="6"/>
                    </a:lnTo>
                    <a:lnTo>
                      <a:pt x="39" y="8"/>
                    </a:lnTo>
                    <a:lnTo>
                      <a:pt x="36" y="8"/>
                    </a:lnTo>
                    <a:lnTo>
                      <a:pt x="33" y="7"/>
                    </a:lnTo>
                    <a:lnTo>
                      <a:pt x="30" y="6"/>
                    </a:lnTo>
                    <a:lnTo>
                      <a:pt x="23" y="2"/>
                    </a:lnTo>
                    <a:lnTo>
                      <a:pt x="17"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0" name="Freeform 134"/>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1" name="Freeform 135"/>
              <p:cNvSpPr>
                <a:spLocks/>
              </p:cNvSpPr>
              <p:nvPr/>
            </p:nvSpPr>
            <p:spPr bwMode="auto">
              <a:xfrm>
                <a:off x="125333" y="8014301"/>
                <a:ext cx="37739" cy="28304"/>
              </a:xfrm>
              <a:custGeom>
                <a:avLst/>
                <a:gdLst/>
                <a:ahLst/>
                <a:cxnLst>
                  <a:cxn ang="0">
                    <a:pos x="35" y="7"/>
                  </a:cxn>
                  <a:cxn ang="0">
                    <a:pos x="40" y="4"/>
                  </a:cxn>
                  <a:cxn ang="0">
                    <a:pos x="46" y="1"/>
                  </a:cxn>
                  <a:cxn ang="0">
                    <a:pos x="53" y="0"/>
                  </a:cxn>
                  <a:cxn ang="0">
                    <a:pos x="60" y="0"/>
                  </a:cxn>
                  <a:cxn ang="0">
                    <a:pos x="62" y="0"/>
                  </a:cxn>
                  <a:cxn ang="0">
                    <a:pos x="65" y="3"/>
                  </a:cxn>
                  <a:cxn ang="0">
                    <a:pos x="67" y="4"/>
                  </a:cxn>
                  <a:cxn ang="0">
                    <a:pos x="68" y="6"/>
                  </a:cxn>
                  <a:cxn ang="0">
                    <a:pos x="71" y="8"/>
                  </a:cxn>
                  <a:cxn ang="0">
                    <a:pos x="71" y="11"/>
                  </a:cxn>
                  <a:cxn ang="0">
                    <a:pos x="71" y="15"/>
                  </a:cxn>
                  <a:cxn ang="0">
                    <a:pos x="71" y="19"/>
                  </a:cxn>
                  <a:cxn ang="0">
                    <a:pos x="62" y="19"/>
                  </a:cxn>
                  <a:cxn ang="0">
                    <a:pos x="53" y="19"/>
                  </a:cxn>
                  <a:cxn ang="0">
                    <a:pos x="61" y="25"/>
                  </a:cxn>
                  <a:cxn ang="0">
                    <a:pos x="64" y="25"/>
                  </a:cxn>
                  <a:cxn ang="0">
                    <a:pos x="64" y="27"/>
                  </a:cxn>
                  <a:cxn ang="0">
                    <a:pos x="63" y="29"/>
                  </a:cxn>
                  <a:cxn ang="0">
                    <a:pos x="61" y="30"/>
                  </a:cxn>
                  <a:cxn ang="0">
                    <a:pos x="57" y="31"/>
                  </a:cxn>
                  <a:cxn ang="0">
                    <a:pos x="52" y="34"/>
                  </a:cxn>
                  <a:cxn ang="0">
                    <a:pos x="46" y="37"/>
                  </a:cxn>
                  <a:cxn ang="0">
                    <a:pos x="42" y="38"/>
                  </a:cxn>
                  <a:cxn ang="0">
                    <a:pos x="39" y="40"/>
                  </a:cxn>
                  <a:cxn ang="0">
                    <a:pos x="36" y="45"/>
                  </a:cxn>
                  <a:cxn ang="0">
                    <a:pos x="35" y="49"/>
                  </a:cxn>
                  <a:cxn ang="0">
                    <a:pos x="26" y="52"/>
                  </a:cxn>
                  <a:cxn ang="0">
                    <a:pos x="17" y="53"/>
                  </a:cxn>
                  <a:cxn ang="0">
                    <a:pos x="9" y="55"/>
                  </a:cxn>
                  <a:cxn ang="0">
                    <a:pos x="0" y="55"/>
                  </a:cxn>
                  <a:cxn ang="0">
                    <a:pos x="2" y="49"/>
                  </a:cxn>
                  <a:cxn ang="0">
                    <a:pos x="6" y="44"/>
                  </a:cxn>
                  <a:cxn ang="0">
                    <a:pos x="10" y="39"/>
                  </a:cxn>
                  <a:cxn ang="0">
                    <a:pos x="15" y="35"/>
                  </a:cxn>
                  <a:cxn ang="0">
                    <a:pos x="25" y="27"/>
                  </a:cxn>
                  <a:cxn ang="0">
                    <a:pos x="35" y="19"/>
                  </a:cxn>
                  <a:cxn ang="0">
                    <a:pos x="36" y="18"/>
                  </a:cxn>
                  <a:cxn ang="0">
                    <a:pos x="40" y="16"/>
                  </a:cxn>
                  <a:cxn ang="0">
                    <a:pos x="40" y="14"/>
                  </a:cxn>
                  <a:cxn ang="0">
                    <a:pos x="40" y="11"/>
                  </a:cxn>
                  <a:cxn ang="0">
                    <a:pos x="39" y="9"/>
                  </a:cxn>
                  <a:cxn ang="0">
                    <a:pos x="35" y="7"/>
                  </a:cxn>
                </a:cxnLst>
                <a:rect l="0" t="0" r="r" b="b"/>
                <a:pathLst>
                  <a:path w="71" h="55">
                    <a:moveTo>
                      <a:pt x="35" y="7"/>
                    </a:moveTo>
                    <a:lnTo>
                      <a:pt x="40" y="4"/>
                    </a:lnTo>
                    <a:lnTo>
                      <a:pt x="46" y="1"/>
                    </a:lnTo>
                    <a:lnTo>
                      <a:pt x="53" y="0"/>
                    </a:lnTo>
                    <a:lnTo>
                      <a:pt x="60" y="0"/>
                    </a:lnTo>
                    <a:lnTo>
                      <a:pt x="62" y="0"/>
                    </a:lnTo>
                    <a:lnTo>
                      <a:pt x="65" y="3"/>
                    </a:lnTo>
                    <a:lnTo>
                      <a:pt x="67" y="4"/>
                    </a:lnTo>
                    <a:lnTo>
                      <a:pt x="68" y="6"/>
                    </a:lnTo>
                    <a:lnTo>
                      <a:pt x="71" y="8"/>
                    </a:lnTo>
                    <a:lnTo>
                      <a:pt x="71" y="11"/>
                    </a:lnTo>
                    <a:lnTo>
                      <a:pt x="71" y="15"/>
                    </a:lnTo>
                    <a:lnTo>
                      <a:pt x="71" y="19"/>
                    </a:lnTo>
                    <a:lnTo>
                      <a:pt x="62" y="19"/>
                    </a:lnTo>
                    <a:lnTo>
                      <a:pt x="53" y="19"/>
                    </a:lnTo>
                    <a:lnTo>
                      <a:pt x="61" y="25"/>
                    </a:lnTo>
                    <a:lnTo>
                      <a:pt x="64" y="25"/>
                    </a:lnTo>
                    <a:lnTo>
                      <a:pt x="64" y="27"/>
                    </a:lnTo>
                    <a:lnTo>
                      <a:pt x="63" y="29"/>
                    </a:lnTo>
                    <a:lnTo>
                      <a:pt x="61" y="30"/>
                    </a:lnTo>
                    <a:lnTo>
                      <a:pt x="57" y="31"/>
                    </a:lnTo>
                    <a:lnTo>
                      <a:pt x="52" y="34"/>
                    </a:lnTo>
                    <a:lnTo>
                      <a:pt x="46" y="37"/>
                    </a:lnTo>
                    <a:lnTo>
                      <a:pt x="42" y="38"/>
                    </a:lnTo>
                    <a:lnTo>
                      <a:pt x="39" y="40"/>
                    </a:lnTo>
                    <a:lnTo>
                      <a:pt x="36" y="45"/>
                    </a:lnTo>
                    <a:lnTo>
                      <a:pt x="35" y="49"/>
                    </a:lnTo>
                    <a:lnTo>
                      <a:pt x="26" y="52"/>
                    </a:lnTo>
                    <a:lnTo>
                      <a:pt x="17" y="53"/>
                    </a:lnTo>
                    <a:lnTo>
                      <a:pt x="9" y="55"/>
                    </a:lnTo>
                    <a:lnTo>
                      <a:pt x="0" y="55"/>
                    </a:lnTo>
                    <a:lnTo>
                      <a:pt x="2" y="49"/>
                    </a:lnTo>
                    <a:lnTo>
                      <a:pt x="6" y="44"/>
                    </a:lnTo>
                    <a:lnTo>
                      <a:pt x="10" y="39"/>
                    </a:lnTo>
                    <a:lnTo>
                      <a:pt x="15" y="35"/>
                    </a:lnTo>
                    <a:lnTo>
                      <a:pt x="25" y="27"/>
                    </a:lnTo>
                    <a:lnTo>
                      <a:pt x="35" y="19"/>
                    </a:lnTo>
                    <a:lnTo>
                      <a:pt x="36" y="18"/>
                    </a:lnTo>
                    <a:lnTo>
                      <a:pt x="40" y="16"/>
                    </a:lnTo>
                    <a:lnTo>
                      <a:pt x="40" y="14"/>
                    </a:lnTo>
                    <a:lnTo>
                      <a:pt x="40" y="11"/>
                    </a:lnTo>
                    <a:lnTo>
                      <a:pt x="39" y="9"/>
                    </a:lnTo>
                    <a:lnTo>
                      <a:pt x="35" y="7"/>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2" name="Freeform 136"/>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3" name="Freeform 137"/>
              <p:cNvSpPr>
                <a:spLocks/>
              </p:cNvSpPr>
              <p:nvPr/>
            </p:nvSpPr>
            <p:spPr bwMode="auto">
              <a:xfrm>
                <a:off x="78159" y="8026881"/>
                <a:ext cx="28304" cy="34594"/>
              </a:xfrm>
              <a:custGeom>
                <a:avLst/>
                <a:gdLst/>
                <a:ahLst/>
                <a:cxnLst>
                  <a:cxn ang="0">
                    <a:pos x="42" y="24"/>
                  </a:cxn>
                  <a:cxn ang="0">
                    <a:pos x="38" y="22"/>
                  </a:cxn>
                  <a:cxn ang="0">
                    <a:pos x="35" y="20"/>
                  </a:cxn>
                  <a:cxn ang="0">
                    <a:pos x="34" y="17"/>
                  </a:cxn>
                  <a:cxn ang="0">
                    <a:pos x="33" y="15"/>
                  </a:cxn>
                  <a:cxn ang="0">
                    <a:pos x="33" y="11"/>
                  </a:cxn>
                  <a:cxn ang="0">
                    <a:pos x="29" y="6"/>
                  </a:cxn>
                  <a:cxn ang="0">
                    <a:pos x="27" y="2"/>
                  </a:cxn>
                  <a:cxn ang="0">
                    <a:pos x="24" y="1"/>
                  </a:cxn>
                  <a:cxn ang="0">
                    <a:pos x="20" y="0"/>
                  </a:cxn>
                  <a:cxn ang="0">
                    <a:pos x="17" y="0"/>
                  </a:cxn>
                  <a:cxn ang="0">
                    <a:pos x="12" y="2"/>
                  </a:cxn>
                  <a:cxn ang="0">
                    <a:pos x="6" y="6"/>
                  </a:cxn>
                  <a:cxn ang="0">
                    <a:pos x="4" y="6"/>
                  </a:cxn>
                  <a:cxn ang="0">
                    <a:pos x="3" y="7"/>
                  </a:cxn>
                  <a:cxn ang="0">
                    <a:pos x="2" y="9"/>
                  </a:cxn>
                  <a:cxn ang="0">
                    <a:pos x="0" y="10"/>
                  </a:cxn>
                  <a:cxn ang="0">
                    <a:pos x="0" y="13"/>
                  </a:cxn>
                  <a:cxn ang="0">
                    <a:pos x="0" y="17"/>
                  </a:cxn>
                  <a:cxn ang="0">
                    <a:pos x="3" y="22"/>
                  </a:cxn>
                  <a:cxn ang="0">
                    <a:pos x="8" y="24"/>
                  </a:cxn>
                  <a:cxn ang="0">
                    <a:pos x="14" y="26"/>
                  </a:cxn>
                  <a:cxn ang="0">
                    <a:pos x="19" y="27"/>
                  </a:cxn>
                  <a:cxn ang="0">
                    <a:pos x="24" y="30"/>
                  </a:cxn>
                  <a:cxn ang="0">
                    <a:pos x="28" y="32"/>
                  </a:cxn>
                  <a:cxn ang="0">
                    <a:pos x="29" y="34"/>
                  </a:cxn>
                  <a:cxn ang="0">
                    <a:pos x="30" y="36"/>
                  </a:cxn>
                  <a:cxn ang="0">
                    <a:pos x="30" y="38"/>
                  </a:cxn>
                  <a:cxn ang="0">
                    <a:pos x="29" y="42"/>
                  </a:cxn>
                  <a:cxn ang="0">
                    <a:pos x="24" y="45"/>
                  </a:cxn>
                  <a:cxn ang="0">
                    <a:pos x="18" y="47"/>
                  </a:cxn>
                  <a:cxn ang="0">
                    <a:pos x="16" y="48"/>
                  </a:cxn>
                  <a:cxn ang="0">
                    <a:pos x="14" y="50"/>
                  </a:cxn>
                  <a:cxn ang="0">
                    <a:pos x="13" y="52"/>
                  </a:cxn>
                  <a:cxn ang="0">
                    <a:pos x="12" y="53"/>
                  </a:cxn>
                  <a:cxn ang="0">
                    <a:pos x="13" y="55"/>
                  </a:cxn>
                  <a:cxn ang="0">
                    <a:pos x="14" y="57"/>
                  </a:cxn>
                  <a:cxn ang="0">
                    <a:pos x="16" y="60"/>
                  </a:cxn>
                  <a:cxn ang="0">
                    <a:pos x="18" y="62"/>
                  </a:cxn>
                  <a:cxn ang="0">
                    <a:pos x="24" y="64"/>
                  </a:cxn>
                  <a:cxn ang="0">
                    <a:pos x="29" y="65"/>
                  </a:cxn>
                  <a:cxn ang="0">
                    <a:pos x="42" y="60"/>
                  </a:cxn>
                  <a:cxn ang="0">
                    <a:pos x="53" y="53"/>
                  </a:cxn>
                  <a:cxn ang="0">
                    <a:pos x="57" y="51"/>
                  </a:cxn>
                  <a:cxn ang="0">
                    <a:pos x="59" y="47"/>
                  </a:cxn>
                  <a:cxn ang="0">
                    <a:pos x="59" y="43"/>
                  </a:cxn>
                  <a:cxn ang="0">
                    <a:pos x="58" y="38"/>
                  </a:cxn>
                  <a:cxn ang="0">
                    <a:pos x="56" y="34"/>
                  </a:cxn>
                  <a:cxn ang="0">
                    <a:pos x="53" y="30"/>
                  </a:cxn>
                  <a:cxn ang="0">
                    <a:pos x="47" y="26"/>
                  </a:cxn>
                  <a:cxn ang="0">
                    <a:pos x="42" y="24"/>
                  </a:cxn>
                </a:cxnLst>
                <a:rect l="0" t="0" r="r" b="b"/>
                <a:pathLst>
                  <a:path w="59" h="65">
                    <a:moveTo>
                      <a:pt x="42" y="24"/>
                    </a:moveTo>
                    <a:lnTo>
                      <a:pt x="38" y="22"/>
                    </a:lnTo>
                    <a:lnTo>
                      <a:pt x="35" y="20"/>
                    </a:lnTo>
                    <a:lnTo>
                      <a:pt x="34" y="17"/>
                    </a:lnTo>
                    <a:lnTo>
                      <a:pt x="33" y="15"/>
                    </a:lnTo>
                    <a:lnTo>
                      <a:pt x="33" y="11"/>
                    </a:lnTo>
                    <a:lnTo>
                      <a:pt x="29" y="6"/>
                    </a:lnTo>
                    <a:lnTo>
                      <a:pt x="27" y="2"/>
                    </a:lnTo>
                    <a:lnTo>
                      <a:pt x="24" y="1"/>
                    </a:lnTo>
                    <a:lnTo>
                      <a:pt x="20" y="0"/>
                    </a:lnTo>
                    <a:lnTo>
                      <a:pt x="17" y="0"/>
                    </a:lnTo>
                    <a:lnTo>
                      <a:pt x="12" y="2"/>
                    </a:lnTo>
                    <a:lnTo>
                      <a:pt x="6" y="6"/>
                    </a:lnTo>
                    <a:lnTo>
                      <a:pt x="4" y="6"/>
                    </a:lnTo>
                    <a:lnTo>
                      <a:pt x="3" y="7"/>
                    </a:lnTo>
                    <a:lnTo>
                      <a:pt x="2" y="9"/>
                    </a:lnTo>
                    <a:lnTo>
                      <a:pt x="0" y="10"/>
                    </a:lnTo>
                    <a:lnTo>
                      <a:pt x="0" y="13"/>
                    </a:lnTo>
                    <a:lnTo>
                      <a:pt x="0" y="17"/>
                    </a:lnTo>
                    <a:lnTo>
                      <a:pt x="3" y="22"/>
                    </a:lnTo>
                    <a:lnTo>
                      <a:pt x="8" y="24"/>
                    </a:lnTo>
                    <a:lnTo>
                      <a:pt x="14" y="26"/>
                    </a:lnTo>
                    <a:lnTo>
                      <a:pt x="19" y="27"/>
                    </a:lnTo>
                    <a:lnTo>
                      <a:pt x="24" y="30"/>
                    </a:lnTo>
                    <a:lnTo>
                      <a:pt x="28" y="32"/>
                    </a:lnTo>
                    <a:lnTo>
                      <a:pt x="29" y="34"/>
                    </a:lnTo>
                    <a:lnTo>
                      <a:pt x="30" y="36"/>
                    </a:lnTo>
                    <a:lnTo>
                      <a:pt x="30" y="38"/>
                    </a:lnTo>
                    <a:lnTo>
                      <a:pt x="29" y="42"/>
                    </a:lnTo>
                    <a:lnTo>
                      <a:pt x="24" y="45"/>
                    </a:lnTo>
                    <a:lnTo>
                      <a:pt x="18" y="47"/>
                    </a:lnTo>
                    <a:lnTo>
                      <a:pt x="16" y="48"/>
                    </a:lnTo>
                    <a:lnTo>
                      <a:pt x="14" y="50"/>
                    </a:lnTo>
                    <a:lnTo>
                      <a:pt x="13" y="52"/>
                    </a:lnTo>
                    <a:lnTo>
                      <a:pt x="12" y="53"/>
                    </a:lnTo>
                    <a:lnTo>
                      <a:pt x="13" y="55"/>
                    </a:lnTo>
                    <a:lnTo>
                      <a:pt x="14" y="57"/>
                    </a:lnTo>
                    <a:lnTo>
                      <a:pt x="16" y="60"/>
                    </a:lnTo>
                    <a:lnTo>
                      <a:pt x="18" y="62"/>
                    </a:lnTo>
                    <a:lnTo>
                      <a:pt x="24" y="64"/>
                    </a:lnTo>
                    <a:lnTo>
                      <a:pt x="29" y="65"/>
                    </a:lnTo>
                    <a:lnTo>
                      <a:pt x="42" y="60"/>
                    </a:lnTo>
                    <a:lnTo>
                      <a:pt x="53" y="53"/>
                    </a:lnTo>
                    <a:lnTo>
                      <a:pt x="57" y="51"/>
                    </a:lnTo>
                    <a:lnTo>
                      <a:pt x="59" y="47"/>
                    </a:lnTo>
                    <a:lnTo>
                      <a:pt x="59" y="43"/>
                    </a:lnTo>
                    <a:lnTo>
                      <a:pt x="58" y="38"/>
                    </a:lnTo>
                    <a:lnTo>
                      <a:pt x="56" y="34"/>
                    </a:lnTo>
                    <a:lnTo>
                      <a:pt x="53" y="30"/>
                    </a:lnTo>
                    <a:lnTo>
                      <a:pt x="47" y="26"/>
                    </a:lnTo>
                    <a:lnTo>
                      <a:pt x="42" y="24"/>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4" name="Freeform 138"/>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5" name="Freeform 139"/>
              <p:cNvSpPr>
                <a:spLocks/>
              </p:cNvSpPr>
              <p:nvPr/>
            </p:nvSpPr>
            <p:spPr bwMode="auto">
              <a:xfrm>
                <a:off x="24695" y="8030026"/>
                <a:ext cx="44029" cy="31449"/>
              </a:xfrm>
              <a:custGeom>
                <a:avLst/>
                <a:gdLst/>
                <a:ahLst/>
                <a:cxnLst>
                  <a:cxn ang="0">
                    <a:pos x="59" y="23"/>
                  </a:cxn>
                  <a:cxn ang="0">
                    <a:pos x="58" y="17"/>
                  </a:cxn>
                  <a:cxn ang="0">
                    <a:pos x="55" y="12"/>
                  </a:cxn>
                  <a:cxn ang="0">
                    <a:pos x="53" y="9"/>
                  </a:cxn>
                  <a:cxn ang="0">
                    <a:pos x="52" y="7"/>
                  </a:cxn>
                  <a:cxn ang="0">
                    <a:pos x="53" y="6"/>
                  </a:cxn>
                  <a:cxn ang="0">
                    <a:pos x="54" y="5"/>
                  </a:cxn>
                  <a:cxn ang="0">
                    <a:pos x="62" y="2"/>
                  </a:cxn>
                  <a:cxn ang="0">
                    <a:pos x="68" y="0"/>
                  </a:cxn>
                  <a:cxn ang="0">
                    <a:pos x="70" y="0"/>
                  </a:cxn>
                  <a:cxn ang="0">
                    <a:pos x="73" y="2"/>
                  </a:cxn>
                  <a:cxn ang="0">
                    <a:pos x="75" y="3"/>
                  </a:cxn>
                  <a:cxn ang="0">
                    <a:pos x="77" y="5"/>
                  </a:cxn>
                  <a:cxn ang="0">
                    <a:pos x="82" y="15"/>
                  </a:cxn>
                  <a:cxn ang="0">
                    <a:pos x="84" y="24"/>
                  </a:cxn>
                  <a:cxn ang="0">
                    <a:pos x="84" y="28"/>
                  </a:cxn>
                  <a:cxn ang="0">
                    <a:pos x="83" y="31"/>
                  </a:cxn>
                  <a:cxn ang="0">
                    <a:pos x="80" y="34"/>
                  </a:cxn>
                  <a:cxn ang="0">
                    <a:pos x="77" y="35"/>
                  </a:cxn>
                  <a:cxn ang="0">
                    <a:pos x="59" y="44"/>
                  </a:cxn>
                  <a:cxn ang="0">
                    <a:pos x="42" y="50"/>
                  </a:cxn>
                  <a:cxn ang="0">
                    <a:pos x="32" y="54"/>
                  </a:cxn>
                  <a:cxn ang="0">
                    <a:pos x="22" y="56"/>
                  </a:cxn>
                  <a:cxn ang="0">
                    <a:pos x="12" y="58"/>
                  </a:cxn>
                  <a:cxn ang="0">
                    <a:pos x="1" y="58"/>
                  </a:cxn>
                  <a:cxn ang="0">
                    <a:pos x="0" y="54"/>
                  </a:cxn>
                  <a:cxn ang="0">
                    <a:pos x="0" y="50"/>
                  </a:cxn>
                  <a:cxn ang="0">
                    <a:pos x="1" y="48"/>
                  </a:cxn>
                  <a:cxn ang="0">
                    <a:pos x="3" y="45"/>
                  </a:cxn>
                  <a:cxn ang="0">
                    <a:pos x="11" y="41"/>
                  </a:cxn>
                  <a:cxn ang="0">
                    <a:pos x="22" y="38"/>
                  </a:cxn>
                  <a:cxn ang="0">
                    <a:pos x="33" y="36"/>
                  </a:cxn>
                  <a:cxn ang="0">
                    <a:pos x="44" y="33"/>
                  </a:cxn>
                  <a:cxn ang="0">
                    <a:pos x="48" y="30"/>
                  </a:cxn>
                  <a:cxn ang="0">
                    <a:pos x="53" y="28"/>
                  </a:cxn>
                  <a:cxn ang="0">
                    <a:pos x="57" y="26"/>
                  </a:cxn>
                  <a:cxn ang="0">
                    <a:pos x="59" y="23"/>
                  </a:cxn>
                </a:cxnLst>
                <a:rect l="0" t="0" r="r" b="b"/>
                <a:pathLst>
                  <a:path w="84" h="58">
                    <a:moveTo>
                      <a:pt x="59" y="23"/>
                    </a:moveTo>
                    <a:lnTo>
                      <a:pt x="58" y="17"/>
                    </a:lnTo>
                    <a:lnTo>
                      <a:pt x="55" y="12"/>
                    </a:lnTo>
                    <a:lnTo>
                      <a:pt x="53" y="9"/>
                    </a:lnTo>
                    <a:lnTo>
                      <a:pt x="52" y="7"/>
                    </a:lnTo>
                    <a:lnTo>
                      <a:pt x="53" y="6"/>
                    </a:lnTo>
                    <a:lnTo>
                      <a:pt x="54" y="5"/>
                    </a:lnTo>
                    <a:lnTo>
                      <a:pt x="62" y="2"/>
                    </a:lnTo>
                    <a:lnTo>
                      <a:pt x="68" y="0"/>
                    </a:lnTo>
                    <a:lnTo>
                      <a:pt x="70" y="0"/>
                    </a:lnTo>
                    <a:lnTo>
                      <a:pt x="73" y="2"/>
                    </a:lnTo>
                    <a:lnTo>
                      <a:pt x="75" y="3"/>
                    </a:lnTo>
                    <a:lnTo>
                      <a:pt x="77" y="5"/>
                    </a:lnTo>
                    <a:lnTo>
                      <a:pt x="82" y="15"/>
                    </a:lnTo>
                    <a:lnTo>
                      <a:pt x="84" y="24"/>
                    </a:lnTo>
                    <a:lnTo>
                      <a:pt x="84" y="28"/>
                    </a:lnTo>
                    <a:lnTo>
                      <a:pt x="83" y="31"/>
                    </a:lnTo>
                    <a:lnTo>
                      <a:pt x="80" y="34"/>
                    </a:lnTo>
                    <a:lnTo>
                      <a:pt x="77" y="35"/>
                    </a:lnTo>
                    <a:lnTo>
                      <a:pt x="59" y="44"/>
                    </a:lnTo>
                    <a:lnTo>
                      <a:pt x="42" y="50"/>
                    </a:lnTo>
                    <a:lnTo>
                      <a:pt x="32" y="54"/>
                    </a:lnTo>
                    <a:lnTo>
                      <a:pt x="22" y="56"/>
                    </a:lnTo>
                    <a:lnTo>
                      <a:pt x="12" y="58"/>
                    </a:lnTo>
                    <a:lnTo>
                      <a:pt x="1" y="58"/>
                    </a:lnTo>
                    <a:lnTo>
                      <a:pt x="0" y="54"/>
                    </a:lnTo>
                    <a:lnTo>
                      <a:pt x="0" y="50"/>
                    </a:lnTo>
                    <a:lnTo>
                      <a:pt x="1" y="48"/>
                    </a:lnTo>
                    <a:lnTo>
                      <a:pt x="3" y="45"/>
                    </a:lnTo>
                    <a:lnTo>
                      <a:pt x="11" y="41"/>
                    </a:lnTo>
                    <a:lnTo>
                      <a:pt x="22" y="38"/>
                    </a:lnTo>
                    <a:lnTo>
                      <a:pt x="33" y="36"/>
                    </a:lnTo>
                    <a:lnTo>
                      <a:pt x="44" y="33"/>
                    </a:lnTo>
                    <a:lnTo>
                      <a:pt x="48" y="30"/>
                    </a:lnTo>
                    <a:lnTo>
                      <a:pt x="53" y="28"/>
                    </a:lnTo>
                    <a:lnTo>
                      <a:pt x="57" y="26"/>
                    </a:lnTo>
                    <a:lnTo>
                      <a:pt x="59" y="23"/>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6" name="Freeform 140"/>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7" name="Freeform 141"/>
              <p:cNvSpPr>
                <a:spLocks/>
              </p:cNvSpPr>
              <p:nvPr/>
            </p:nvSpPr>
            <p:spPr bwMode="auto">
              <a:xfrm>
                <a:off x="-13044" y="8030026"/>
                <a:ext cx="31449" cy="40884"/>
              </a:xfrm>
              <a:custGeom>
                <a:avLst/>
                <a:gdLst/>
                <a:ahLst/>
                <a:cxnLst>
                  <a:cxn ang="0">
                    <a:pos x="37" y="14"/>
                  </a:cxn>
                  <a:cxn ang="0">
                    <a:pos x="34" y="7"/>
                  </a:cxn>
                  <a:cxn ang="0">
                    <a:pos x="26" y="3"/>
                  </a:cxn>
                  <a:cxn ang="0">
                    <a:pos x="17" y="0"/>
                  </a:cxn>
                  <a:cxn ang="0">
                    <a:pos x="10" y="6"/>
                  </a:cxn>
                  <a:cxn ang="0">
                    <a:pos x="11" y="15"/>
                  </a:cxn>
                  <a:cxn ang="0">
                    <a:pos x="18" y="20"/>
                  </a:cxn>
                  <a:cxn ang="0">
                    <a:pos x="23" y="27"/>
                  </a:cxn>
                  <a:cxn ang="0">
                    <a:pos x="22" y="32"/>
                  </a:cxn>
                  <a:cxn ang="0">
                    <a:pos x="17" y="37"/>
                  </a:cxn>
                  <a:cxn ang="0">
                    <a:pos x="14" y="40"/>
                  </a:cxn>
                  <a:cxn ang="0">
                    <a:pos x="6" y="44"/>
                  </a:cxn>
                  <a:cxn ang="0">
                    <a:pos x="0" y="49"/>
                  </a:cxn>
                  <a:cxn ang="0">
                    <a:pos x="1" y="52"/>
                  </a:cxn>
                  <a:cxn ang="0">
                    <a:pos x="7" y="56"/>
                  </a:cxn>
                  <a:cxn ang="0">
                    <a:pos x="13" y="62"/>
                  </a:cxn>
                  <a:cxn ang="0">
                    <a:pos x="17" y="66"/>
                  </a:cxn>
                  <a:cxn ang="0">
                    <a:pos x="24" y="68"/>
                  </a:cxn>
                  <a:cxn ang="0">
                    <a:pos x="28" y="67"/>
                  </a:cxn>
                  <a:cxn ang="0">
                    <a:pos x="33" y="69"/>
                  </a:cxn>
                  <a:cxn ang="0">
                    <a:pos x="31" y="73"/>
                  </a:cxn>
                  <a:cxn ang="0">
                    <a:pos x="35" y="77"/>
                  </a:cxn>
                  <a:cxn ang="0">
                    <a:pos x="39" y="76"/>
                  </a:cxn>
                  <a:cxn ang="0">
                    <a:pos x="42" y="72"/>
                  </a:cxn>
                  <a:cxn ang="0">
                    <a:pos x="44" y="66"/>
                  </a:cxn>
                  <a:cxn ang="0">
                    <a:pos x="45" y="56"/>
                  </a:cxn>
                  <a:cxn ang="0">
                    <a:pos x="43" y="41"/>
                  </a:cxn>
                  <a:cxn ang="0">
                    <a:pos x="43" y="31"/>
                  </a:cxn>
                  <a:cxn ang="0">
                    <a:pos x="47" y="25"/>
                  </a:cxn>
                  <a:cxn ang="0">
                    <a:pos x="57" y="16"/>
                  </a:cxn>
                  <a:cxn ang="0">
                    <a:pos x="59" y="10"/>
                  </a:cxn>
                  <a:cxn ang="0">
                    <a:pos x="54" y="7"/>
                  </a:cxn>
                  <a:cxn ang="0">
                    <a:pos x="43" y="6"/>
                  </a:cxn>
                  <a:cxn ang="0">
                    <a:pos x="36" y="11"/>
                  </a:cxn>
                </a:cxnLst>
                <a:rect l="0" t="0" r="r" b="b"/>
                <a:pathLst>
                  <a:path w="59" h="77">
                    <a:moveTo>
                      <a:pt x="36" y="18"/>
                    </a:moveTo>
                    <a:lnTo>
                      <a:pt x="37" y="14"/>
                    </a:lnTo>
                    <a:lnTo>
                      <a:pt x="36" y="10"/>
                    </a:lnTo>
                    <a:lnTo>
                      <a:pt x="34" y="7"/>
                    </a:lnTo>
                    <a:lnTo>
                      <a:pt x="31" y="5"/>
                    </a:lnTo>
                    <a:lnTo>
                      <a:pt x="26" y="3"/>
                    </a:lnTo>
                    <a:lnTo>
                      <a:pt x="22" y="1"/>
                    </a:lnTo>
                    <a:lnTo>
                      <a:pt x="17" y="0"/>
                    </a:lnTo>
                    <a:lnTo>
                      <a:pt x="13" y="0"/>
                    </a:lnTo>
                    <a:lnTo>
                      <a:pt x="10" y="6"/>
                    </a:lnTo>
                    <a:lnTo>
                      <a:pt x="6" y="11"/>
                    </a:lnTo>
                    <a:lnTo>
                      <a:pt x="11" y="15"/>
                    </a:lnTo>
                    <a:lnTo>
                      <a:pt x="15" y="17"/>
                    </a:lnTo>
                    <a:lnTo>
                      <a:pt x="18" y="20"/>
                    </a:lnTo>
                    <a:lnTo>
                      <a:pt x="22" y="24"/>
                    </a:lnTo>
                    <a:lnTo>
                      <a:pt x="23" y="27"/>
                    </a:lnTo>
                    <a:lnTo>
                      <a:pt x="23" y="30"/>
                    </a:lnTo>
                    <a:lnTo>
                      <a:pt x="22" y="32"/>
                    </a:lnTo>
                    <a:lnTo>
                      <a:pt x="18" y="36"/>
                    </a:lnTo>
                    <a:lnTo>
                      <a:pt x="17" y="37"/>
                    </a:lnTo>
                    <a:lnTo>
                      <a:pt x="16" y="39"/>
                    </a:lnTo>
                    <a:lnTo>
                      <a:pt x="14" y="40"/>
                    </a:lnTo>
                    <a:lnTo>
                      <a:pt x="12" y="41"/>
                    </a:lnTo>
                    <a:lnTo>
                      <a:pt x="6" y="44"/>
                    </a:lnTo>
                    <a:lnTo>
                      <a:pt x="1" y="47"/>
                    </a:lnTo>
                    <a:lnTo>
                      <a:pt x="0" y="49"/>
                    </a:lnTo>
                    <a:lnTo>
                      <a:pt x="0" y="51"/>
                    </a:lnTo>
                    <a:lnTo>
                      <a:pt x="1" y="52"/>
                    </a:lnTo>
                    <a:lnTo>
                      <a:pt x="2" y="54"/>
                    </a:lnTo>
                    <a:lnTo>
                      <a:pt x="7" y="56"/>
                    </a:lnTo>
                    <a:lnTo>
                      <a:pt x="13" y="59"/>
                    </a:lnTo>
                    <a:lnTo>
                      <a:pt x="13" y="62"/>
                    </a:lnTo>
                    <a:lnTo>
                      <a:pt x="13" y="65"/>
                    </a:lnTo>
                    <a:lnTo>
                      <a:pt x="17" y="66"/>
                    </a:lnTo>
                    <a:lnTo>
                      <a:pt x="22" y="67"/>
                    </a:lnTo>
                    <a:lnTo>
                      <a:pt x="24" y="68"/>
                    </a:lnTo>
                    <a:lnTo>
                      <a:pt x="26" y="68"/>
                    </a:lnTo>
                    <a:lnTo>
                      <a:pt x="28" y="67"/>
                    </a:lnTo>
                    <a:lnTo>
                      <a:pt x="31" y="65"/>
                    </a:lnTo>
                    <a:lnTo>
                      <a:pt x="33" y="69"/>
                    </a:lnTo>
                    <a:lnTo>
                      <a:pt x="33" y="71"/>
                    </a:lnTo>
                    <a:lnTo>
                      <a:pt x="31" y="73"/>
                    </a:lnTo>
                    <a:lnTo>
                      <a:pt x="31" y="77"/>
                    </a:lnTo>
                    <a:lnTo>
                      <a:pt x="35" y="77"/>
                    </a:lnTo>
                    <a:lnTo>
                      <a:pt x="38" y="76"/>
                    </a:lnTo>
                    <a:lnTo>
                      <a:pt x="39" y="76"/>
                    </a:lnTo>
                    <a:lnTo>
                      <a:pt x="41" y="75"/>
                    </a:lnTo>
                    <a:lnTo>
                      <a:pt x="42" y="72"/>
                    </a:lnTo>
                    <a:lnTo>
                      <a:pt x="42" y="71"/>
                    </a:lnTo>
                    <a:lnTo>
                      <a:pt x="44" y="66"/>
                    </a:lnTo>
                    <a:lnTo>
                      <a:pt x="45" y="61"/>
                    </a:lnTo>
                    <a:lnTo>
                      <a:pt x="45" y="56"/>
                    </a:lnTo>
                    <a:lnTo>
                      <a:pt x="44" y="51"/>
                    </a:lnTo>
                    <a:lnTo>
                      <a:pt x="43" y="41"/>
                    </a:lnTo>
                    <a:lnTo>
                      <a:pt x="42" y="36"/>
                    </a:lnTo>
                    <a:lnTo>
                      <a:pt x="43" y="31"/>
                    </a:lnTo>
                    <a:lnTo>
                      <a:pt x="45" y="28"/>
                    </a:lnTo>
                    <a:lnTo>
                      <a:pt x="47" y="25"/>
                    </a:lnTo>
                    <a:lnTo>
                      <a:pt x="51" y="21"/>
                    </a:lnTo>
                    <a:lnTo>
                      <a:pt x="57" y="16"/>
                    </a:lnTo>
                    <a:lnTo>
                      <a:pt x="59" y="11"/>
                    </a:lnTo>
                    <a:lnTo>
                      <a:pt x="59" y="10"/>
                    </a:lnTo>
                    <a:lnTo>
                      <a:pt x="57" y="8"/>
                    </a:lnTo>
                    <a:lnTo>
                      <a:pt x="54" y="7"/>
                    </a:lnTo>
                    <a:lnTo>
                      <a:pt x="51" y="7"/>
                    </a:lnTo>
                    <a:lnTo>
                      <a:pt x="43" y="6"/>
                    </a:lnTo>
                    <a:lnTo>
                      <a:pt x="36" y="6"/>
                    </a:lnTo>
                    <a:lnTo>
                      <a:pt x="36" y="11"/>
                    </a:lnTo>
                    <a:lnTo>
                      <a:pt x="36" y="18"/>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8" name="Freeform 142"/>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99" name="Freeform 143"/>
              <p:cNvSpPr>
                <a:spLocks/>
              </p:cNvSpPr>
              <p:nvPr/>
            </p:nvSpPr>
            <p:spPr bwMode="auto">
              <a:xfrm>
                <a:off x="-31913" y="8045751"/>
                <a:ext cx="6290" cy="3145"/>
              </a:xfrm>
              <a:custGeom>
                <a:avLst/>
                <a:gdLst/>
                <a:ahLst/>
                <a:cxnLst>
                  <a:cxn ang="0">
                    <a:pos x="11" y="0"/>
                  </a:cxn>
                  <a:cxn ang="0">
                    <a:pos x="6" y="0"/>
                  </a:cxn>
                  <a:cxn ang="0">
                    <a:pos x="5" y="0"/>
                  </a:cxn>
                  <a:cxn ang="0">
                    <a:pos x="1" y="1"/>
                  </a:cxn>
                  <a:cxn ang="0">
                    <a:pos x="0" y="3"/>
                  </a:cxn>
                  <a:cxn ang="0">
                    <a:pos x="1" y="6"/>
                  </a:cxn>
                  <a:cxn ang="0">
                    <a:pos x="5" y="7"/>
                  </a:cxn>
                  <a:cxn ang="0">
                    <a:pos x="6" y="7"/>
                  </a:cxn>
                  <a:cxn ang="0">
                    <a:pos x="11" y="7"/>
                  </a:cxn>
                  <a:cxn ang="0">
                    <a:pos x="11" y="3"/>
                  </a:cxn>
                  <a:cxn ang="0">
                    <a:pos x="11" y="0"/>
                  </a:cxn>
                </a:cxnLst>
                <a:rect l="0" t="0" r="r" b="b"/>
                <a:pathLst>
                  <a:path w="11" h="7">
                    <a:moveTo>
                      <a:pt x="11" y="0"/>
                    </a:moveTo>
                    <a:lnTo>
                      <a:pt x="6" y="0"/>
                    </a:lnTo>
                    <a:lnTo>
                      <a:pt x="5" y="0"/>
                    </a:lnTo>
                    <a:lnTo>
                      <a:pt x="1" y="1"/>
                    </a:lnTo>
                    <a:lnTo>
                      <a:pt x="0" y="3"/>
                    </a:lnTo>
                    <a:lnTo>
                      <a:pt x="1" y="6"/>
                    </a:lnTo>
                    <a:lnTo>
                      <a:pt x="5" y="7"/>
                    </a:lnTo>
                    <a:lnTo>
                      <a:pt x="6" y="7"/>
                    </a:lnTo>
                    <a:lnTo>
                      <a:pt x="11" y="7"/>
                    </a:lnTo>
                    <a:lnTo>
                      <a:pt x="11" y="3"/>
                    </a:lnTo>
                    <a:lnTo>
                      <a:pt x="11"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0" name="Freeform 144"/>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1" name="Freeform 145"/>
              <p:cNvSpPr>
                <a:spLocks/>
              </p:cNvSpPr>
              <p:nvPr/>
            </p:nvSpPr>
            <p:spPr bwMode="auto">
              <a:xfrm>
                <a:off x="-60218" y="8036316"/>
                <a:ext cx="15725" cy="9435"/>
              </a:xfrm>
              <a:custGeom>
                <a:avLst/>
                <a:gdLst/>
                <a:ahLst/>
                <a:cxnLst>
                  <a:cxn ang="0">
                    <a:pos x="29" y="3"/>
                  </a:cxn>
                  <a:cxn ang="0">
                    <a:pos x="26" y="2"/>
                  </a:cxn>
                  <a:cxn ang="0">
                    <a:pos x="23" y="0"/>
                  </a:cxn>
                  <a:cxn ang="0">
                    <a:pos x="20" y="0"/>
                  </a:cxn>
                  <a:cxn ang="0">
                    <a:pos x="17" y="0"/>
                  </a:cxn>
                  <a:cxn ang="0">
                    <a:pos x="13" y="1"/>
                  </a:cxn>
                  <a:cxn ang="0">
                    <a:pos x="10" y="3"/>
                  </a:cxn>
                  <a:cxn ang="0">
                    <a:pos x="8" y="6"/>
                  </a:cxn>
                  <a:cxn ang="0">
                    <a:pos x="5" y="10"/>
                  </a:cxn>
                  <a:cxn ang="0">
                    <a:pos x="3" y="10"/>
                  </a:cxn>
                  <a:cxn ang="0">
                    <a:pos x="1" y="11"/>
                  </a:cxn>
                  <a:cxn ang="0">
                    <a:pos x="1" y="13"/>
                  </a:cxn>
                  <a:cxn ang="0">
                    <a:pos x="0" y="16"/>
                  </a:cxn>
                  <a:cxn ang="0">
                    <a:pos x="1" y="18"/>
                  </a:cxn>
                  <a:cxn ang="0">
                    <a:pos x="1" y="20"/>
                  </a:cxn>
                  <a:cxn ang="0">
                    <a:pos x="3" y="21"/>
                  </a:cxn>
                  <a:cxn ang="0">
                    <a:pos x="5" y="21"/>
                  </a:cxn>
                  <a:cxn ang="0">
                    <a:pos x="10" y="21"/>
                  </a:cxn>
                  <a:cxn ang="0">
                    <a:pos x="15" y="20"/>
                  </a:cxn>
                  <a:cxn ang="0">
                    <a:pos x="19" y="19"/>
                  </a:cxn>
                  <a:cxn ang="0">
                    <a:pos x="23" y="17"/>
                  </a:cxn>
                  <a:cxn ang="0">
                    <a:pos x="27" y="14"/>
                  </a:cxn>
                  <a:cxn ang="0">
                    <a:pos x="29" y="11"/>
                  </a:cxn>
                  <a:cxn ang="0">
                    <a:pos x="30" y="8"/>
                  </a:cxn>
                  <a:cxn ang="0">
                    <a:pos x="29" y="3"/>
                  </a:cxn>
                </a:cxnLst>
                <a:rect l="0" t="0" r="r" b="b"/>
                <a:pathLst>
                  <a:path w="30" h="21">
                    <a:moveTo>
                      <a:pt x="29" y="3"/>
                    </a:moveTo>
                    <a:lnTo>
                      <a:pt x="26" y="2"/>
                    </a:lnTo>
                    <a:lnTo>
                      <a:pt x="23" y="0"/>
                    </a:lnTo>
                    <a:lnTo>
                      <a:pt x="20" y="0"/>
                    </a:lnTo>
                    <a:lnTo>
                      <a:pt x="17" y="0"/>
                    </a:lnTo>
                    <a:lnTo>
                      <a:pt x="13" y="1"/>
                    </a:lnTo>
                    <a:lnTo>
                      <a:pt x="10" y="3"/>
                    </a:lnTo>
                    <a:lnTo>
                      <a:pt x="8" y="6"/>
                    </a:lnTo>
                    <a:lnTo>
                      <a:pt x="5" y="10"/>
                    </a:lnTo>
                    <a:lnTo>
                      <a:pt x="3" y="10"/>
                    </a:lnTo>
                    <a:lnTo>
                      <a:pt x="1" y="11"/>
                    </a:lnTo>
                    <a:lnTo>
                      <a:pt x="1" y="13"/>
                    </a:lnTo>
                    <a:lnTo>
                      <a:pt x="0" y="16"/>
                    </a:lnTo>
                    <a:lnTo>
                      <a:pt x="1" y="18"/>
                    </a:lnTo>
                    <a:lnTo>
                      <a:pt x="1" y="20"/>
                    </a:lnTo>
                    <a:lnTo>
                      <a:pt x="3" y="21"/>
                    </a:lnTo>
                    <a:lnTo>
                      <a:pt x="5" y="21"/>
                    </a:lnTo>
                    <a:lnTo>
                      <a:pt x="10" y="21"/>
                    </a:lnTo>
                    <a:lnTo>
                      <a:pt x="15" y="20"/>
                    </a:lnTo>
                    <a:lnTo>
                      <a:pt x="19" y="19"/>
                    </a:lnTo>
                    <a:lnTo>
                      <a:pt x="23" y="17"/>
                    </a:lnTo>
                    <a:lnTo>
                      <a:pt x="27" y="14"/>
                    </a:lnTo>
                    <a:lnTo>
                      <a:pt x="29" y="11"/>
                    </a:lnTo>
                    <a:lnTo>
                      <a:pt x="30" y="8"/>
                    </a:lnTo>
                    <a:lnTo>
                      <a:pt x="29" y="3"/>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2" name="Freeform 146"/>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3" name="Freeform 147"/>
              <p:cNvSpPr>
                <a:spLocks/>
              </p:cNvSpPr>
              <p:nvPr/>
            </p:nvSpPr>
            <p:spPr bwMode="auto">
              <a:xfrm>
                <a:off x="-104247" y="8030026"/>
                <a:ext cx="50319" cy="44029"/>
              </a:xfrm>
              <a:custGeom>
                <a:avLst/>
                <a:gdLst/>
                <a:ahLst/>
                <a:cxnLst>
                  <a:cxn ang="0">
                    <a:pos x="83" y="83"/>
                  </a:cxn>
                  <a:cxn ang="0">
                    <a:pos x="87" y="80"/>
                  </a:cxn>
                  <a:cxn ang="0">
                    <a:pos x="91" y="79"/>
                  </a:cxn>
                  <a:cxn ang="0">
                    <a:pos x="92" y="78"/>
                  </a:cxn>
                  <a:cxn ang="0">
                    <a:pos x="89" y="78"/>
                  </a:cxn>
                  <a:cxn ang="0">
                    <a:pos x="81" y="72"/>
                  </a:cxn>
                  <a:cxn ang="0">
                    <a:pos x="73" y="66"/>
                  </a:cxn>
                  <a:cxn ang="0">
                    <a:pos x="66" y="59"/>
                  </a:cxn>
                  <a:cxn ang="0">
                    <a:pos x="60" y="50"/>
                  </a:cxn>
                  <a:cxn ang="0">
                    <a:pos x="49" y="33"/>
                  </a:cxn>
                  <a:cxn ang="0">
                    <a:pos x="35" y="19"/>
                  </a:cxn>
                  <a:cxn ang="0">
                    <a:pos x="41" y="25"/>
                  </a:cxn>
                  <a:cxn ang="0">
                    <a:pos x="40" y="23"/>
                  </a:cxn>
                  <a:cxn ang="0">
                    <a:pos x="33" y="18"/>
                  </a:cxn>
                  <a:cxn ang="0">
                    <a:pos x="24" y="10"/>
                  </a:cxn>
                  <a:cxn ang="0">
                    <a:pos x="20" y="6"/>
                  </a:cxn>
                  <a:cxn ang="0">
                    <a:pos x="15" y="4"/>
                  </a:cxn>
                  <a:cxn ang="0">
                    <a:pos x="11" y="1"/>
                  </a:cxn>
                  <a:cxn ang="0">
                    <a:pos x="7" y="0"/>
                  </a:cxn>
                  <a:cxn ang="0">
                    <a:pos x="5" y="1"/>
                  </a:cxn>
                  <a:cxn ang="0">
                    <a:pos x="3" y="1"/>
                  </a:cxn>
                  <a:cxn ang="0">
                    <a:pos x="2" y="2"/>
                  </a:cxn>
                  <a:cxn ang="0">
                    <a:pos x="1" y="5"/>
                  </a:cxn>
                  <a:cxn ang="0">
                    <a:pos x="0" y="10"/>
                  </a:cxn>
                  <a:cxn ang="0">
                    <a:pos x="0" y="19"/>
                  </a:cxn>
                  <a:cxn ang="0">
                    <a:pos x="1" y="21"/>
                  </a:cxn>
                  <a:cxn ang="0">
                    <a:pos x="4" y="25"/>
                  </a:cxn>
                  <a:cxn ang="0">
                    <a:pos x="8" y="27"/>
                  </a:cxn>
                  <a:cxn ang="0">
                    <a:pos x="13" y="30"/>
                  </a:cxn>
                  <a:cxn ang="0">
                    <a:pos x="23" y="37"/>
                  </a:cxn>
                  <a:cxn ang="0">
                    <a:pos x="30" y="42"/>
                  </a:cxn>
                  <a:cxn ang="0">
                    <a:pos x="42" y="57"/>
                  </a:cxn>
                  <a:cxn ang="0">
                    <a:pos x="53" y="72"/>
                  </a:cxn>
                  <a:cxn ang="0">
                    <a:pos x="63" y="76"/>
                  </a:cxn>
                  <a:cxn ang="0">
                    <a:pos x="73" y="78"/>
                  </a:cxn>
                  <a:cxn ang="0">
                    <a:pos x="76" y="79"/>
                  </a:cxn>
                  <a:cxn ang="0">
                    <a:pos x="80" y="80"/>
                  </a:cxn>
                  <a:cxn ang="0">
                    <a:pos x="82" y="82"/>
                  </a:cxn>
                  <a:cxn ang="0">
                    <a:pos x="83" y="83"/>
                  </a:cxn>
                </a:cxnLst>
                <a:rect l="0" t="0" r="r" b="b"/>
                <a:pathLst>
                  <a:path w="92" h="83">
                    <a:moveTo>
                      <a:pt x="83" y="83"/>
                    </a:moveTo>
                    <a:lnTo>
                      <a:pt x="87" y="80"/>
                    </a:lnTo>
                    <a:lnTo>
                      <a:pt x="91" y="79"/>
                    </a:lnTo>
                    <a:lnTo>
                      <a:pt x="92" y="78"/>
                    </a:lnTo>
                    <a:lnTo>
                      <a:pt x="89" y="78"/>
                    </a:lnTo>
                    <a:lnTo>
                      <a:pt x="81" y="72"/>
                    </a:lnTo>
                    <a:lnTo>
                      <a:pt x="73" y="66"/>
                    </a:lnTo>
                    <a:lnTo>
                      <a:pt x="66" y="59"/>
                    </a:lnTo>
                    <a:lnTo>
                      <a:pt x="60" y="50"/>
                    </a:lnTo>
                    <a:lnTo>
                      <a:pt x="49" y="33"/>
                    </a:lnTo>
                    <a:lnTo>
                      <a:pt x="35" y="19"/>
                    </a:lnTo>
                    <a:lnTo>
                      <a:pt x="41" y="25"/>
                    </a:lnTo>
                    <a:lnTo>
                      <a:pt x="40" y="23"/>
                    </a:lnTo>
                    <a:lnTo>
                      <a:pt x="33" y="18"/>
                    </a:lnTo>
                    <a:lnTo>
                      <a:pt x="24" y="10"/>
                    </a:lnTo>
                    <a:lnTo>
                      <a:pt x="20" y="6"/>
                    </a:lnTo>
                    <a:lnTo>
                      <a:pt x="15" y="4"/>
                    </a:lnTo>
                    <a:lnTo>
                      <a:pt x="11" y="1"/>
                    </a:lnTo>
                    <a:lnTo>
                      <a:pt x="7" y="0"/>
                    </a:lnTo>
                    <a:lnTo>
                      <a:pt x="5" y="1"/>
                    </a:lnTo>
                    <a:lnTo>
                      <a:pt x="3" y="1"/>
                    </a:lnTo>
                    <a:lnTo>
                      <a:pt x="2" y="2"/>
                    </a:lnTo>
                    <a:lnTo>
                      <a:pt x="1" y="5"/>
                    </a:lnTo>
                    <a:lnTo>
                      <a:pt x="0" y="10"/>
                    </a:lnTo>
                    <a:lnTo>
                      <a:pt x="0" y="19"/>
                    </a:lnTo>
                    <a:lnTo>
                      <a:pt x="1" y="21"/>
                    </a:lnTo>
                    <a:lnTo>
                      <a:pt x="4" y="25"/>
                    </a:lnTo>
                    <a:lnTo>
                      <a:pt x="8" y="27"/>
                    </a:lnTo>
                    <a:lnTo>
                      <a:pt x="13" y="30"/>
                    </a:lnTo>
                    <a:lnTo>
                      <a:pt x="23" y="37"/>
                    </a:lnTo>
                    <a:lnTo>
                      <a:pt x="30" y="42"/>
                    </a:lnTo>
                    <a:lnTo>
                      <a:pt x="42" y="57"/>
                    </a:lnTo>
                    <a:lnTo>
                      <a:pt x="53" y="72"/>
                    </a:lnTo>
                    <a:lnTo>
                      <a:pt x="63" y="76"/>
                    </a:lnTo>
                    <a:lnTo>
                      <a:pt x="73" y="78"/>
                    </a:lnTo>
                    <a:lnTo>
                      <a:pt x="76" y="79"/>
                    </a:lnTo>
                    <a:lnTo>
                      <a:pt x="80" y="80"/>
                    </a:lnTo>
                    <a:lnTo>
                      <a:pt x="82" y="82"/>
                    </a:lnTo>
                    <a:lnTo>
                      <a:pt x="83" y="83"/>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4" name="Freeform 148"/>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5" name="Freeform 149"/>
              <p:cNvSpPr>
                <a:spLocks/>
              </p:cNvSpPr>
              <p:nvPr/>
            </p:nvSpPr>
            <p:spPr bwMode="auto">
              <a:xfrm>
                <a:off x="-126261" y="8030026"/>
                <a:ext cx="3145" cy="3145"/>
              </a:xfrm>
              <a:custGeom>
                <a:avLst/>
                <a:gdLst/>
                <a:ahLst/>
                <a:cxnLst>
                  <a:cxn ang="0">
                    <a:pos x="6" y="0"/>
                  </a:cxn>
                  <a:cxn ang="0">
                    <a:pos x="3" y="0"/>
                  </a:cxn>
                  <a:cxn ang="0">
                    <a:pos x="0" y="0"/>
                  </a:cxn>
                  <a:cxn ang="0">
                    <a:pos x="0" y="3"/>
                  </a:cxn>
                  <a:cxn ang="0">
                    <a:pos x="0" y="6"/>
                  </a:cxn>
                  <a:cxn ang="0">
                    <a:pos x="3" y="6"/>
                  </a:cxn>
                  <a:cxn ang="0">
                    <a:pos x="6" y="6"/>
                  </a:cxn>
                  <a:cxn ang="0">
                    <a:pos x="6" y="3"/>
                  </a:cxn>
                  <a:cxn ang="0">
                    <a:pos x="6" y="0"/>
                  </a:cxn>
                </a:cxnLst>
                <a:rect l="0" t="0" r="r" b="b"/>
                <a:pathLst>
                  <a:path w="6" h="6">
                    <a:moveTo>
                      <a:pt x="6" y="0"/>
                    </a:moveTo>
                    <a:lnTo>
                      <a:pt x="3" y="0"/>
                    </a:lnTo>
                    <a:lnTo>
                      <a:pt x="0" y="0"/>
                    </a:lnTo>
                    <a:lnTo>
                      <a:pt x="0" y="3"/>
                    </a:lnTo>
                    <a:lnTo>
                      <a:pt x="0" y="6"/>
                    </a:lnTo>
                    <a:lnTo>
                      <a:pt x="3" y="6"/>
                    </a:lnTo>
                    <a:lnTo>
                      <a:pt x="6" y="6"/>
                    </a:lnTo>
                    <a:lnTo>
                      <a:pt x="6" y="3"/>
                    </a:lnTo>
                    <a:lnTo>
                      <a:pt x="6"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6" name="Freeform 150"/>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7" name="Freeform 151"/>
              <p:cNvSpPr>
                <a:spLocks/>
              </p:cNvSpPr>
              <p:nvPr/>
            </p:nvSpPr>
            <p:spPr bwMode="auto">
              <a:xfrm>
                <a:off x="-176580" y="7995432"/>
                <a:ext cx="31449" cy="37739"/>
              </a:xfrm>
              <a:custGeom>
                <a:avLst/>
                <a:gdLst/>
                <a:ahLst/>
                <a:cxnLst>
                  <a:cxn ang="0">
                    <a:pos x="23" y="35"/>
                  </a:cxn>
                  <a:cxn ang="0">
                    <a:pos x="29" y="27"/>
                  </a:cxn>
                  <a:cxn ang="0">
                    <a:pos x="37" y="18"/>
                  </a:cxn>
                  <a:cxn ang="0">
                    <a:pos x="47" y="9"/>
                  </a:cxn>
                  <a:cxn ang="0">
                    <a:pos x="59" y="0"/>
                  </a:cxn>
                  <a:cxn ang="0">
                    <a:pos x="60" y="4"/>
                  </a:cxn>
                  <a:cxn ang="0">
                    <a:pos x="61" y="8"/>
                  </a:cxn>
                  <a:cxn ang="0">
                    <a:pos x="61" y="12"/>
                  </a:cxn>
                  <a:cxn ang="0">
                    <a:pos x="61" y="14"/>
                  </a:cxn>
                  <a:cxn ang="0">
                    <a:pos x="58" y="20"/>
                  </a:cxn>
                  <a:cxn ang="0">
                    <a:pos x="53" y="25"/>
                  </a:cxn>
                  <a:cxn ang="0">
                    <a:pos x="43" y="33"/>
                  </a:cxn>
                  <a:cxn ang="0">
                    <a:pos x="34" y="41"/>
                  </a:cxn>
                  <a:cxn ang="0">
                    <a:pos x="38" y="50"/>
                  </a:cxn>
                  <a:cxn ang="0">
                    <a:pos x="41" y="53"/>
                  </a:cxn>
                  <a:cxn ang="0">
                    <a:pos x="39" y="58"/>
                  </a:cxn>
                  <a:cxn ang="0">
                    <a:pos x="36" y="61"/>
                  </a:cxn>
                  <a:cxn ang="0">
                    <a:pos x="32" y="64"/>
                  </a:cxn>
                  <a:cxn ang="0">
                    <a:pos x="29" y="66"/>
                  </a:cxn>
                  <a:cxn ang="0">
                    <a:pos x="22" y="70"/>
                  </a:cxn>
                  <a:cxn ang="0">
                    <a:pos x="18" y="71"/>
                  </a:cxn>
                  <a:cxn ang="0">
                    <a:pos x="12" y="68"/>
                  </a:cxn>
                  <a:cxn ang="0">
                    <a:pos x="9" y="64"/>
                  </a:cxn>
                  <a:cxn ang="0">
                    <a:pos x="3" y="60"/>
                  </a:cxn>
                  <a:cxn ang="0">
                    <a:pos x="0" y="53"/>
                  </a:cxn>
                  <a:cxn ang="0">
                    <a:pos x="6" y="53"/>
                  </a:cxn>
                  <a:cxn ang="0">
                    <a:pos x="9" y="51"/>
                  </a:cxn>
                  <a:cxn ang="0">
                    <a:pos x="11" y="49"/>
                  </a:cxn>
                  <a:cxn ang="0">
                    <a:pos x="13" y="46"/>
                  </a:cxn>
                  <a:cxn ang="0">
                    <a:pos x="16" y="44"/>
                  </a:cxn>
                  <a:cxn ang="0">
                    <a:pos x="17" y="41"/>
                  </a:cxn>
                  <a:cxn ang="0">
                    <a:pos x="19" y="38"/>
                  </a:cxn>
                  <a:cxn ang="0">
                    <a:pos x="23" y="35"/>
                  </a:cxn>
                </a:cxnLst>
                <a:rect l="0" t="0" r="r" b="b"/>
                <a:pathLst>
                  <a:path w="61" h="71">
                    <a:moveTo>
                      <a:pt x="23" y="35"/>
                    </a:moveTo>
                    <a:lnTo>
                      <a:pt x="29" y="27"/>
                    </a:lnTo>
                    <a:lnTo>
                      <a:pt x="37" y="18"/>
                    </a:lnTo>
                    <a:lnTo>
                      <a:pt x="47" y="9"/>
                    </a:lnTo>
                    <a:lnTo>
                      <a:pt x="59" y="0"/>
                    </a:lnTo>
                    <a:lnTo>
                      <a:pt x="60" y="4"/>
                    </a:lnTo>
                    <a:lnTo>
                      <a:pt x="61" y="8"/>
                    </a:lnTo>
                    <a:lnTo>
                      <a:pt x="61" y="12"/>
                    </a:lnTo>
                    <a:lnTo>
                      <a:pt x="61" y="14"/>
                    </a:lnTo>
                    <a:lnTo>
                      <a:pt x="58" y="20"/>
                    </a:lnTo>
                    <a:lnTo>
                      <a:pt x="53" y="25"/>
                    </a:lnTo>
                    <a:lnTo>
                      <a:pt x="43" y="33"/>
                    </a:lnTo>
                    <a:lnTo>
                      <a:pt x="34" y="41"/>
                    </a:lnTo>
                    <a:lnTo>
                      <a:pt x="38" y="50"/>
                    </a:lnTo>
                    <a:lnTo>
                      <a:pt x="41" y="53"/>
                    </a:lnTo>
                    <a:lnTo>
                      <a:pt x="39" y="58"/>
                    </a:lnTo>
                    <a:lnTo>
                      <a:pt x="36" y="61"/>
                    </a:lnTo>
                    <a:lnTo>
                      <a:pt x="32" y="64"/>
                    </a:lnTo>
                    <a:lnTo>
                      <a:pt x="29" y="66"/>
                    </a:lnTo>
                    <a:lnTo>
                      <a:pt x="22" y="70"/>
                    </a:lnTo>
                    <a:lnTo>
                      <a:pt x="18" y="71"/>
                    </a:lnTo>
                    <a:lnTo>
                      <a:pt x="12" y="68"/>
                    </a:lnTo>
                    <a:lnTo>
                      <a:pt x="9" y="64"/>
                    </a:lnTo>
                    <a:lnTo>
                      <a:pt x="3" y="60"/>
                    </a:lnTo>
                    <a:lnTo>
                      <a:pt x="0" y="53"/>
                    </a:lnTo>
                    <a:lnTo>
                      <a:pt x="6" y="53"/>
                    </a:lnTo>
                    <a:lnTo>
                      <a:pt x="9" y="51"/>
                    </a:lnTo>
                    <a:lnTo>
                      <a:pt x="11" y="49"/>
                    </a:lnTo>
                    <a:lnTo>
                      <a:pt x="13" y="46"/>
                    </a:lnTo>
                    <a:lnTo>
                      <a:pt x="16" y="44"/>
                    </a:lnTo>
                    <a:lnTo>
                      <a:pt x="17" y="41"/>
                    </a:lnTo>
                    <a:lnTo>
                      <a:pt x="19" y="38"/>
                    </a:lnTo>
                    <a:lnTo>
                      <a:pt x="23" y="35"/>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8" name="Freeform 152"/>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09" name="Freeform 153"/>
              <p:cNvSpPr>
                <a:spLocks/>
              </p:cNvSpPr>
              <p:nvPr/>
            </p:nvSpPr>
            <p:spPr bwMode="auto">
              <a:xfrm>
                <a:off x="-333826" y="7888504"/>
                <a:ext cx="31449" cy="25159"/>
              </a:xfrm>
              <a:custGeom>
                <a:avLst/>
                <a:gdLst/>
                <a:ahLst/>
                <a:cxnLst>
                  <a:cxn ang="0">
                    <a:pos x="0" y="35"/>
                  </a:cxn>
                  <a:cxn ang="0">
                    <a:pos x="14" y="26"/>
                  </a:cxn>
                  <a:cxn ang="0">
                    <a:pos x="28" y="20"/>
                  </a:cxn>
                  <a:cxn ang="0">
                    <a:pos x="36" y="15"/>
                  </a:cxn>
                  <a:cxn ang="0">
                    <a:pos x="44" y="11"/>
                  </a:cxn>
                  <a:cxn ang="0">
                    <a:pos x="52" y="5"/>
                  </a:cxn>
                  <a:cxn ang="0">
                    <a:pos x="58" y="0"/>
                  </a:cxn>
                  <a:cxn ang="0">
                    <a:pos x="59" y="3"/>
                  </a:cxn>
                  <a:cxn ang="0">
                    <a:pos x="59" y="8"/>
                  </a:cxn>
                  <a:cxn ang="0">
                    <a:pos x="58" y="11"/>
                  </a:cxn>
                  <a:cxn ang="0">
                    <a:pos x="57" y="13"/>
                  </a:cxn>
                  <a:cxn ang="0">
                    <a:pos x="54" y="19"/>
                  </a:cxn>
                  <a:cxn ang="0">
                    <a:pos x="51" y="23"/>
                  </a:cxn>
                  <a:cxn ang="0">
                    <a:pos x="46" y="27"/>
                  </a:cxn>
                  <a:cxn ang="0">
                    <a:pos x="44" y="33"/>
                  </a:cxn>
                  <a:cxn ang="0">
                    <a:pos x="44" y="35"/>
                  </a:cxn>
                  <a:cxn ang="0">
                    <a:pos x="44" y="39"/>
                  </a:cxn>
                  <a:cxn ang="0">
                    <a:pos x="45" y="42"/>
                  </a:cxn>
                  <a:cxn ang="0">
                    <a:pos x="46" y="46"/>
                  </a:cxn>
                  <a:cxn ang="0">
                    <a:pos x="41" y="46"/>
                  </a:cxn>
                  <a:cxn ang="0">
                    <a:pos x="35" y="46"/>
                  </a:cxn>
                  <a:cxn ang="0">
                    <a:pos x="31" y="43"/>
                  </a:cxn>
                  <a:cxn ang="0">
                    <a:pos x="26" y="41"/>
                  </a:cxn>
                  <a:cxn ang="0">
                    <a:pos x="22" y="40"/>
                  </a:cxn>
                  <a:cxn ang="0">
                    <a:pos x="17" y="39"/>
                  </a:cxn>
                  <a:cxn ang="0">
                    <a:pos x="8" y="37"/>
                  </a:cxn>
                  <a:cxn ang="0">
                    <a:pos x="0" y="35"/>
                  </a:cxn>
                </a:cxnLst>
                <a:rect l="0" t="0" r="r" b="b"/>
                <a:pathLst>
                  <a:path w="59" h="46">
                    <a:moveTo>
                      <a:pt x="0" y="35"/>
                    </a:moveTo>
                    <a:lnTo>
                      <a:pt x="14" y="26"/>
                    </a:lnTo>
                    <a:lnTo>
                      <a:pt x="28" y="20"/>
                    </a:lnTo>
                    <a:lnTo>
                      <a:pt x="36" y="15"/>
                    </a:lnTo>
                    <a:lnTo>
                      <a:pt x="44" y="11"/>
                    </a:lnTo>
                    <a:lnTo>
                      <a:pt x="52" y="5"/>
                    </a:lnTo>
                    <a:lnTo>
                      <a:pt x="58" y="0"/>
                    </a:lnTo>
                    <a:lnTo>
                      <a:pt x="59" y="3"/>
                    </a:lnTo>
                    <a:lnTo>
                      <a:pt x="59" y="8"/>
                    </a:lnTo>
                    <a:lnTo>
                      <a:pt x="58" y="11"/>
                    </a:lnTo>
                    <a:lnTo>
                      <a:pt x="57" y="13"/>
                    </a:lnTo>
                    <a:lnTo>
                      <a:pt x="54" y="19"/>
                    </a:lnTo>
                    <a:lnTo>
                      <a:pt x="51" y="23"/>
                    </a:lnTo>
                    <a:lnTo>
                      <a:pt x="46" y="27"/>
                    </a:lnTo>
                    <a:lnTo>
                      <a:pt x="44" y="33"/>
                    </a:lnTo>
                    <a:lnTo>
                      <a:pt x="44" y="35"/>
                    </a:lnTo>
                    <a:lnTo>
                      <a:pt x="44" y="39"/>
                    </a:lnTo>
                    <a:lnTo>
                      <a:pt x="45" y="42"/>
                    </a:lnTo>
                    <a:lnTo>
                      <a:pt x="46" y="46"/>
                    </a:lnTo>
                    <a:lnTo>
                      <a:pt x="41" y="46"/>
                    </a:lnTo>
                    <a:lnTo>
                      <a:pt x="35" y="46"/>
                    </a:lnTo>
                    <a:lnTo>
                      <a:pt x="31" y="43"/>
                    </a:lnTo>
                    <a:lnTo>
                      <a:pt x="26" y="41"/>
                    </a:lnTo>
                    <a:lnTo>
                      <a:pt x="22" y="40"/>
                    </a:lnTo>
                    <a:lnTo>
                      <a:pt x="17" y="39"/>
                    </a:lnTo>
                    <a:lnTo>
                      <a:pt x="8" y="37"/>
                    </a:lnTo>
                    <a:lnTo>
                      <a:pt x="0" y="35"/>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0" name="Freeform 154"/>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1" name="Freeform 155"/>
              <p:cNvSpPr>
                <a:spLocks/>
              </p:cNvSpPr>
              <p:nvPr/>
            </p:nvSpPr>
            <p:spPr bwMode="auto">
              <a:xfrm>
                <a:off x="-377855" y="7838186"/>
                <a:ext cx="59754" cy="22014"/>
              </a:xfrm>
              <a:custGeom>
                <a:avLst/>
                <a:gdLst/>
                <a:ahLst/>
                <a:cxnLst>
                  <a:cxn ang="0">
                    <a:pos x="1" y="16"/>
                  </a:cxn>
                  <a:cxn ang="0">
                    <a:pos x="11" y="10"/>
                  </a:cxn>
                  <a:cxn ang="0">
                    <a:pos x="20" y="6"/>
                  </a:cxn>
                  <a:cxn ang="0">
                    <a:pos x="30" y="2"/>
                  </a:cxn>
                  <a:cxn ang="0">
                    <a:pos x="40" y="1"/>
                  </a:cxn>
                  <a:cxn ang="0">
                    <a:pos x="50" y="0"/>
                  </a:cxn>
                  <a:cxn ang="0">
                    <a:pos x="60" y="0"/>
                  </a:cxn>
                  <a:cxn ang="0">
                    <a:pos x="69" y="2"/>
                  </a:cxn>
                  <a:cxn ang="0">
                    <a:pos x="79" y="3"/>
                  </a:cxn>
                  <a:cxn ang="0">
                    <a:pos x="81" y="3"/>
                  </a:cxn>
                  <a:cxn ang="0">
                    <a:pos x="79" y="3"/>
                  </a:cxn>
                  <a:cxn ang="0">
                    <a:pos x="85" y="5"/>
                  </a:cxn>
                  <a:cxn ang="0">
                    <a:pos x="91" y="6"/>
                  </a:cxn>
                  <a:cxn ang="0">
                    <a:pos x="97" y="8"/>
                  </a:cxn>
                  <a:cxn ang="0">
                    <a:pos x="102" y="11"/>
                  </a:cxn>
                  <a:cxn ang="0">
                    <a:pos x="105" y="15"/>
                  </a:cxn>
                  <a:cxn ang="0">
                    <a:pos x="109" y="19"/>
                  </a:cxn>
                  <a:cxn ang="0">
                    <a:pos x="109" y="23"/>
                  </a:cxn>
                  <a:cxn ang="0">
                    <a:pos x="107" y="28"/>
                  </a:cxn>
                  <a:cxn ang="0">
                    <a:pos x="104" y="29"/>
                  </a:cxn>
                  <a:cxn ang="0">
                    <a:pos x="100" y="30"/>
                  </a:cxn>
                  <a:cxn ang="0">
                    <a:pos x="96" y="30"/>
                  </a:cxn>
                  <a:cxn ang="0">
                    <a:pos x="92" y="30"/>
                  </a:cxn>
                  <a:cxn ang="0">
                    <a:pos x="84" y="28"/>
                  </a:cxn>
                  <a:cxn ang="0">
                    <a:pos x="72" y="28"/>
                  </a:cxn>
                  <a:cxn ang="0">
                    <a:pos x="70" y="37"/>
                  </a:cxn>
                  <a:cxn ang="0">
                    <a:pos x="66" y="46"/>
                  </a:cxn>
                  <a:cxn ang="0">
                    <a:pos x="54" y="46"/>
                  </a:cxn>
                  <a:cxn ang="0">
                    <a:pos x="43" y="46"/>
                  </a:cxn>
                  <a:cxn ang="0">
                    <a:pos x="40" y="41"/>
                  </a:cxn>
                  <a:cxn ang="0">
                    <a:pos x="39" y="37"/>
                  </a:cxn>
                  <a:cxn ang="0">
                    <a:pos x="39" y="34"/>
                  </a:cxn>
                  <a:cxn ang="0">
                    <a:pos x="36" y="32"/>
                  </a:cxn>
                  <a:cxn ang="0">
                    <a:pos x="34" y="30"/>
                  </a:cxn>
                  <a:cxn ang="0">
                    <a:pos x="31" y="28"/>
                  </a:cxn>
                  <a:cxn ang="0">
                    <a:pos x="30" y="26"/>
                  </a:cxn>
                  <a:cxn ang="0">
                    <a:pos x="29" y="23"/>
                  </a:cxn>
                  <a:cxn ang="0">
                    <a:pos x="29" y="21"/>
                  </a:cxn>
                  <a:cxn ang="0">
                    <a:pos x="29" y="19"/>
                  </a:cxn>
                  <a:cxn ang="0">
                    <a:pos x="30" y="17"/>
                  </a:cxn>
                  <a:cxn ang="0">
                    <a:pos x="31" y="16"/>
                  </a:cxn>
                  <a:cxn ang="0">
                    <a:pos x="20" y="23"/>
                  </a:cxn>
                  <a:cxn ang="0">
                    <a:pos x="13" y="28"/>
                  </a:cxn>
                  <a:cxn ang="0">
                    <a:pos x="13" y="19"/>
                  </a:cxn>
                  <a:cxn ang="0">
                    <a:pos x="13" y="16"/>
                  </a:cxn>
                  <a:cxn ang="0">
                    <a:pos x="11" y="13"/>
                  </a:cxn>
                  <a:cxn ang="0">
                    <a:pos x="8" y="13"/>
                  </a:cxn>
                  <a:cxn ang="0">
                    <a:pos x="5" y="13"/>
                  </a:cxn>
                  <a:cxn ang="0">
                    <a:pos x="3" y="13"/>
                  </a:cxn>
                  <a:cxn ang="0">
                    <a:pos x="1" y="15"/>
                  </a:cxn>
                  <a:cxn ang="0">
                    <a:pos x="0" y="15"/>
                  </a:cxn>
                  <a:cxn ang="0">
                    <a:pos x="0" y="16"/>
                  </a:cxn>
                  <a:cxn ang="0">
                    <a:pos x="1" y="16"/>
                  </a:cxn>
                </a:cxnLst>
                <a:rect l="0" t="0" r="r" b="b"/>
                <a:pathLst>
                  <a:path w="109" h="46">
                    <a:moveTo>
                      <a:pt x="1" y="16"/>
                    </a:moveTo>
                    <a:lnTo>
                      <a:pt x="11" y="10"/>
                    </a:lnTo>
                    <a:lnTo>
                      <a:pt x="20" y="6"/>
                    </a:lnTo>
                    <a:lnTo>
                      <a:pt x="30" y="2"/>
                    </a:lnTo>
                    <a:lnTo>
                      <a:pt x="40" y="1"/>
                    </a:lnTo>
                    <a:lnTo>
                      <a:pt x="50" y="0"/>
                    </a:lnTo>
                    <a:lnTo>
                      <a:pt x="60" y="0"/>
                    </a:lnTo>
                    <a:lnTo>
                      <a:pt x="69" y="2"/>
                    </a:lnTo>
                    <a:lnTo>
                      <a:pt x="79" y="3"/>
                    </a:lnTo>
                    <a:lnTo>
                      <a:pt x="81" y="3"/>
                    </a:lnTo>
                    <a:lnTo>
                      <a:pt x="79" y="3"/>
                    </a:lnTo>
                    <a:lnTo>
                      <a:pt x="85" y="5"/>
                    </a:lnTo>
                    <a:lnTo>
                      <a:pt x="91" y="6"/>
                    </a:lnTo>
                    <a:lnTo>
                      <a:pt x="97" y="8"/>
                    </a:lnTo>
                    <a:lnTo>
                      <a:pt x="102" y="11"/>
                    </a:lnTo>
                    <a:lnTo>
                      <a:pt x="105" y="15"/>
                    </a:lnTo>
                    <a:lnTo>
                      <a:pt x="109" y="19"/>
                    </a:lnTo>
                    <a:lnTo>
                      <a:pt x="109" y="23"/>
                    </a:lnTo>
                    <a:lnTo>
                      <a:pt x="107" y="28"/>
                    </a:lnTo>
                    <a:lnTo>
                      <a:pt x="104" y="29"/>
                    </a:lnTo>
                    <a:lnTo>
                      <a:pt x="100" y="30"/>
                    </a:lnTo>
                    <a:lnTo>
                      <a:pt x="96" y="30"/>
                    </a:lnTo>
                    <a:lnTo>
                      <a:pt x="92" y="30"/>
                    </a:lnTo>
                    <a:lnTo>
                      <a:pt x="84" y="28"/>
                    </a:lnTo>
                    <a:lnTo>
                      <a:pt x="72" y="28"/>
                    </a:lnTo>
                    <a:lnTo>
                      <a:pt x="70" y="37"/>
                    </a:lnTo>
                    <a:lnTo>
                      <a:pt x="66" y="46"/>
                    </a:lnTo>
                    <a:lnTo>
                      <a:pt x="54" y="46"/>
                    </a:lnTo>
                    <a:lnTo>
                      <a:pt x="43" y="46"/>
                    </a:lnTo>
                    <a:lnTo>
                      <a:pt x="40" y="41"/>
                    </a:lnTo>
                    <a:lnTo>
                      <a:pt x="39" y="37"/>
                    </a:lnTo>
                    <a:lnTo>
                      <a:pt x="39" y="34"/>
                    </a:lnTo>
                    <a:lnTo>
                      <a:pt x="36" y="32"/>
                    </a:lnTo>
                    <a:lnTo>
                      <a:pt x="34" y="30"/>
                    </a:lnTo>
                    <a:lnTo>
                      <a:pt x="31" y="28"/>
                    </a:lnTo>
                    <a:lnTo>
                      <a:pt x="30" y="26"/>
                    </a:lnTo>
                    <a:lnTo>
                      <a:pt x="29" y="23"/>
                    </a:lnTo>
                    <a:lnTo>
                      <a:pt x="29" y="21"/>
                    </a:lnTo>
                    <a:lnTo>
                      <a:pt x="29" y="19"/>
                    </a:lnTo>
                    <a:lnTo>
                      <a:pt x="30" y="17"/>
                    </a:lnTo>
                    <a:lnTo>
                      <a:pt x="31" y="16"/>
                    </a:lnTo>
                    <a:lnTo>
                      <a:pt x="20" y="23"/>
                    </a:lnTo>
                    <a:lnTo>
                      <a:pt x="13" y="28"/>
                    </a:lnTo>
                    <a:lnTo>
                      <a:pt x="13" y="19"/>
                    </a:lnTo>
                    <a:lnTo>
                      <a:pt x="13" y="16"/>
                    </a:lnTo>
                    <a:lnTo>
                      <a:pt x="11" y="13"/>
                    </a:lnTo>
                    <a:lnTo>
                      <a:pt x="8" y="13"/>
                    </a:lnTo>
                    <a:lnTo>
                      <a:pt x="5" y="13"/>
                    </a:lnTo>
                    <a:lnTo>
                      <a:pt x="3" y="13"/>
                    </a:lnTo>
                    <a:lnTo>
                      <a:pt x="1" y="15"/>
                    </a:lnTo>
                    <a:lnTo>
                      <a:pt x="0" y="15"/>
                    </a:lnTo>
                    <a:lnTo>
                      <a:pt x="0" y="16"/>
                    </a:lnTo>
                    <a:lnTo>
                      <a:pt x="1" y="16"/>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2" name="Freeform 156"/>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613" name="Freeform 157"/>
              <p:cNvSpPr>
                <a:spLocks/>
              </p:cNvSpPr>
              <p:nvPr/>
            </p:nvSpPr>
            <p:spPr bwMode="auto">
              <a:xfrm>
                <a:off x="-245768" y="7951403"/>
                <a:ext cx="6290" cy="6290"/>
              </a:xfrm>
              <a:custGeom>
                <a:avLst/>
                <a:gdLst/>
                <a:ahLst/>
                <a:cxnLst>
                  <a:cxn ang="0">
                    <a:pos x="12" y="0"/>
                  </a:cxn>
                  <a:cxn ang="0">
                    <a:pos x="5" y="0"/>
                  </a:cxn>
                  <a:cxn ang="0">
                    <a:pos x="0" y="0"/>
                  </a:cxn>
                  <a:cxn ang="0">
                    <a:pos x="0" y="3"/>
                  </a:cxn>
                  <a:cxn ang="0">
                    <a:pos x="0" y="6"/>
                  </a:cxn>
                  <a:cxn ang="0">
                    <a:pos x="5" y="6"/>
                  </a:cxn>
                  <a:cxn ang="0">
                    <a:pos x="12" y="6"/>
                  </a:cxn>
                  <a:cxn ang="0">
                    <a:pos x="12" y="3"/>
                  </a:cxn>
                  <a:cxn ang="0">
                    <a:pos x="12" y="0"/>
                  </a:cxn>
                </a:cxnLst>
                <a:rect l="0" t="0" r="r" b="b"/>
                <a:pathLst>
                  <a:path w="12" h="6">
                    <a:moveTo>
                      <a:pt x="12" y="0"/>
                    </a:moveTo>
                    <a:lnTo>
                      <a:pt x="5" y="0"/>
                    </a:lnTo>
                    <a:lnTo>
                      <a:pt x="0" y="0"/>
                    </a:lnTo>
                    <a:lnTo>
                      <a:pt x="0" y="3"/>
                    </a:lnTo>
                    <a:lnTo>
                      <a:pt x="0" y="6"/>
                    </a:lnTo>
                    <a:lnTo>
                      <a:pt x="5" y="6"/>
                    </a:lnTo>
                    <a:lnTo>
                      <a:pt x="12" y="6"/>
                    </a:lnTo>
                    <a:lnTo>
                      <a:pt x="12" y="3"/>
                    </a:lnTo>
                    <a:lnTo>
                      <a:pt x="12" y="0"/>
                    </a:lnTo>
                  </a:path>
                </a:pathLst>
              </a:custGeom>
              <a:grp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grpSp>
      <p:sp>
        <p:nvSpPr>
          <p:cNvPr id="19462" name="Freeform 6"/>
          <p:cNvSpPr>
            <a:spLocks/>
          </p:cNvSpPr>
          <p:nvPr/>
        </p:nvSpPr>
        <p:spPr bwMode="auto">
          <a:xfrm>
            <a:off x="2634778" y="1021556"/>
            <a:ext cx="889341" cy="724530"/>
          </a:xfrm>
          <a:custGeom>
            <a:avLst/>
            <a:gdLst/>
            <a:ahLst/>
            <a:cxnLst>
              <a:cxn ang="0">
                <a:pos x="30" y="951"/>
              </a:cxn>
              <a:cxn ang="0">
                <a:pos x="0" y="940"/>
              </a:cxn>
              <a:cxn ang="0">
                <a:pos x="18" y="881"/>
              </a:cxn>
              <a:cxn ang="0">
                <a:pos x="24" y="839"/>
              </a:cxn>
              <a:cxn ang="0">
                <a:pos x="35" y="821"/>
              </a:cxn>
              <a:cxn ang="0">
                <a:pos x="48" y="851"/>
              </a:cxn>
              <a:cxn ang="0">
                <a:pos x="35" y="881"/>
              </a:cxn>
              <a:cxn ang="0">
                <a:pos x="78" y="857"/>
              </a:cxn>
              <a:cxn ang="0">
                <a:pos x="71" y="828"/>
              </a:cxn>
              <a:cxn ang="0">
                <a:pos x="78" y="780"/>
              </a:cxn>
              <a:cxn ang="0">
                <a:pos x="53" y="715"/>
              </a:cxn>
              <a:cxn ang="0">
                <a:pos x="83" y="715"/>
              </a:cxn>
              <a:cxn ang="0">
                <a:pos x="131" y="697"/>
              </a:cxn>
              <a:cxn ang="0">
                <a:pos x="101" y="662"/>
              </a:cxn>
              <a:cxn ang="0">
                <a:pos x="65" y="674"/>
              </a:cxn>
              <a:cxn ang="0">
                <a:pos x="65" y="603"/>
              </a:cxn>
              <a:cxn ang="0">
                <a:pos x="71" y="520"/>
              </a:cxn>
              <a:cxn ang="0">
                <a:pos x="71" y="397"/>
              </a:cxn>
              <a:cxn ang="0">
                <a:pos x="48" y="255"/>
              </a:cxn>
              <a:cxn ang="0">
                <a:pos x="60" y="136"/>
              </a:cxn>
              <a:cxn ang="0">
                <a:pos x="272" y="220"/>
              </a:cxn>
              <a:cxn ang="0">
                <a:pos x="456" y="296"/>
              </a:cxn>
              <a:cxn ang="0">
                <a:pos x="544" y="332"/>
              </a:cxn>
              <a:cxn ang="0">
                <a:pos x="580" y="361"/>
              </a:cxn>
              <a:cxn ang="0">
                <a:pos x="580" y="484"/>
              </a:cxn>
              <a:cxn ang="0">
                <a:pos x="532" y="550"/>
              </a:cxn>
              <a:cxn ang="0">
                <a:pos x="538" y="603"/>
              </a:cxn>
              <a:cxn ang="0">
                <a:pos x="527" y="639"/>
              </a:cxn>
              <a:cxn ang="0">
                <a:pos x="544" y="674"/>
              </a:cxn>
              <a:cxn ang="0">
                <a:pos x="603" y="562"/>
              </a:cxn>
              <a:cxn ang="0">
                <a:pos x="638" y="502"/>
              </a:cxn>
              <a:cxn ang="0">
                <a:pos x="697" y="431"/>
              </a:cxn>
              <a:cxn ang="0">
                <a:pos x="633" y="237"/>
              </a:cxn>
              <a:cxn ang="0">
                <a:pos x="644" y="213"/>
              </a:cxn>
              <a:cxn ang="0">
                <a:pos x="692" y="166"/>
              </a:cxn>
              <a:cxn ang="0">
                <a:pos x="656" y="106"/>
              </a:cxn>
              <a:cxn ang="0">
                <a:pos x="644" y="0"/>
              </a:cxn>
              <a:cxn ang="0">
                <a:pos x="1478" y="220"/>
              </a:cxn>
              <a:cxn ang="0">
                <a:pos x="2145" y="373"/>
              </a:cxn>
              <a:cxn ang="0">
                <a:pos x="1902" y="1407"/>
              </a:cxn>
              <a:cxn ang="0">
                <a:pos x="1902" y="1442"/>
              </a:cxn>
              <a:cxn ang="0">
                <a:pos x="1927" y="1478"/>
              </a:cxn>
              <a:cxn ang="0">
                <a:pos x="1914" y="1495"/>
              </a:cxn>
              <a:cxn ang="0">
                <a:pos x="1902" y="1542"/>
              </a:cxn>
              <a:cxn ang="0">
                <a:pos x="1341" y="1435"/>
              </a:cxn>
              <a:cxn ang="0">
                <a:pos x="1270" y="1448"/>
              </a:cxn>
              <a:cxn ang="0">
                <a:pos x="1205" y="1435"/>
              </a:cxn>
              <a:cxn ang="0">
                <a:pos x="1152" y="1424"/>
              </a:cxn>
              <a:cxn ang="0">
                <a:pos x="1082" y="1424"/>
              </a:cxn>
              <a:cxn ang="0">
                <a:pos x="1004" y="1448"/>
              </a:cxn>
              <a:cxn ang="0">
                <a:pos x="905" y="1442"/>
              </a:cxn>
              <a:cxn ang="0">
                <a:pos x="845" y="1412"/>
              </a:cxn>
              <a:cxn ang="0">
                <a:pos x="692" y="1394"/>
              </a:cxn>
              <a:cxn ang="0">
                <a:pos x="532" y="1353"/>
              </a:cxn>
              <a:cxn ang="0">
                <a:pos x="367" y="1353"/>
              </a:cxn>
              <a:cxn ang="0">
                <a:pos x="272" y="1283"/>
              </a:cxn>
              <a:cxn ang="0">
                <a:pos x="284" y="1158"/>
              </a:cxn>
              <a:cxn ang="0">
                <a:pos x="213" y="1052"/>
              </a:cxn>
              <a:cxn ang="0">
                <a:pos x="160" y="1034"/>
              </a:cxn>
              <a:cxn ang="0">
                <a:pos x="83" y="987"/>
              </a:cxn>
            </a:cxnLst>
            <a:rect l="0" t="0" r="r" b="b"/>
            <a:pathLst>
              <a:path w="2145" h="1566">
                <a:moveTo>
                  <a:pt x="83" y="987"/>
                </a:moveTo>
                <a:lnTo>
                  <a:pt x="30" y="951"/>
                </a:lnTo>
                <a:lnTo>
                  <a:pt x="12" y="946"/>
                </a:lnTo>
                <a:lnTo>
                  <a:pt x="0" y="940"/>
                </a:lnTo>
                <a:lnTo>
                  <a:pt x="0" y="928"/>
                </a:lnTo>
                <a:lnTo>
                  <a:pt x="18" y="881"/>
                </a:lnTo>
                <a:lnTo>
                  <a:pt x="24" y="857"/>
                </a:lnTo>
                <a:lnTo>
                  <a:pt x="24" y="839"/>
                </a:lnTo>
                <a:lnTo>
                  <a:pt x="24" y="828"/>
                </a:lnTo>
                <a:lnTo>
                  <a:pt x="35" y="821"/>
                </a:lnTo>
                <a:lnTo>
                  <a:pt x="42" y="828"/>
                </a:lnTo>
                <a:lnTo>
                  <a:pt x="48" y="851"/>
                </a:lnTo>
                <a:lnTo>
                  <a:pt x="42" y="869"/>
                </a:lnTo>
                <a:lnTo>
                  <a:pt x="35" y="881"/>
                </a:lnTo>
                <a:lnTo>
                  <a:pt x="42" y="892"/>
                </a:lnTo>
                <a:lnTo>
                  <a:pt x="78" y="857"/>
                </a:lnTo>
                <a:lnTo>
                  <a:pt x="71" y="846"/>
                </a:lnTo>
                <a:lnTo>
                  <a:pt x="71" y="828"/>
                </a:lnTo>
                <a:lnTo>
                  <a:pt x="89" y="804"/>
                </a:lnTo>
                <a:lnTo>
                  <a:pt x="78" y="780"/>
                </a:lnTo>
                <a:lnTo>
                  <a:pt x="53" y="775"/>
                </a:lnTo>
                <a:lnTo>
                  <a:pt x="53" y="715"/>
                </a:lnTo>
                <a:lnTo>
                  <a:pt x="65" y="709"/>
                </a:lnTo>
                <a:lnTo>
                  <a:pt x="83" y="715"/>
                </a:lnTo>
                <a:lnTo>
                  <a:pt x="95" y="709"/>
                </a:lnTo>
                <a:lnTo>
                  <a:pt x="131" y="697"/>
                </a:lnTo>
                <a:lnTo>
                  <a:pt x="101" y="668"/>
                </a:lnTo>
                <a:lnTo>
                  <a:pt x="101" y="662"/>
                </a:lnTo>
                <a:lnTo>
                  <a:pt x="95" y="656"/>
                </a:lnTo>
                <a:lnTo>
                  <a:pt x="65" y="674"/>
                </a:lnTo>
                <a:lnTo>
                  <a:pt x="65" y="633"/>
                </a:lnTo>
                <a:lnTo>
                  <a:pt x="65" y="603"/>
                </a:lnTo>
                <a:lnTo>
                  <a:pt x="71" y="555"/>
                </a:lnTo>
                <a:lnTo>
                  <a:pt x="71" y="520"/>
                </a:lnTo>
                <a:lnTo>
                  <a:pt x="65" y="484"/>
                </a:lnTo>
                <a:lnTo>
                  <a:pt x="71" y="397"/>
                </a:lnTo>
                <a:lnTo>
                  <a:pt x="83" y="367"/>
                </a:lnTo>
                <a:lnTo>
                  <a:pt x="48" y="255"/>
                </a:lnTo>
                <a:lnTo>
                  <a:pt x="48" y="177"/>
                </a:lnTo>
                <a:lnTo>
                  <a:pt x="60" y="136"/>
                </a:lnTo>
                <a:lnTo>
                  <a:pt x="71" y="78"/>
                </a:lnTo>
                <a:lnTo>
                  <a:pt x="272" y="220"/>
                </a:lnTo>
                <a:lnTo>
                  <a:pt x="378" y="278"/>
                </a:lnTo>
                <a:lnTo>
                  <a:pt x="456" y="296"/>
                </a:lnTo>
                <a:lnTo>
                  <a:pt x="502" y="332"/>
                </a:lnTo>
                <a:lnTo>
                  <a:pt x="544" y="332"/>
                </a:lnTo>
                <a:lnTo>
                  <a:pt x="568" y="337"/>
                </a:lnTo>
                <a:lnTo>
                  <a:pt x="580" y="361"/>
                </a:lnTo>
                <a:lnTo>
                  <a:pt x="585" y="461"/>
                </a:lnTo>
                <a:lnTo>
                  <a:pt x="580" y="484"/>
                </a:lnTo>
                <a:lnTo>
                  <a:pt x="544" y="509"/>
                </a:lnTo>
                <a:lnTo>
                  <a:pt x="532" y="550"/>
                </a:lnTo>
                <a:lnTo>
                  <a:pt x="532" y="585"/>
                </a:lnTo>
                <a:lnTo>
                  <a:pt x="538" y="603"/>
                </a:lnTo>
                <a:lnTo>
                  <a:pt x="532" y="621"/>
                </a:lnTo>
                <a:lnTo>
                  <a:pt x="527" y="639"/>
                </a:lnTo>
                <a:lnTo>
                  <a:pt x="527" y="656"/>
                </a:lnTo>
                <a:lnTo>
                  <a:pt x="544" y="674"/>
                </a:lnTo>
                <a:lnTo>
                  <a:pt x="585" y="651"/>
                </a:lnTo>
                <a:lnTo>
                  <a:pt x="603" y="562"/>
                </a:lnTo>
                <a:lnTo>
                  <a:pt x="626" y="544"/>
                </a:lnTo>
                <a:lnTo>
                  <a:pt x="638" y="502"/>
                </a:lnTo>
                <a:lnTo>
                  <a:pt x="692" y="449"/>
                </a:lnTo>
                <a:lnTo>
                  <a:pt x="697" y="431"/>
                </a:lnTo>
                <a:lnTo>
                  <a:pt x="674" y="349"/>
                </a:lnTo>
                <a:lnTo>
                  <a:pt x="633" y="237"/>
                </a:lnTo>
                <a:lnTo>
                  <a:pt x="626" y="220"/>
                </a:lnTo>
                <a:lnTo>
                  <a:pt x="644" y="213"/>
                </a:lnTo>
                <a:lnTo>
                  <a:pt x="667" y="220"/>
                </a:lnTo>
                <a:lnTo>
                  <a:pt x="692" y="166"/>
                </a:lnTo>
                <a:lnTo>
                  <a:pt x="685" y="113"/>
                </a:lnTo>
                <a:lnTo>
                  <a:pt x="656" y="106"/>
                </a:lnTo>
                <a:lnTo>
                  <a:pt x="644" y="71"/>
                </a:lnTo>
                <a:lnTo>
                  <a:pt x="644" y="0"/>
                </a:lnTo>
                <a:lnTo>
                  <a:pt x="1070" y="119"/>
                </a:lnTo>
                <a:lnTo>
                  <a:pt x="1478" y="220"/>
                </a:lnTo>
                <a:lnTo>
                  <a:pt x="2138" y="373"/>
                </a:lnTo>
                <a:lnTo>
                  <a:pt x="2145" y="373"/>
                </a:lnTo>
                <a:lnTo>
                  <a:pt x="1914" y="1394"/>
                </a:lnTo>
                <a:lnTo>
                  <a:pt x="1902" y="1407"/>
                </a:lnTo>
                <a:lnTo>
                  <a:pt x="1902" y="1424"/>
                </a:lnTo>
                <a:lnTo>
                  <a:pt x="1902" y="1442"/>
                </a:lnTo>
                <a:lnTo>
                  <a:pt x="1914" y="1453"/>
                </a:lnTo>
                <a:lnTo>
                  <a:pt x="1927" y="1478"/>
                </a:lnTo>
                <a:lnTo>
                  <a:pt x="1920" y="1489"/>
                </a:lnTo>
                <a:lnTo>
                  <a:pt x="1914" y="1495"/>
                </a:lnTo>
                <a:lnTo>
                  <a:pt x="1902" y="1513"/>
                </a:lnTo>
                <a:lnTo>
                  <a:pt x="1902" y="1542"/>
                </a:lnTo>
                <a:lnTo>
                  <a:pt x="1909" y="1566"/>
                </a:lnTo>
                <a:lnTo>
                  <a:pt x="1341" y="1435"/>
                </a:lnTo>
                <a:lnTo>
                  <a:pt x="1300" y="1448"/>
                </a:lnTo>
                <a:lnTo>
                  <a:pt x="1270" y="1448"/>
                </a:lnTo>
                <a:lnTo>
                  <a:pt x="1240" y="1435"/>
                </a:lnTo>
                <a:lnTo>
                  <a:pt x="1205" y="1435"/>
                </a:lnTo>
                <a:lnTo>
                  <a:pt x="1187" y="1424"/>
                </a:lnTo>
                <a:lnTo>
                  <a:pt x="1152" y="1424"/>
                </a:lnTo>
                <a:lnTo>
                  <a:pt x="1123" y="1435"/>
                </a:lnTo>
                <a:lnTo>
                  <a:pt x="1082" y="1424"/>
                </a:lnTo>
                <a:lnTo>
                  <a:pt x="1046" y="1424"/>
                </a:lnTo>
                <a:lnTo>
                  <a:pt x="1004" y="1448"/>
                </a:lnTo>
                <a:lnTo>
                  <a:pt x="975" y="1453"/>
                </a:lnTo>
                <a:lnTo>
                  <a:pt x="905" y="1442"/>
                </a:lnTo>
                <a:lnTo>
                  <a:pt x="887" y="1435"/>
                </a:lnTo>
                <a:lnTo>
                  <a:pt x="845" y="1412"/>
                </a:lnTo>
                <a:lnTo>
                  <a:pt x="715" y="1430"/>
                </a:lnTo>
                <a:lnTo>
                  <a:pt x="692" y="1394"/>
                </a:lnTo>
                <a:lnTo>
                  <a:pt x="585" y="1366"/>
                </a:lnTo>
                <a:lnTo>
                  <a:pt x="532" y="1353"/>
                </a:lnTo>
                <a:lnTo>
                  <a:pt x="467" y="1366"/>
                </a:lnTo>
                <a:lnTo>
                  <a:pt x="367" y="1353"/>
                </a:lnTo>
                <a:lnTo>
                  <a:pt x="284" y="1318"/>
                </a:lnTo>
                <a:lnTo>
                  <a:pt x="272" y="1283"/>
                </a:lnTo>
                <a:lnTo>
                  <a:pt x="272" y="1182"/>
                </a:lnTo>
                <a:lnTo>
                  <a:pt x="284" y="1158"/>
                </a:lnTo>
                <a:lnTo>
                  <a:pt x="272" y="1105"/>
                </a:lnTo>
                <a:lnTo>
                  <a:pt x="213" y="1052"/>
                </a:lnTo>
                <a:lnTo>
                  <a:pt x="165" y="1052"/>
                </a:lnTo>
                <a:lnTo>
                  <a:pt x="160" y="1034"/>
                </a:lnTo>
                <a:lnTo>
                  <a:pt x="136" y="1011"/>
                </a:lnTo>
                <a:lnTo>
                  <a:pt x="83" y="987"/>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59%</a:t>
            </a:r>
          </a:p>
        </p:txBody>
      </p:sp>
      <p:sp>
        <p:nvSpPr>
          <p:cNvPr id="19464" name="Freeform 8"/>
          <p:cNvSpPr>
            <a:spLocks/>
          </p:cNvSpPr>
          <p:nvPr/>
        </p:nvSpPr>
        <p:spPr bwMode="auto">
          <a:xfrm>
            <a:off x="2396204" y="1476657"/>
            <a:ext cx="1067959" cy="999545"/>
          </a:xfrm>
          <a:custGeom>
            <a:avLst/>
            <a:gdLst/>
            <a:ahLst/>
            <a:cxnLst>
              <a:cxn ang="0">
                <a:pos x="18" y="1601"/>
              </a:cxn>
              <a:cxn ang="0">
                <a:pos x="18" y="1477"/>
              </a:cxn>
              <a:cxn ang="0">
                <a:pos x="41" y="1376"/>
              </a:cxn>
              <a:cxn ang="0">
                <a:pos x="48" y="1223"/>
              </a:cxn>
              <a:cxn ang="0">
                <a:pos x="89" y="1188"/>
              </a:cxn>
              <a:cxn ang="0">
                <a:pos x="119" y="1135"/>
              </a:cxn>
              <a:cxn ang="0">
                <a:pos x="142" y="1069"/>
              </a:cxn>
              <a:cxn ang="0">
                <a:pos x="254" y="892"/>
              </a:cxn>
              <a:cxn ang="0">
                <a:pos x="396" y="549"/>
              </a:cxn>
              <a:cxn ang="0">
                <a:pos x="497" y="313"/>
              </a:cxn>
              <a:cxn ang="0">
                <a:pos x="573" y="77"/>
              </a:cxn>
              <a:cxn ang="0">
                <a:pos x="586" y="6"/>
              </a:cxn>
              <a:cxn ang="0">
                <a:pos x="644" y="6"/>
              </a:cxn>
              <a:cxn ang="0">
                <a:pos x="715" y="24"/>
              </a:cxn>
              <a:cxn ang="0">
                <a:pos x="744" y="65"/>
              </a:cxn>
              <a:cxn ang="0">
                <a:pos x="851" y="118"/>
              </a:cxn>
              <a:cxn ang="0">
                <a:pos x="851" y="195"/>
              </a:cxn>
              <a:cxn ang="0">
                <a:pos x="863" y="331"/>
              </a:cxn>
              <a:cxn ang="0">
                <a:pos x="1046" y="379"/>
              </a:cxn>
              <a:cxn ang="0">
                <a:pos x="1164" y="379"/>
              </a:cxn>
              <a:cxn ang="0">
                <a:pos x="1294" y="443"/>
              </a:cxn>
              <a:cxn ang="0">
                <a:pos x="1466" y="448"/>
              </a:cxn>
              <a:cxn ang="0">
                <a:pos x="1554" y="466"/>
              </a:cxn>
              <a:cxn ang="0">
                <a:pos x="1625" y="437"/>
              </a:cxn>
              <a:cxn ang="0">
                <a:pos x="1702" y="448"/>
              </a:cxn>
              <a:cxn ang="0">
                <a:pos x="1766" y="437"/>
              </a:cxn>
              <a:cxn ang="0">
                <a:pos x="1819" y="448"/>
              </a:cxn>
              <a:cxn ang="0">
                <a:pos x="1879" y="461"/>
              </a:cxn>
              <a:cxn ang="0">
                <a:pos x="2488" y="579"/>
              </a:cxn>
              <a:cxn ang="0">
                <a:pos x="2517" y="650"/>
              </a:cxn>
              <a:cxn ang="0">
                <a:pos x="2577" y="686"/>
              </a:cxn>
              <a:cxn ang="0">
                <a:pos x="2446" y="952"/>
              </a:cxn>
              <a:cxn ang="0">
                <a:pos x="2417" y="1004"/>
              </a:cxn>
              <a:cxn ang="0">
                <a:pos x="2339" y="1057"/>
              </a:cxn>
              <a:cxn ang="0">
                <a:pos x="2257" y="1217"/>
              </a:cxn>
              <a:cxn ang="0">
                <a:pos x="2310" y="1264"/>
              </a:cxn>
              <a:cxn ang="0">
                <a:pos x="2322" y="1317"/>
              </a:cxn>
              <a:cxn ang="0">
                <a:pos x="2304" y="1335"/>
              </a:cxn>
              <a:cxn ang="0">
                <a:pos x="2263" y="1436"/>
              </a:cxn>
              <a:cxn ang="0">
                <a:pos x="1241" y="1949"/>
              </a:cxn>
            </a:cxnLst>
            <a:rect l="0" t="0" r="r" b="b"/>
            <a:pathLst>
              <a:path w="2582" h="2157">
                <a:moveTo>
                  <a:pt x="36" y="1619"/>
                </a:moveTo>
                <a:lnTo>
                  <a:pt x="18" y="1601"/>
                </a:lnTo>
                <a:lnTo>
                  <a:pt x="0" y="1518"/>
                </a:lnTo>
                <a:lnTo>
                  <a:pt x="18" y="1477"/>
                </a:lnTo>
                <a:lnTo>
                  <a:pt x="18" y="1442"/>
                </a:lnTo>
                <a:lnTo>
                  <a:pt x="41" y="1376"/>
                </a:lnTo>
                <a:lnTo>
                  <a:pt x="30" y="1252"/>
                </a:lnTo>
                <a:lnTo>
                  <a:pt x="48" y="1223"/>
                </a:lnTo>
                <a:lnTo>
                  <a:pt x="77" y="1211"/>
                </a:lnTo>
                <a:lnTo>
                  <a:pt x="89" y="1188"/>
                </a:lnTo>
                <a:lnTo>
                  <a:pt x="107" y="1146"/>
                </a:lnTo>
                <a:lnTo>
                  <a:pt x="119" y="1135"/>
                </a:lnTo>
                <a:lnTo>
                  <a:pt x="130" y="1075"/>
                </a:lnTo>
                <a:lnTo>
                  <a:pt x="142" y="1069"/>
                </a:lnTo>
                <a:lnTo>
                  <a:pt x="219" y="981"/>
                </a:lnTo>
                <a:lnTo>
                  <a:pt x="254" y="892"/>
                </a:lnTo>
                <a:lnTo>
                  <a:pt x="320" y="768"/>
                </a:lnTo>
                <a:lnTo>
                  <a:pt x="396" y="549"/>
                </a:lnTo>
                <a:lnTo>
                  <a:pt x="449" y="448"/>
                </a:lnTo>
                <a:lnTo>
                  <a:pt x="497" y="313"/>
                </a:lnTo>
                <a:lnTo>
                  <a:pt x="550" y="136"/>
                </a:lnTo>
                <a:lnTo>
                  <a:pt x="573" y="77"/>
                </a:lnTo>
                <a:lnTo>
                  <a:pt x="586" y="24"/>
                </a:lnTo>
                <a:lnTo>
                  <a:pt x="586" y="6"/>
                </a:lnTo>
                <a:lnTo>
                  <a:pt x="609" y="0"/>
                </a:lnTo>
                <a:lnTo>
                  <a:pt x="644" y="6"/>
                </a:lnTo>
                <a:lnTo>
                  <a:pt x="662" y="0"/>
                </a:lnTo>
                <a:lnTo>
                  <a:pt x="715" y="24"/>
                </a:lnTo>
                <a:lnTo>
                  <a:pt x="739" y="47"/>
                </a:lnTo>
                <a:lnTo>
                  <a:pt x="744" y="65"/>
                </a:lnTo>
                <a:lnTo>
                  <a:pt x="792" y="65"/>
                </a:lnTo>
                <a:lnTo>
                  <a:pt x="851" y="118"/>
                </a:lnTo>
                <a:lnTo>
                  <a:pt x="863" y="171"/>
                </a:lnTo>
                <a:lnTo>
                  <a:pt x="851" y="195"/>
                </a:lnTo>
                <a:lnTo>
                  <a:pt x="851" y="296"/>
                </a:lnTo>
                <a:lnTo>
                  <a:pt x="863" y="331"/>
                </a:lnTo>
                <a:lnTo>
                  <a:pt x="946" y="366"/>
                </a:lnTo>
                <a:lnTo>
                  <a:pt x="1046" y="379"/>
                </a:lnTo>
                <a:lnTo>
                  <a:pt x="1111" y="366"/>
                </a:lnTo>
                <a:lnTo>
                  <a:pt x="1164" y="379"/>
                </a:lnTo>
                <a:lnTo>
                  <a:pt x="1271" y="407"/>
                </a:lnTo>
                <a:lnTo>
                  <a:pt x="1294" y="443"/>
                </a:lnTo>
                <a:lnTo>
                  <a:pt x="1424" y="425"/>
                </a:lnTo>
                <a:lnTo>
                  <a:pt x="1466" y="448"/>
                </a:lnTo>
                <a:lnTo>
                  <a:pt x="1484" y="455"/>
                </a:lnTo>
                <a:lnTo>
                  <a:pt x="1554" y="466"/>
                </a:lnTo>
                <a:lnTo>
                  <a:pt x="1583" y="461"/>
                </a:lnTo>
                <a:lnTo>
                  <a:pt x="1625" y="437"/>
                </a:lnTo>
                <a:lnTo>
                  <a:pt x="1661" y="437"/>
                </a:lnTo>
                <a:lnTo>
                  <a:pt x="1702" y="448"/>
                </a:lnTo>
                <a:lnTo>
                  <a:pt x="1731" y="437"/>
                </a:lnTo>
                <a:lnTo>
                  <a:pt x="1766" y="437"/>
                </a:lnTo>
                <a:lnTo>
                  <a:pt x="1784" y="448"/>
                </a:lnTo>
                <a:lnTo>
                  <a:pt x="1819" y="448"/>
                </a:lnTo>
                <a:lnTo>
                  <a:pt x="1849" y="461"/>
                </a:lnTo>
                <a:lnTo>
                  <a:pt x="1879" y="461"/>
                </a:lnTo>
                <a:lnTo>
                  <a:pt x="1920" y="448"/>
                </a:lnTo>
                <a:lnTo>
                  <a:pt x="2488" y="579"/>
                </a:lnTo>
                <a:lnTo>
                  <a:pt x="2493" y="615"/>
                </a:lnTo>
                <a:lnTo>
                  <a:pt x="2517" y="650"/>
                </a:lnTo>
                <a:lnTo>
                  <a:pt x="2547" y="661"/>
                </a:lnTo>
                <a:lnTo>
                  <a:pt x="2577" y="686"/>
                </a:lnTo>
                <a:lnTo>
                  <a:pt x="2582" y="739"/>
                </a:lnTo>
                <a:lnTo>
                  <a:pt x="2446" y="952"/>
                </a:lnTo>
                <a:lnTo>
                  <a:pt x="2422" y="981"/>
                </a:lnTo>
                <a:lnTo>
                  <a:pt x="2417" y="1004"/>
                </a:lnTo>
                <a:lnTo>
                  <a:pt x="2387" y="1039"/>
                </a:lnTo>
                <a:lnTo>
                  <a:pt x="2339" y="1057"/>
                </a:lnTo>
                <a:lnTo>
                  <a:pt x="2268" y="1170"/>
                </a:lnTo>
                <a:lnTo>
                  <a:pt x="2257" y="1217"/>
                </a:lnTo>
                <a:lnTo>
                  <a:pt x="2268" y="1241"/>
                </a:lnTo>
                <a:lnTo>
                  <a:pt x="2310" y="1264"/>
                </a:lnTo>
                <a:lnTo>
                  <a:pt x="2334" y="1294"/>
                </a:lnTo>
                <a:lnTo>
                  <a:pt x="2322" y="1317"/>
                </a:lnTo>
                <a:lnTo>
                  <a:pt x="2316" y="1335"/>
                </a:lnTo>
                <a:lnTo>
                  <a:pt x="2304" y="1335"/>
                </a:lnTo>
                <a:lnTo>
                  <a:pt x="2304" y="1383"/>
                </a:lnTo>
                <a:lnTo>
                  <a:pt x="2263" y="1436"/>
                </a:lnTo>
                <a:lnTo>
                  <a:pt x="2103" y="2157"/>
                </a:lnTo>
                <a:lnTo>
                  <a:pt x="1241" y="1949"/>
                </a:lnTo>
                <a:lnTo>
                  <a:pt x="36" y="1619"/>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58%</a:t>
            </a:r>
          </a:p>
        </p:txBody>
      </p:sp>
      <p:sp>
        <p:nvSpPr>
          <p:cNvPr id="19466" name="Freeform 10"/>
          <p:cNvSpPr>
            <a:spLocks/>
          </p:cNvSpPr>
          <p:nvPr/>
        </p:nvSpPr>
        <p:spPr bwMode="auto">
          <a:xfrm>
            <a:off x="2306270" y="2226315"/>
            <a:ext cx="1062962" cy="2027009"/>
          </a:xfrm>
          <a:custGeom>
            <a:avLst/>
            <a:gdLst/>
            <a:ahLst/>
            <a:cxnLst>
              <a:cxn ang="0">
                <a:pos x="1447" y="4276"/>
              </a:cxn>
              <a:cxn ang="0">
                <a:pos x="1458" y="4212"/>
              </a:cxn>
              <a:cxn ang="0">
                <a:pos x="1429" y="4164"/>
              </a:cxn>
              <a:cxn ang="0">
                <a:pos x="1359" y="3887"/>
              </a:cxn>
              <a:cxn ang="0">
                <a:pos x="1211" y="3721"/>
              </a:cxn>
              <a:cxn ang="0">
                <a:pos x="1151" y="3657"/>
              </a:cxn>
              <a:cxn ang="0">
                <a:pos x="1116" y="3579"/>
              </a:cxn>
              <a:cxn ang="0">
                <a:pos x="927" y="3497"/>
              </a:cxn>
              <a:cxn ang="0">
                <a:pos x="791" y="3355"/>
              </a:cxn>
              <a:cxn ang="0">
                <a:pos x="537" y="3254"/>
              </a:cxn>
              <a:cxn ang="0">
                <a:pos x="525" y="3155"/>
              </a:cxn>
              <a:cxn ang="0">
                <a:pos x="555" y="3024"/>
              </a:cxn>
              <a:cxn ang="0">
                <a:pos x="502" y="2906"/>
              </a:cxn>
              <a:cxn ang="0">
                <a:pos x="525" y="2853"/>
              </a:cxn>
              <a:cxn ang="0">
                <a:pos x="384" y="2605"/>
              </a:cxn>
              <a:cxn ang="0">
                <a:pos x="289" y="2427"/>
              </a:cxn>
              <a:cxn ang="0">
                <a:pos x="331" y="2298"/>
              </a:cxn>
              <a:cxn ang="0">
                <a:pos x="349" y="2168"/>
              </a:cxn>
              <a:cxn ang="0">
                <a:pos x="230" y="2049"/>
              </a:cxn>
              <a:cxn ang="0">
                <a:pos x="236" y="1867"/>
              </a:cxn>
              <a:cxn ang="0">
                <a:pos x="271" y="1790"/>
              </a:cxn>
              <a:cxn ang="0">
                <a:pos x="295" y="1879"/>
              </a:cxn>
              <a:cxn ang="0">
                <a:pos x="354" y="1867"/>
              </a:cxn>
              <a:cxn ang="0">
                <a:pos x="331" y="1689"/>
              </a:cxn>
              <a:cxn ang="0">
                <a:pos x="283" y="1742"/>
              </a:cxn>
              <a:cxn ang="0">
                <a:pos x="182" y="1677"/>
              </a:cxn>
              <a:cxn ang="0">
                <a:pos x="159" y="1464"/>
              </a:cxn>
              <a:cxn ang="0">
                <a:pos x="23" y="1223"/>
              </a:cxn>
              <a:cxn ang="0">
                <a:pos x="35" y="1111"/>
              </a:cxn>
              <a:cxn ang="0">
                <a:pos x="94" y="957"/>
              </a:cxn>
              <a:cxn ang="0">
                <a:pos x="47" y="768"/>
              </a:cxn>
              <a:cxn ang="0">
                <a:pos x="5" y="685"/>
              </a:cxn>
              <a:cxn ang="0">
                <a:pos x="5" y="579"/>
              </a:cxn>
              <a:cxn ang="0">
                <a:pos x="159" y="360"/>
              </a:cxn>
              <a:cxn ang="0">
                <a:pos x="218" y="236"/>
              </a:cxn>
              <a:cxn ang="0">
                <a:pos x="230" y="23"/>
              </a:cxn>
              <a:cxn ang="0">
                <a:pos x="1146" y="1524"/>
              </a:cxn>
              <a:cxn ang="0">
                <a:pos x="2475" y="3556"/>
              </a:cxn>
              <a:cxn ang="0">
                <a:pos x="2498" y="3662"/>
              </a:cxn>
              <a:cxn ang="0">
                <a:pos x="2540" y="3751"/>
              </a:cxn>
              <a:cxn ang="0">
                <a:pos x="2563" y="3827"/>
              </a:cxn>
              <a:cxn ang="0">
                <a:pos x="2463" y="3869"/>
              </a:cxn>
              <a:cxn ang="0">
                <a:pos x="2333" y="4099"/>
              </a:cxn>
              <a:cxn ang="0">
                <a:pos x="2310" y="4152"/>
              </a:cxn>
              <a:cxn ang="0">
                <a:pos x="2297" y="4247"/>
              </a:cxn>
              <a:cxn ang="0">
                <a:pos x="2340" y="4324"/>
              </a:cxn>
              <a:cxn ang="0">
                <a:pos x="2292" y="4372"/>
              </a:cxn>
            </a:cxnLst>
            <a:rect l="0" t="0" r="r" b="b"/>
            <a:pathLst>
              <a:path w="2563" h="4377">
                <a:moveTo>
                  <a:pt x="2239" y="4365"/>
                </a:moveTo>
                <a:lnTo>
                  <a:pt x="1458" y="4288"/>
                </a:lnTo>
                <a:lnTo>
                  <a:pt x="1447" y="4276"/>
                </a:lnTo>
                <a:lnTo>
                  <a:pt x="1441" y="4235"/>
                </a:lnTo>
                <a:lnTo>
                  <a:pt x="1447" y="4218"/>
                </a:lnTo>
                <a:lnTo>
                  <a:pt x="1458" y="4212"/>
                </a:lnTo>
                <a:lnTo>
                  <a:pt x="1447" y="4200"/>
                </a:lnTo>
                <a:lnTo>
                  <a:pt x="1435" y="4200"/>
                </a:lnTo>
                <a:lnTo>
                  <a:pt x="1429" y="4164"/>
                </a:lnTo>
                <a:lnTo>
                  <a:pt x="1429" y="4152"/>
                </a:lnTo>
                <a:lnTo>
                  <a:pt x="1429" y="4022"/>
                </a:lnTo>
                <a:lnTo>
                  <a:pt x="1359" y="3887"/>
                </a:lnTo>
                <a:lnTo>
                  <a:pt x="1318" y="3845"/>
                </a:lnTo>
                <a:lnTo>
                  <a:pt x="1288" y="3792"/>
                </a:lnTo>
                <a:lnTo>
                  <a:pt x="1211" y="3721"/>
                </a:lnTo>
                <a:lnTo>
                  <a:pt x="1163" y="3721"/>
                </a:lnTo>
                <a:lnTo>
                  <a:pt x="1134" y="3692"/>
                </a:lnTo>
                <a:lnTo>
                  <a:pt x="1151" y="3657"/>
                </a:lnTo>
                <a:lnTo>
                  <a:pt x="1140" y="3632"/>
                </a:lnTo>
                <a:lnTo>
                  <a:pt x="1140" y="3609"/>
                </a:lnTo>
                <a:lnTo>
                  <a:pt x="1116" y="3579"/>
                </a:lnTo>
                <a:lnTo>
                  <a:pt x="1034" y="3568"/>
                </a:lnTo>
                <a:lnTo>
                  <a:pt x="986" y="3550"/>
                </a:lnTo>
                <a:lnTo>
                  <a:pt x="927" y="3497"/>
                </a:lnTo>
                <a:lnTo>
                  <a:pt x="892" y="3408"/>
                </a:lnTo>
                <a:lnTo>
                  <a:pt x="844" y="3367"/>
                </a:lnTo>
                <a:lnTo>
                  <a:pt x="791" y="3355"/>
                </a:lnTo>
                <a:lnTo>
                  <a:pt x="649" y="3290"/>
                </a:lnTo>
                <a:lnTo>
                  <a:pt x="603" y="3290"/>
                </a:lnTo>
                <a:lnTo>
                  <a:pt x="537" y="3254"/>
                </a:lnTo>
                <a:lnTo>
                  <a:pt x="502" y="3219"/>
                </a:lnTo>
                <a:lnTo>
                  <a:pt x="502" y="3183"/>
                </a:lnTo>
                <a:lnTo>
                  <a:pt x="525" y="3155"/>
                </a:lnTo>
                <a:lnTo>
                  <a:pt x="537" y="3084"/>
                </a:lnTo>
                <a:lnTo>
                  <a:pt x="549" y="3042"/>
                </a:lnTo>
                <a:lnTo>
                  <a:pt x="555" y="3024"/>
                </a:lnTo>
                <a:lnTo>
                  <a:pt x="543" y="2971"/>
                </a:lnTo>
                <a:lnTo>
                  <a:pt x="507" y="2954"/>
                </a:lnTo>
                <a:lnTo>
                  <a:pt x="502" y="2906"/>
                </a:lnTo>
                <a:lnTo>
                  <a:pt x="514" y="2894"/>
                </a:lnTo>
                <a:lnTo>
                  <a:pt x="519" y="2894"/>
                </a:lnTo>
                <a:lnTo>
                  <a:pt x="525" y="2853"/>
                </a:lnTo>
                <a:lnTo>
                  <a:pt x="484" y="2823"/>
                </a:lnTo>
                <a:lnTo>
                  <a:pt x="390" y="2652"/>
                </a:lnTo>
                <a:lnTo>
                  <a:pt x="384" y="2605"/>
                </a:lnTo>
                <a:lnTo>
                  <a:pt x="366" y="2564"/>
                </a:lnTo>
                <a:lnTo>
                  <a:pt x="360" y="2528"/>
                </a:lnTo>
                <a:lnTo>
                  <a:pt x="289" y="2427"/>
                </a:lnTo>
                <a:lnTo>
                  <a:pt x="295" y="2321"/>
                </a:lnTo>
                <a:lnTo>
                  <a:pt x="313" y="2298"/>
                </a:lnTo>
                <a:lnTo>
                  <a:pt x="331" y="2298"/>
                </a:lnTo>
                <a:lnTo>
                  <a:pt x="366" y="2262"/>
                </a:lnTo>
                <a:lnTo>
                  <a:pt x="372" y="2191"/>
                </a:lnTo>
                <a:lnTo>
                  <a:pt x="349" y="2168"/>
                </a:lnTo>
                <a:lnTo>
                  <a:pt x="301" y="2144"/>
                </a:lnTo>
                <a:lnTo>
                  <a:pt x="248" y="2097"/>
                </a:lnTo>
                <a:lnTo>
                  <a:pt x="230" y="2049"/>
                </a:lnTo>
                <a:lnTo>
                  <a:pt x="230" y="1920"/>
                </a:lnTo>
                <a:lnTo>
                  <a:pt x="242" y="1897"/>
                </a:lnTo>
                <a:lnTo>
                  <a:pt x="236" y="1867"/>
                </a:lnTo>
                <a:lnTo>
                  <a:pt x="248" y="1861"/>
                </a:lnTo>
                <a:lnTo>
                  <a:pt x="260" y="1790"/>
                </a:lnTo>
                <a:lnTo>
                  <a:pt x="271" y="1790"/>
                </a:lnTo>
                <a:lnTo>
                  <a:pt x="289" y="1808"/>
                </a:lnTo>
                <a:lnTo>
                  <a:pt x="283" y="1861"/>
                </a:lnTo>
                <a:lnTo>
                  <a:pt x="295" y="1879"/>
                </a:lnTo>
                <a:lnTo>
                  <a:pt x="342" y="1914"/>
                </a:lnTo>
                <a:lnTo>
                  <a:pt x="349" y="1897"/>
                </a:lnTo>
                <a:lnTo>
                  <a:pt x="354" y="1867"/>
                </a:lnTo>
                <a:lnTo>
                  <a:pt x="331" y="1790"/>
                </a:lnTo>
                <a:lnTo>
                  <a:pt x="324" y="1748"/>
                </a:lnTo>
                <a:lnTo>
                  <a:pt x="331" y="1689"/>
                </a:lnTo>
                <a:lnTo>
                  <a:pt x="319" y="1684"/>
                </a:lnTo>
                <a:lnTo>
                  <a:pt x="289" y="1719"/>
                </a:lnTo>
                <a:lnTo>
                  <a:pt x="283" y="1742"/>
                </a:lnTo>
                <a:lnTo>
                  <a:pt x="271" y="1766"/>
                </a:lnTo>
                <a:lnTo>
                  <a:pt x="230" y="1748"/>
                </a:lnTo>
                <a:lnTo>
                  <a:pt x="182" y="1677"/>
                </a:lnTo>
                <a:lnTo>
                  <a:pt x="136" y="1659"/>
                </a:lnTo>
                <a:lnTo>
                  <a:pt x="159" y="1618"/>
                </a:lnTo>
                <a:lnTo>
                  <a:pt x="159" y="1464"/>
                </a:lnTo>
                <a:lnTo>
                  <a:pt x="100" y="1400"/>
                </a:lnTo>
                <a:lnTo>
                  <a:pt x="70" y="1347"/>
                </a:lnTo>
                <a:lnTo>
                  <a:pt x="23" y="1223"/>
                </a:lnTo>
                <a:lnTo>
                  <a:pt x="47" y="1182"/>
                </a:lnTo>
                <a:lnTo>
                  <a:pt x="35" y="1146"/>
                </a:lnTo>
                <a:lnTo>
                  <a:pt x="35" y="1111"/>
                </a:lnTo>
                <a:lnTo>
                  <a:pt x="58" y="1022"/>
                </a:lnTo>
                <a:lnTo>
                  <a:pt x="88" y="980"/>
                </a:lnTo>
                <a:lnTo>
                  <a:pt x="94" y="957"/>
                </a:lnTo>
                <a:lnTo>
                  <a:pt x="88" y="875"/>
                </a:lnTo>
                <a:lnTo>
                  <a:pt x="47" y="791"/>
                </a:lnTo>
                <a:lnTo>
                  <a:pt x="47" y="768"/>
                </a:lnTo>
                <a:lnTo>
                  <a:pt x="35" y="738"/>
                </a:lnTo>
                <a:lnTo>
                  <a:pt x="17" y="720"/>
                </a:lnTo>
                <a:lnTo>
                  <a:pt x="5" y="685"/>
                </a:lnTo>
                <a:lnTo>
                  <a:pt x="0" y="632"/>
                </a:lnTo>
                <a:lnTo>
                  <a:pt x="5" y="620"/>
                </a:lnTo>
                <a:lnTo>
                  <a:pt x="5" y="579"/>
                </a:lnTo>
                <a:lnTo>
                  <a:pt x="47" y="508"/>
                </a:lnTo>
                <a:lnTo>
                  <a:pt x="159" y="384"/>
                </a:lnTo>
                <a:lnTo>
                  <a:pt x="159" y="360"/>
                </a:lnTo>
                <a:lnTo>
                  <a:pt x="171" y="307"/>
                </a:lnTo>
                <a:lnTo>
                  <a:pt x="195" y="289"/>
                </a:lnTo>
                <a:lnTo>
                  <a:pt x="218" y="236"/>
                </a:lnTo>
                <a:lnTo>
                  <a:pt x="230" y="130"/>
                </a:lnTo>
                <a:lnTo>
                  <a:pt x="207" y="76"/>
                </a:lnTo>
                <a:lnTo>
                  <a:pt x="230" y="23"/>
                </a:lnTo>
                <a:lnTo>
                  <a:pt x="248" y="0"/>
                </a:lnTo>
                <a:lnTo>
                  <a:pt x="1453" y="330"/>
                </a:lnTo>
                <a:lnTo>
                  <a:pt x="1146" y="1524"/>
                </a:lnTo>
                <a:lnTo>
                  <a:pt x="2475" y="3479"/>
                </a:lnTo>
                <a:lnTo>
                  <a:pt x="2475" y="3538"/>
                </a:lnTo>
                <a:lnTo>
                  <a:pt x="2475" y="3556"/>
                </a:lnTo>
                <a:lnTo>
                  <a:pt x="2475" y="3574"/>
                </a:lnTo>
                <a:lnTo>
                  <a:pt x="2498" y="3621"/>
                </a:lnTo>
                <a:lnTo>
                  <a:pt x="2498" y="3662"/>
                </a:lnTo>
                <a:lnTo>
                  <a:pt x="2510" y="3692"/>
                </a:lnTo>
                <a:lnTo>
                  <a:pt x="2522" y="3739"/>
                </a:lnTo>
                <a:lnTo>
                  <a:pt x="2540" y="3751"/>
                </a:lnTo>
                <a:lnTo>
                  <a:pt x="2563" y="3774"/>
                </a:lnTo>
                <a:lnTo>
                  <a:pt x="2563" y="3816"/>
                </a:lnTo>
                <a:lnTo>
                  <a:pt x="2563" y="3827"/>
                </a:lnTo>
                <a:lnTo>
                  <a:pt x="2546" y="3816"/>
                </a:lnTo>
                <a:lnTo>
                  <a:pt x="2510" y="3852"/>
                </a:lnTo>
                <a:lnTo>
                  <a:pt x="2463" y="3869"/>
                </a:lnTo>
                <a:lnTo>
                  <a:pt x="2422" y="3911"/>
                </a:lnTo>
                <a:lnTo>
                  <a:pt x="2398" y="4017"/>
                </a:lnTo>
                <a:lnTo>
                  <a:pt x="2333" y="4099"/>
                </a:lnTo>
                <a:lnTo>
                  <a:pt x="2304" y="4099"/>
                </a:lnTo>
                <a:lnTo>
                  <a:pt x="2297" y="4123"/>
                </a:lnTo>
                <a:lnTo>
                  <a:pt x="2310" y="4152"/>
                </a:lnTo>
                <a:lnTo>
                  <a:pt x="2304" y="4177"/>
                </a:lnTo>
                <a:lnTo>
                  <a:pt x="2292" y="4230"/>
                </a:lnTo>
                <a:lnTo>
                  <a:pt x="2297" y="4247"/>
                </a:lnTo>
                <a:lnTo>
                  <a:pt x="2345" y="4288"/>
                </a:lnTo>
                <a:lnTo>
                  <a:pt x="2351" y="4306"/>
                </a:lnTo>
                <a:lnTo>
                  <a:pt x="2340" y="4324"/>
                </a:lnTo>
                <a:lnTo>
                  <a:pt x="2333" y="4347"/>
                </a:lnTo>
                <a:lnTo>
                  <a:pt x="2304" y="4377"/>
                </a:lnTo>
                <a:lnTo>
                  <a:pt x="2292" y="4372"/>
                </a:lnTo>
                <a:lnTo>
                  <a:pt x="2239" y="4365"/>
                </a:lnTo>
              </a:path>
            </a:pathLst>
          </a:custGeom>
          <a:solidFill>
            <a:schemeClr val="accent1">
              <a:lumMod val="50000"/>
            </a:schemeClr>
          </a:solidFill>
          <a:ln w="0">
            <a:solidFill>
              <a:schemeClr val="bg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74%</a:t>
            </a:r>
          </a:p>
        </p:txBody>
      </p:sp>
      <p:sp>
        <p:nvSpPr>
          <p:cNvPr id="19468" name="Freeform 12"/>
          <p:cNvSpPr>
            <a:spLocks/>
          </p:cNvSpPr>
          <p:nvPr/>
        </p:nvSpPr>
        <p:spPr bwMode="auto">
          <a:xfrm>
            <a:off x="3265559" y="1193266"/>
            <a:ext cx="794412" cy="1437892"/>
          </a:xfrm>
          <a:custGeom>
            <a:avLst/>
            <a:gdLst/>
            <a:ahLst/>
            <a:cxnLst>
              <a:cxn ang="0">
                <a:pos x="160" y="2050"/>
              </a:cxn>
              <a:cxn ang="0">
                <a:pos x="201" y="1949"/>
              </a:cxn>
              <a:cxn ang="0">
                <a:pos x="219" y="1931"/>
              </a:cxn>
              <a:cxn ang="0">
                <a:pos x="207" y="1878"/>
              </a:cxn>
              <a:cxn ang="0">
                <a:pos x="154" y="1831"/>
              </a:cxn>
              <a:cxn ang="0">
                <a:pos x="236" y="1671"/>
              </a:cxn>
              <a:cxn ang="0">
                <a:pos x="314" y="1618"/>
              </a:cxn>
              <a:cxn ang="0">
                <a:pos x="343" y="1566"/>
              </a:cxn>
              <a:cxn ang="0">
                <a:pos x="474" y="1300"/>
              </a:cxn>
              <a:cxn ang="0">
                <a:pos x="414" y="1264"/>
              </a:cxn>
              <a:cxn ang="0">
                <a:pos x="385" y="1193"/>
              </a:cxn>
              <a:cxn ang="0">
                <a:pos x="390" y="1122"/>
              </a:cxn>
              <a:cxn ang="0">
                <a:pos x="378" y="1069"/>
              </a:cxn>
              <a:cxn ang="0">
                <a:pos x="390" y="1021"/>
              </a:cxn>
              <a:cxn ang="0">
                <a:pos x="614" y="0"/>
              </a:cxn>
              <a:cxn ang="0">
                <a:pos x="804" y="455"/>
              </a:cxn>
              <a:cxn ang="0">
                <a:pos x="863" y="626"/>
              </a:cxn>
              <a:cxn ang="0">
                <a:pos x="827" y="685"/>
              </a:cxn>
              <a:cxn ang="0">
                <a:pos x="880" y="750"/>
              </a:cxn>
              <a:cxn ang="0">
                <a:pos x="999" y="927"/>
              </a:cxn>
              <a:cxn ang="0">
                <a:pos x="1034" y="1028"/>
              </a:cxn>
              <a:cxn ang="0">
                <a:pos x="1075" y="1062"/>
              </a:cxn>
              <a:cxn ang="0">
                <a:pos x="1159" y="1092"/>
              </a:cxn>
              <a:cxn ang="0">
                <a:pos x="1099" y="1246"/>
              </a:cxn>
              <a:cxn ang="0">
                <a:pos x="1070" y="1329"/>
              </a:cxn>
              <a:cxn ang="0">
                <a:pos x="1075" y="1371"/>
              </a:cxn>
              <a:cxn ang="0">
                <a:pos x="1029" y="1435"/>
              </a:cxn>
              <a:cxn ang="0">
                <a:pos x="1017" y="1495"/>
              </a:cxn>
              <a:cxn ang="0">
                <a:pos x="1093" y="1541"/>
              </a:cxn>
              <a:cxn ang="0">
                <a:pos x="1187" y="1465"/>
              </a:cxn>
              <a:cxn ang="0">
                <a:pos x="1212" y="1506"/>
              </a:cxn>
              <a:cxn ang="0">
                <a:pos x="1235" y="1524"/>
              </a:cxn>
              <a:cxn ang="0">
                <a:pos x="1230" y="1653"/>
              </a:cxn>
              <a:cxn ang="0">
                <a:pos x="1283" y="1754"/>
              </a:cxn>
              <a:cxn ang="0">
                <a:pos x="1258" y="1820"/>
              </a:cxn>
              <a:cxn ang="0">
                <a:pos x="1324" y="1866"/>
              </a:cxn>
              <a:cxn ang="0">
                <a:pos x="1359" y="1931"/>
              </a:cxn>
              <a:cxn ang="0">
                <a:pos x="1347" y="1997"/>
              </a:cxn>
              <a:cxn ang="0">
                <a:pos x="1407" y="2068"/>
              </a:cxn>
              <a:cxn ang="0">
                <a:pos x="1448" y="2015"/>
              </a:cxn>
              <a:cxn ang="0">
                <a:pos x="1537" y="2043"/>
              </a:cxn>
              <a:cxn ang="0">
                <a:pos x="1584" y="2015"/>
              </a:cxn>
              <a:cxn ang="0">
                <a:pos x="1678" y="2038"/>
              </a:cxn>
              <a:cxn ang="0">
                <a:pos x="1725" y="2043"/>
              </a:cxn>
              <a:cxn ang="0">
                <a:pos x="1803" y="2015"/>
              </a:cxn>
              <a:cxn ang="0">
                <a:pos x="1879" y="2026"/>
              </a:cxn>
              <a:cxn ang="0">
                <a:pos x="1920" y="2102"/>
              </a:cxn>
              <a:cxn ang="0">
                <a:pos x="880" y="2948"/>
              </a:cxn>
            </a:cxnLst>
            <a:rect l="0" t="0" r="r" b="b"/>
            <a:pathLst>
              <a:path w="1920" h="3108">
                <a:moveTo>
                  <a:pt x="0" y="2771"/>
                </a:moveTo>
                <a:lnTo>
                  <a:pt x="160" y="2050"/>
                </a:lnTo>
                <a:lnTo>
                  <a:pt x="201" y="1997"/>
                </a:lnTo>
                <a:lnTo>
                  <a:pt x="201" y="1949"/>
                </a:lnTo>
                <a:lnTo>
                  <a:pt x="213" y="1949"/>
                </a:lnTo>
                <a:lnTo>
                  <a:pt x="219" y="1931"/>
                </a:lnTo>
                <a:lnTo>
                  <a:pt x="231" y="1908"/>
                </a:lnTo>
                <a:lnTo>
                  <a:pt x="207" y="1878"/>
                </a:lnTo>
                <a:lnTo>
                  <a:pt x="165" y="1855"/>
                </a:lnTo>
                <a:lnTo>
                  <a:pt x="154" y="1831"/>
                </a:lnTo>
                <a:lnTo>
                  <a:pt x="165" y="1784"/>
                </a:lnTo>
                <a:lnTo>
                  <a:pt x="236" y="1671"/>
                </a:lnTo>
                <a:lnTo>
                  <a:pt x="284" y="1653"/>
                </a:lnTo>
                <a:lnTo>
                  <a:pt x="314" y="1618"/>
                </a:lnTo>
                <a:lnTo>
                  <a:pt x="319" y="1595"/>
                </a:lnTo>
                <a:lnTo>
                  <a:pt x="343" y="1566"/>
                </a:lnTo>
                <a:lnTo>
                  <a:pt x="479" y="1353"/>
                </a:lnTo>
                <a:lnTo>
                  <a:pt x="474" y="1300"/>
                </a:lnTo>
                <a:lnTo>
                  <a:pt x="444" y="1275"/>
                </a:lnTo>
                <a:lnTo>
                  <a:pt x="414" y="1264"/>
                </a:lnTo>
                <a:lnTo>
                  <a:pt x="390" y="1229"/>
                </a:lnTo>
                <a:lnTo>
                  <a:pt x="385" y="1193"/>
                </a:lnTo>
                <a:lnTo>
                  <a:pt x="378" y="1140"/>
                </a:lnTo>
                <a:lnTo>
                  <a:pt x="390" y="1122"/>
                </a:lnTo>
                <a:lnTo>
                  <a:pt x="403" y="1105"/>
                </a:lnTo>
                <a:lnTo>
                  <a:pt x="378" y="1069"/>
                </a:lnTo>
                <a:lnTo>
                  <a:pt x="378" y="1034"/>
                </a:lnTo>
                <a:lnTo>
                  <a:pt x="390" y="1021"/>
                </a:lnTo>
                <a:lnTo>
                  <a:pt x="621" y="0"/>
                </a:lnTo>
                <a:lnTo>
                  <a:pt x="614" y="0"/>
                </a:lnTo>
                <a:lnTo>
                  <a:pt x="869" y="65"/>
                </a:lnTo>
                <a:lnTo>
                  <a:pt x="804" y="455"/>
                </a:lnTo>
                <a:lnTo>
                  <a:pt x="845" y="560"/>
                </a:lnTo>
                <a:lnTo>
                  <a:pt x="863" y="626"/>
                </a:lnTo>
                <a:lnTo>
                  <a:pt x="845" y="667"/>
                </a:lnTo>
                <a:lnTo>
                  <a:pt x="827" y="685"/>
                </a:lnTo>
                <a:lnTo>
                  <a:pt x="852" y="709"/>
                </a:lnTo>
                <a:lnTo>
                  <a:pt x="880" y="750"/>
                </a:lnTo>
                <a:lnTo>
                  <a:pt x="951" y="821"/>
                </a:lnTo>
                <a:lnTo>
                  <a:pt x="999" y="927"/>
                </a:lnTo>
                <a:lnTo>
                  <a:pt x="1011" y="975"/>
                </a:lnTo>
                <a:lnTo>
                  <a:pt x="1034" y="1028"/>
                </a:lnTo>
                <a:lnTo>
                  <a:pt x="1075" y="1028"/>
                </a:lnTo>
                <a:lnTo>
                  <a:pt x="1075" y="1062"/>
                </a:lnTo>
                <a:lnTo>
                  <a:pt x="1141" y="1069"/>
                </a:lnTo>
                <a:lnTo>
                  <a:pt x="1159" y="1092"/>
                </a:lnTo>
                <a:lnTo>
                  <a:pt x="1093" y="1222"/>
                </a:lnTo>
                <a:lnTo>
                  <a:pt x="1099" y="1246"/>
                </a:lnTo>
                <a:lnTo>
                  <a:pt x="1075" y="1264"/>
                </a:lnTo>
                <a:lnTo>
                  <a:pt x="1070" y="1329"/>
                </a:lnTo>
                <a:lnTo>
                  <a:pt x="1075" y="1335"/>
                </a:lnTo>
                <a:lnTo>
                  <a:pt x="1075" y="1371"/>
                </a:lnTo>
                <a:lnTo>
                  <a:pt x="1029" y="1399"/>
                </a:lnTo>
                <a:lnTo>
                  <a:pt x="1029" y="1435"/>
                </a:lnTo>
                <a:lnTo>
                  <a:pt x="1034" y="1459"/>
                </a:lnTo>
                <a:lnTo>
                  <a:pt x="1017" y="1495"/>
                </a:lnTo>
                <a:lnTo>
                  <a:pt x="1075" y="1548"/>
                </a:lnTo>
                <a:lnTo>
                  <a:pt x="1093" y="1541"/>
                </a:lnTo>
                <a:lnTo>
                  <a:pt x="1176" y="1477"/>
                </a:lnTo>
                <a:lnTo>
                  <a:pt x="1187" y="1465"/>
                </a:lnTo>
                <a:lnTo>
                  <a:pt x="1200" y="1477"/>
                </a:lnTo>
                <a:lnTo>
                  <a:pt x="1212" y="1506"/>
                </a:lnTo>
                <a:lnTo>
                  <a:pt x="1223" y="1513"/>
                </a:lnTo>
                <a:lnTo>
                  <a:pt x="1235" y="1524"/>
                </a:lnTo>
                <a:lnTo>
                  <a:pt x="1230" y="1577"/>
                </a:lnTo>
                <a:lnTo>
                  <a:pt x="1230" y="1653"/>
                </a:lnTo>
                <a:lnTo>
                  <a:pt x="1247" y="1706"/>
                </a:lnTo>
                <a:lnTo>
                  <a:pt x="1283" y="1754"/>
                </a:lnTo>
                <a:lnTo>
                  <a:pt x="1276" y="1784"/>
                </a:lnTo>
                <a:lnTo>
                  <a:pt x="1258" y="1820"/>
                </a:lnTo>
                <a:lnTo>
                  <a:pt x="1288" y="1866"/>
                </a:lnTo>
                <a:lnTo>
                  <a:pt x="1324" y="1866"/>
                </a:lnTo>
                <a:lnTo>
                  <a:pt x="1354" y="1908"/>
                </a:lnTo>
                <a:lnTo>
                  <a:pt x="1359" y="1931"/>
                </a:lnTo>
                <a:lnTo>
                  <a:pt x="1347" y="1985"/>
                </a:lnTo>
                <a:lnTo>
                  <a:pt x="1347" y="1997"/>
                </a:lnTo>
                <a:lnTo>
                  <a:pt x="1371" y="2043"/>
                </a:lnTo>
                <a:lnTo>
                  <a:pt x="1407" y="2068"/>
                </a:lnTo>
                <a:lnTo>
                  <a:pt x="1425" y="2026"/>
                </a:lnTo>
                <a:lnTo>
                  <a:pt x="1448" y="2015"/>
                </a:lnTo>
                <a:lnTo>
                  <a:pt x="1507" y="2038"/>
                </a:lnTo>
                <a:lnTo>
                  <a:pt x="1537" y="2043"/>
                </a:lnTo>
                <a:lnTo>
                  <a:pt x="1566" y="2020"/>
                </a:lnTo>
                <a:lnTo>
                  <a:pt x="1584" y="2015"/>
                </a:lnTo>
                <a:lnTo>
                  <a:pt x="1601" y="2032"/>
                </a:lnTo>
                <a:lnTo>
                  <a:pt x="1678" y="2038"/>
                </a:lnTo>
                <a:lnTo>
                  <a:pt x="1714" y="2056"/>
                </a:lnTo>
                <a:lnTo>
                  <a:pt x="1725" y="2043"/>
                </a:lnTo>
                <a:lnTo>
                  <a:pt x="1808" y="2050"/>
                </a:lnTo>
                <a:lnTo>
                  <a:pt x="1803" y="2015"/>
                </a:lnTo>
                <a:lnTo>
                  <a:pt x="1838" y="1985"/>
                </a:lnTo>
                <a:lnTo>
                  <a:pt x="1879" y="2026"/>
                </a:lnTo>
                <a:lnTo>
                  <a:pt x="1891" y="2079"/>
                </a:lnTo>
                <a:lnTo>
                  <a:pt x="1920" y="2102"/>
                </a:lnTo>
                <a:lnTo>
                  <a:pt x="1773" y="3108"/>
                </a:lnTo>
                <a:lnTo>
                  <a:pt x="880" y="2948"/>
                </a:lnTo>
                <a:lnTo>
                  <a:pt x="0" y="2771"/>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dirty="0">
              <a:solidFill>
                <a:schemeClr val="bg1"/>
              </a:solidFill>
              <a:latin typeface="Calibri" pitchFamily="34" charset="0"/>
              <a:cs typeface="Arial" pitchFamily="34" charset="0"/>
            </a:endParaRPr>
          </a:p>
          <a:p>
            <a:pPr algn="ctr">
              <a:defRPr/>
            </a:pPr>
            <a:endParaRPr lang="en-US" sz="1200" b="1" dirty="0">
              <a:solidFill>
                <a:schemeClr val="bg1"/>
              </a:solidFill>
              <a:latin typeface="Calibri" pitchFamily="34" charset="0"/>
              <a:cs typeface="Arial" pitchFamily="34" charset="0"/>
            </a:endParaRPr>
          </a:p>
          <a:p>
            <a:pPr algn="ctr">
              <a:defRPr/>
            </a:pPr>
            <a:endParaRPr lang="en-US" sz="1200" b="1" dirty="0">
              <a:solidFill>
                <a:schemeClr val="bg1"/>
              </a:solidFill>
              <a:latin typeface="Calibri" pitchFamily="34" charset="0"/>
              <a:cs typeface="Arial" pitchFamily="34" charset="0"/>
            </a:endParaRPr>
          </a:p>
          <a:p>
            <a:pPr algn="ctr">
              <a:defRPr/>
            </a:pPr>
            <a:r>
              <a:rPr lang="en-US" sz="1200" b="1" dirty="0">
                <a:latin typeface="Calibri" pitchFamily="34" charset="0"/>
                <a:cs typeface="Arial" pitchFamily="34" charset="0"/>
              </a:rPr>
              <a:t>47%</a:t>
            </a:r>
          </a:p>
        </p:txBody>
      </p:sp>
      <p:sp>
        <p:nvSpPr>
          <p:cNvPr id="19470" name="Freeform 14"/>
          <p:cNvSpPr>
            <a:spLocks/>
          </p:cNvSpPr>
          <p:nvPr/>
        </p:nvSpPr>
        <p:spPr bwMode="auto">
          <a:xfrm>
            <a:off x="3597813" y="1223978"/>
            <a:ext cx="1358993" cy="963248"/>
          </a:xfrm>
          <a:custGeom>
            <a:avLst/>
            <a:gdLst/>
            <a:ahLst/>
            <a:cxnLst>
              <a:cxn ang="0">
                <a:pos x="1146" y="1837"/>
              </a:cxn>
              <a:cxn ang="0">
                <a:pos x="1087" y="2014"/>
              </a:cxn>
              <a:cxn ang="0">
                <a:pos x="1034" y="1920"/>
              </a:cxn>
              <a:cxn ang="0">
                <a:pos x="1004" y="1985"/>
              </a:cxn>
              <a:cxn ang="0">
                <a:pos x="910" y="1991"/>
              </a:cxn>
              <a:cxn ang="0">
                <a:pos x="797" y="1967"/>
              </a:cxn>
              <a:cxn ang="0">
                <a:pos x="762" y="1955"/>
              </a:cxn>
              <a:cxn ang="0">
                <a:pos x="703" y="1973"/>
              </a:cxn>
              <a:cxn ang="0">
                <a:pos x="621" y="1961"/>
              </a:cxn>
              <a:cxn ang="0">
                <a:pos x="567" y="1978"/>
              </a:cxn>
              <a:cxn ang="0">
                <a:pos x="543" y="1920"/>
              </a:cxn>
              <a:cxn ang="0">
                <a:pos x="550" y="1843"/>
              </a:cxn>
              <a:cxn ang="0">
                <a:pos x="484" y="1801"/>
              </a:cxn>
              <a:cxn ang="0">
                <a:pos x="472" y="1719"/>
              </a:cxn>
              <a:cxn ang="0">
                <a:pos x="443" y="1641"/>
              </a:cxn>
              <a:cxn ang="0">
                <a:pos x="426" y="1512"/>
              </a:cxn>
              <a:cxn ang="0">
                <a:pos x="419" y="1448"/>
              </a:cxn>
              <a:cxn ang="0">
                <a:pos x="396" y="1412"/>
              </a:cxn>
              <a:cxn ang="0">
                <a:pos x="372" y="1412"/>
              </a:cxn>
              <a:cxn ang="0">
                <a:pos x="271" y="1483"/>
              </a:cxn>
              <a:cxn ang="0">
                <a:pos x="230" y="1394"/>
              </a:cxn>
              <a:cxn ang="0">
                <a:pos x="225" y="1334"/>
              </a:cxn>
              <a:cxn ang="0">
                <a:pos x="271" y="1270"/>
              </a:cxn>
              <a:cxn ang="0">
                <a:pos x="271" y="1199"/>
              </a:cxn>
              <a:cxn ang="0">
                <a:pos x="289" y="1157"/>
              </a:cxn>
              <a:cxn ang="0">
                <a:pos x="337" y="1004"/>
              </a:cxn>
              <a:cxn ang="0">
                <a:pos x="271" y="963"/>
              </a:cxn>
              <a:cxn ang="0">
                <a:pos x="207" y="910"/>
              </a:cxn>
              <a:cxn ang="0">
                <a:pos x="147" y="756"/>
              </a:cxn>
              <a:cxn ang="0">
                <a:pos x="48" y="644"/>
              </a:cxn>
              <a:cxn ang="0">
                <a:pos x="41" y="602"/>
              </a:cxn>
              <a:cxn ang="0">
                <a:pos x="41" y="495"/>
              </a:cxn>
              <a:cxn ang="0">
                <a:pos x="65" y="0"/>
              </a:cxn>
              <a:cxn ang="0">
                <a:pos x="1169" y="188"/>
              </a:cxn>
              <a:cxn ang="0">
                <a:pos x="3279" y="461"/>
              </a:cxn>
              <a:cxn ang="0">
                <a:pos x="3149" y="2085"/>
              </a:cxn>
            </a:cxnLst>
            <a:rect l="0" t="0" r="r" b="b"/>
            <a:pathLst>
              <a:path w="3279" h="2085">
                <a:moveTo>
                  <a:pt x="3149" y="2085"/>
                </a:moveTo>
                <a:lnTo>
                  <a:pt x="1146" y="1837"/>
                </a:lnTo>
                <a:lnTo>
                  <a:pt x="1116" y="2037"/>
                </a:lnTo>
                <a:lnTo>
                  <a:pt x="1087" y="2014"/>
                </a:lnTo>
                <a:lnTo>
                  <a:pt x="1075" y="1961"/>
                </a:lnTo>
                <a:lnTo>
                  <a:pt x="1034" y="1920"/>
                </a:lnTo>
                <a:lnTo>
                  <a:pt x="999" y="1950"/>
                </a:lnTo>
                <a:lnTo>
                  <a:pt x="1004" y="1985"/>
                </a:lnTo>
                <a:lnTo>
                  <a:pt x="921" y="1978"/>
                </a:lnTo>
                <a:lnTo>
                  <a:pt x="910" y="1991"/>
                </a:lnTo>
                <a:lnTo>
                  <a:pt x="874" y="1973"/>
                </a:lnTo>
                <a:lnTo>
                  <a:pt x="797" y="1967"/>
                </a:lnTo>
                <a:lnTo>
                  <a:pt x="780" y="1950"/>
                </a:lnTo>
                <a:lnTo>
                  <a:pt x="762" y="1955"/>
                </a:lnTo>
                <a:lnTo>
                  <a:pt x="733" y="1978"/>
                </a:lnTo>
                <a:lnTo>
                  <a:pt x="703" y="1973"/>
                </a:lnTo>
                <a:lnTo>
                  <a:pt x="644" y="1950"/>
                </a:lnTo>
                <a:lnTo>
                  <a:pt x="621" y="1961"/>
                </a:lnTo>
                <a:lnTo>
                  <a:pt x="603" y="2003"/>
                </a:lnTo>
                <a:lnTo>
                  <a:pt x="567" y="1978"/>
                </a:lnTo>
                <a:lnTo>
                  <a:pt x="543" y="1932"/>
                </a:lnTo>
                <a:lnTo>
                  <a:pt x="543" y="1920"/>
                </a:lnTo>
                <a:lnTo>
                  <a:pt x="555" y="1866"/>
                </a:lnTo>
                <a:lnTo>
                  <a:pt x="550" y="1843"/>
                </a:lnTo>
                <a:lnTo>
                  <a:pt x="520" y="1801"/>
                </a:lnTo>
                <a:lnTo>
                  <a:pt x="484" y="1801"/>
                </a:lnTo>
                <a:lnTo>
                  <a:pt x="454" y="1755"/>
                </a:lnTo>
                <a:lnTo>
                  <a:pt x="472" y="1719"/>
                </a:lnTo>
                <a:lnTo>
                  <a:pt x="479" y="1689"/>
                </a:lnTo>
                <a:lnTo>
                  <a:pt x="443" y="1641"/>
                </a:lnTo>
                <a:lnTo>
                  <a:pt x="426" y="1588"/>
                </a:lnTo>
                <a:lnTo>
                  <a:pt x="426" y="1512"/>
                </a:lnTo>
                <a:lnTo>
                  <a:pt x="431" y="1459"/>
                </a:lnTo>
                <a:lnTo>
                  <a:pt x="419" y="1448"/>
                </a:lnTo>
                <a:lnTo>
                  <a:pt x="408" y="1441"/>
                </a:lnTo>
                <a:lnTo>
                  <a:pt x="396" y="1412"/>
                </a:lnTo>
                <a:lnTo>
                  <a:pt x="383" y="1400"/>
                </a:lnTo>
                <a:lnTo>
                  <a:pt x="372" y="1412"/>
                </a:lnTo>
                <a:lnTo>
                  <a:pt x="289" y="1476"/>
                </a:lnTo>
                <a:lnTo>
                  <a:pt x="271" y="1483"/>
                </a:lnTo>
                <a:lnTo>
                  <a:pt x="213" y="1430"/>
                </a:lnTo>
                <a:lnTo>
                  <a:pt x="230" y="1394"/>
                </a:lnTo>
                <a:lnTo>
                  <a:pt x="225" y="1370"/>
                </a:lnTo>
                <a:lnTo>
                  <a:pt x="225" y="1334"/>
                </a:lnTo>
                <a:lnTo>
                  <a:pt x="271" y="1306"/>
                </a:lnTo>
                <a:lnTo>
                  <a:pt x="271" y="1270"/>
                </a:lnTo>
                <a:lnTo>
                  <a:pt x="266" y="1264"/>
                </a:lnTo>
                <a:lnTo>
                  <a:pt x="271" y="1199"/>
                </a:lnTo>
                <a:lnTo>
                  <a:pt x="295" y="1181"/>
                </a:lnTo>
                <a:lnTo>
                  <a:pt x="289" y="1157"/>
                </a:lnTo>
                <a:lnTo>
                  <a:pt x="355" y="1027"/>
                </a:lnTo>
                <a:lnTo>
                  <a:pt x="337" y="1004"/>
                </a:lnTo>
                <a:lnTo>
                  <a:pt x="271" y="997"/>
                </a:lnTo>
                <a:lnTo>
                  <a:pt x="271" y="963"/>
                </a:lnTo>
                <a:lnTo>
                  <a:pt x="230" y="963"/>
                </a:lnTo>
                <a:lnTo>
                  <a:pt x="207" y="910"/>
                </a:lnTo>
                <a:lnTo>
                  <a:pt x="195" y="862"/>
                </a:lnTo>
                <a:lnTo>
                  <a:pt x="147" y="756"/>
                </a:lnTo>
                <a:lnTo>
                  <a:pt x="76" y="685"/>
                </a:lnTo>
                <a:lnTo>
                  <a:pt x="48" y="644"/>
                </a:lnTo>
                <a:lnTo>
                  <a:pt x="23" y="620"/>
                </a:lnTo>
                <a:lnTo>
                  <a:pt x="41" y="602"/>
                </a:lnTo>
                <a:lnTo>
                  <a:pt x="59" y="561"/>
                </a:lnTo>
                <a:lnTo>
                  <a:pt x="41" y="495"/>
                </a:lnTo>
                <a:lnTo>
                  <a:pt x="0" y="390"/>
                </a:lnTo>
                <a:lnTo>
                  <a:pt x="65" y="0"/>
                </a:lnTo>
                <a:lnTo>
                  <a:pt x="366" y="53"/>
                </a:lnTo>
                <a:lnTo>
                  <a:pt x="1169" y="188"/>
                </a:lnTo>
                <a:lnTo>
                  <a:pt x="1996" y="330"/>
                </a:lnTo>
                <a:lnTo>
                  <a:pt x="3279" y="461"/>
                </a:lnTo>
                <a:lnTo>
                  <a:pt x="3178" y="1689"/>
                </a:lnTo>
                <a:lnTo>
                  <a:pt x="3149" y="2085"/>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71" name="Freeform 15"/>
          <p:cNvSpPr>
            <a:spLocks/>
          </p:cNvSpPr>
          <p:nvPr/>
        </p:nvSpPr>
        <p:spPr bwMode="auto">
          <a:xfrm>
            <a:off x="3972536" y="2074148"/>
            <a:ext cx="929311" cy="857152"/>
          </a:xfrm>
          <a:custGeom>
            <a:avLst/>
            <a:gdLst/>
            <a:ahLst/>
            <a:cxnLst>
              <a:cxn ang="0">
                <a:pos x="2104" y="1855"/>
              </a:cxn>
              <a:cxn ang="0">
                <a:pos x="2175" y="1046"/>
              </a:cxn>
              <a:cxn ang="0">
                <a:pos x="2246" y="248"/>
              </a:cxn>
              <a:cxn ang="0">
                <a:pos x="243" y="0"/>
              </a:cxn>
              <a:cxn ang="0">
                <a:pos x="213" y="200"/>
              </a:cxn>
              <a:cxn ang="0">
                <a:pos x="66" y="1206"/>
              </a:cxn>
              <a:cxn ang="0">
                <a:pos x="0" y="1595"/>
              </a:cxn>
              <a:cxn ang="0">
                <a:pos x="598" y="1690"/>
              </a:cxn>
              <a:cxn ang="0">
                <a:pos x="2104" y="1855"/>
              </a:cxn>
            </a:cxnLst>
            <a:rect l="0" t="0" r="r" b="b"/>
            <a:pathLst>
              <a:path w="2246" h="1855">
                <a:moveTo>
                  <a:pt x="2104" y="1855"/>
                </a:moveTo>
                <a:lnTo>
                  <a:pt x="2175" y="1046"/>
                </a:lnTo>
                <a:lnTo>
                  <a:pt x="2246" y="248"/>
                </a:lnTo>
                <a:lnTo>
                  <a:pt x="243" y="0"/>
                </a:lnTo>
                <a:lnTo>
                  <a:pt x="213" y="200"/>
                </a:lnTo>
                <a:lnTo>
                  <a:pt x="66" y="1206"/>
                </a:lnTo>
                <a:lnTo>
                  <a:pt x="0" y="1595"/>
                </a:lnTo>
                <a:lnTo>
                  <a:pt x="598" y="1690"/>
                </a:lnTo>
                <a:lnTo>
                  <a:pt x="2104" y="1855"/>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74" name="Freeform 18"/>
          <p:cNvSpPr>
            <a:spLocks/>
          </p:cNvSpPr>
          <p:nvPr/>
        </p:nvSpPr>
        <p:spPr bwMode="auto">
          <a:xfrm>
            <a:off x="2780919" y="2378481"/>
            <a:ext cx="849370" cy="1457437"/>
          </a:xfrm>
          <a:custGeom>
            <a:avLst/>
            <a:gdLst/>
            <a:ahLst/>
            <a:cxnLst>
              <a:cxn ang="0">
                <a:pos x="307" y="0"/>
              </a:cxn>
              <a:cxn ang="0">
                <a:pos x="0" y="1194"/>
              </a:cxn>
              <a:cxn ang="0">
                <a:pos x="1329" y="3149"/>
              </a:cxn>
              <a:cxn ang="0">
                <a:pos x="1329" y="3126"/>
              </a:cxn>
              <a:cxn ang="0">
                <a:pos x="1341" y="3096"/>
              </a:cxn>
              <a:cxn ang="0">
                <a:pos x="1364" y="3020"/>
              </a:cxn>
              <a:cxn ang="0">
                <a:pos x="1352" y="2984"/>
              </a:cxn>
              <a:cxn ang="0">
                <a:pos x="1370" y="2795"/>
              </a:cxn>
              <a:cxn ang="0">
                <a:pos x="1359" y="2718"/>
              </a:cxn>
              <a:cxn ang="0">
                <a:pos x="1370" y="2700"/>
              </a:cxn>
              <a:cxn ang="0">
                <a:pos x="1417" y="2688"/>
              </a:cxn>
              <a:cxn ang="0">
                <a:pos x="1483" y="2706"/>
              </a:cxn>
              <a:cxn ang="0">
                <a:pos x="1506" y="2736"/>
              </a:cxn>
              <a:cxn ang="0">
                <a:pos x="1506" y="2747"/>
              </a:cxn>
              <a:cxn ang="0">
                <a:pos x="1529" y="2771"/>
              </a:cxn>
              <a:cxn ang="0">
                <a:pos x="1565" y="2771"/>
              </a:cxn>
              <a:cxn ang="0">
                <a:pos x="1625" y="2600"/>
              </a:cxn>
              <a:cxn ang="0">
                <a:pos x="1660" y="2387"/>
              </a:cxn>
              <a:cxn ang="0">
                <a:pos x="2049" y="385"/>
              </a:cxn>
              <a:cxn ang="0">
                <a:pos x="1169" y="208"/>
              </a:cxn>
              <a:cxn ang="0">
                <a:pos x="307" y="0"/>
              </a:cxn>
            </a:cxnLst>
            <a:rect l="0" t="0" r="r" b="b"/>
            <a:pathLst>
              <a:path w="2049" h="3149">
                <a:moveTo>
                  <a:pt x="307" y="0"/>
                </a:moveTo>
                <a:lnTo>
                  <a:pt x="0" y="1194"/>
                </a:lnTo>
                <a:lnTo>
                  <a:pt x="1329" y="3149"/>
                </a:lnTo>
                <a:lnTo>
                  <a:pt x="1329" y="3126"/>
                </a:lnTo>
                <a:lnTo>
                  <a:pt x="1341" y="3096"/>
                </a:lnTo>
                <a:lnTo>
                  <a:pt x="1364" y="3020"/>
                </a:lnTo>
                <a:lnTo>
                  <a:pt x="1352" y="2984"/>
                </a:lnTo>
                <a:lnTo>
                  <a:pt x="1370" y="2795"/>
                </a:lnTo>
                <a:lnTo>
                  <a:pt x="1359" y="2718"/>
                </a:lnTo>
                <a:lnTo>
                  <a:pt x="1370" y="2700"/>
                </a:lnTo>
                <a:lnTo>
                  <a:pt x="1417" y="2688"/>
                </a:lnTo>
                <a:lnTo>
                  <a:pt x="1483" y="2706"/>
                </a:lnTo>
                <a:lnTo>
                  <a:pt x="1506" y="2736"/>
                </a:lnTo>
                <a:lnTo>
                  <a:pt x="1506" y="2747"/>
                </a:lnTo>
                <a:lnTo>
                  <a:pt x="1529" y="2771"/>
                </a:lnTo>
                <a:lnTo>
                  <a:pt x="1565" y="2771"/>
                </a:lnTo>
                <a:lnTo>
                  <a:pt x="1625" y="2600"/>
                </a:lnTo>
                <a:lnTo>
                  <a:pt x="1660" y="2387"/>
                </a:lnTo>
                <a:lnTo>
                  <a:pt x="2049" y="385"/>
                </a:lnTo>
                <a:lnTo>
                  <a:pt x="1169" y="208"/>
                </a:lnTo>
                <a:lnTo>
                  <a:pt x="307" y="0"/>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44%</a:t>
            </a:r>
          </a:p>
        </p:txBody>
      </p:sp>
      <p:sp>
        <p:nvSpPr>
          <p:cNvPr id="19476" name="Freeform 20"/>
          <p:cNvSpPr>
            <a:spLocks/>
          </p:cNvSpPr>
          <p:nvPr/>
        </p:nvSpPr>
        <p:spPr bwMode="auto">
          <a:xfrm>
            <a:off x="3220593" y="3484121"/>
            <a:ext cx="909326" cy="1171254"/>
          </a:xfrm>
          <a:custGeom>
            <a:avLst/>
            <a:gdLst/>
            <a:ahLst/>
            <a:cxnLst>
              <a:cxn ang="0">
                <a:pos x="1866" y="2535"/>
              </a:cxn>
              <a:cxn ang="0">
                <a:pos x="2192" y="254"/>
              </a:cxn>
              <a:cxn ang="0">
                <a:pos x="597" y="6"/>
              </a:cxn>
              <a:cxn ang="0">
                <a:pos x="597" y="0"/>
              </a:cxn>
              <a:cxn ang="0">
                <a:pos x="562" y="213"/>
              </a:cxn>
              <a:cxn ang="0">
                <a:pos x="502" y="384"/>
              </a:cxn>
              <a:cxn ang="0">
                <a:pos x="466" y="384"/>
              </a:cxn>
              <a:cxn ang="0">
                <a:pos x="443" y="360"/>
              </a:cxn>
              <a:cxn ang="0">
                <a:pos x="443" y="349"/>
              </a:cxn>
              <a:cxn ang="0">
                <a:pos x="420" y="319"/>
              </a:cxn>
              <a:cxn ang="0">
                <a:pos x="354" y="301"/>
              </a:cxn>
              <a:cxn ang="0">
                <a:pos x="307" y="313"/>
              </a:cxn>
              <a:cxn ang="0">
                <a:pos x="296" y="331"/>
              </a:cxn>
              <a:cxn ang="0">
                <a:pos x="307" y="408"/>
              </a:cxn>
              <a:cxn ang="0">
                <a:pos x="289" y="597"/>
              </a:cxn>
              <a:cxn ang="0">
                <a:pos x="301" y="633"/>
              </a:cxn>
              <a:cxn ang="0">
                <a:pos x="278" y="709"/>
              </a:cxn>
              <a:cxn ang="0">
                <a:pos x="266" y="739"/>
              </a:cxn>
              <a:cxn ang="0">
                <a:pos x="266" y="762"/>
              </a:cxn>
              <a:cxn ang="0">
                <a:pos x="266" y="821"/>
              </a:cxn>
              <a:cxn ang="0">
                <a:pos x="266" y="839"/>
              </a:cxn>
              <a:cxn ang="0">
                <a:pos x="266" y="857"/>
              </a:cxn>
              <a:cxn ang="0">
                <a:pos x="289" y="904"/>
              </a:cxn>
              <a:cxn ang="0">
                <a:pos x="289" y="945"/>
              </a:cxn>
              <a:cxn ang="0">
                <a:pos x="301" y="975"/>
              </a:cxn>
              <a:cxn ang="0">
                <a:pos x="313" y="1022"/>
              </a:cxn>
              <a:cxn ang="0">
                <a:pos x="331" y="1034"/>
              </a:cxn>
              <a:cxn ang="0">
                <a:pos x="354" y="1057"/>
              </a:cxn>
              <a:cxn ang="0">
                <a:pos x="354" y="1099"/>
              </a:cxn>
              <a:cxn ang="0">
                <a:pos x="354" y="1110"/>
              </a:cxn>
              <a:cxn ang="0">
                <a:pos x="337" y="1099"/>
              </a:cxn>
              <a:cxn ang="0">
                <a:pos x="301" y="1135"/>
              </a:cxn>
              <a:cxn ang="0">
                <a:pos x="254" y="1152"/>
              </a:cxn>
              <a:cxn ang="0">
                <a:pos x="213" y="1194"/>
              </a:cxn>
              <a:cxn ang="0">
                <a:pos x="189" y="1300"/>
              </a:cxn>
              <a:cxn ang="0">
                <a:pos x="124" y="1382"/>
              </a:cxn>
              <a:cxn ang="0">
                <a:pos x="95" y="1382"/>
              </a:cxn>
              <a:cxn ang="0">
                <a:pos x="88" y="1406"/>
              </a:cxn>
              <a:cxn ang="0">
                <a:pos x="101" y="1435"/>
              </a:cxn>
              <a:cxn ang="0">
                <a:pos x="95" y="1460"/>
              </a:cxn>
              <a:cxn ang="0">
                <a:pos x="83" y="1513"/>
              </a:cxn>
              <a:cxn ang="0">
                <a:pos x="88" y="1530"/>
              </a:cxn>
              <a:cxn ang="0">
                <a:pos x="136" y="1571"/>
              </a:cxn>
              <a:cxn ang="0">
                <a:pos x="142" y="1589"/>
              </a:cxn>
              <a:cxn ang="0">
                <a:pos x="131" y="1607"/>
              </a:cxn>
              <a:cxn ang="0">
                <a:pos x="124" y="1630"/>
              </a:cxn>
              <a:cxn ang="0">
                <a:pos x="95" y="1660"/>
              </a:cxn>
              <a:cxn ang="0">
                <a:pos x="83" y="1655"/>
              </a:cxn>
              <a:cxn ang="0">
                <a:pos x="30" y="1648"/>
              </a:cxn>
              <a:cxn ang="0">
                <a:pos x="0" y="1743"/>
              </a:cxn>
              <a:cxn ang="0">
                <a:pos x="1181" y="2428"/>
              </a:cxn>
              <a:cxn ang="0">
                <a:pos x="1866" y="2535"/>
              </a:cxn>
            </a:cxnLst>
            <a:rect l="0" t="0" r="r" b="b"/>
            <a:pathLst>
              <a:path w="2192" h="2535">
                <a:moveTo>
                  <a:pt x="1866" y="2535"/>
                </a:moveTo>
                <a:lnTo>
                  <a:pt x="2192" y="254"/>
                </a:lnTo>
                <a:lnTo>
                  <a:pt x="597" y="6"/>
                </a:lnTo>
                <a:lnTo>
                  <a:pt x="597" y="0"/>
                </a:lnTo>
                <a:lnTo>
                  <a:pt x="562" y="213"/>
                </a:lnTo>
                <a:lnTo>
                  <a:pt x="502" y="384"/>
                </a:lnTo>
                <a:lnTo>
                  <a:pt x="466" y="384"/>
                </a:lnTo>
                <a:lnTo>
                  <a:pt x="443" y="360"/>
                </a:lnTo>
                <a:lnTo>
                  <a:pt x="443" y="349"/>
                </a:lnTo>
                <a:lnTo>
                  <a:pt x="420" y="319"/>
                </a:lnTo>
                <a:lnTo>
                  <a:pt x="354" y="301"/>
                </a:lnTo>
                <a:lnTo>
                  <a:pt x="307" y="313"/>
                </a:lnTo>
                <a:lnTo>
                  <a:pt x="296" y="331"/>
                </a:lnTo>
                <a:lnTo>
                  <a:pt x="307" y="408"/>
                </a:lnTo>
                <a:lnTo>
                  <a:pt x="289" y="597"/>
                </a:lnTo>
                <a:lnTo>
                  <a:pt x="301" y="633"/>
                </a:lnTo>
                <a:lnTo>
                  <a:pt x="278" y="709"/>
                </a:lnTo>
                <a:lnTo>
                  <a:pt x="266" y="739"/>
                </a:lnTo>
                <a:lnTo>
                  <a:pt x="266" y="762"/>
                </a:lnTo>
                <a:lnTo>
                  <a:pt x="266" y="821"/>
                </a:lnTo>
                <a:lnTo>
                  <a:pt x="266" y="839"/>
                </a:lnTo>
                <a:lnTo>
                  <a:pt x="266" y="857"/>
                </a:lnTo>
                <a:lnTo>
                  <a:pt x="289" y="904"/>
                </a:lnTo>
                <a:lnTo>
                  <a:pt x="289" y="945"/>
                </a:lnTo>
                <a:lnTo>
                  <a:pt x="301" y="975"/>
                </a:lnTo>
                <a:lnTo>
                  <a:pt x="313" y="1022"/>
                </a:lnTo>
                <a:lnTo>
                  <a:pt x="331" y="1034"/>
                </a:lnTo>
                <a:lnTo>
                  <a:pt x="354" y="1057"/>
                </a:lnTo>
                <a:lnTo>
                  <a:pt x="354" y="1099"/>
                </a:lnTo>
                <a:lnTo>
                  <a:pt x="354" y="1110"/>
                </a:lnTo>
                <a:lnTo>
                  <a:pt x="337" y="1099"/>
                </a:lnTo>
                <a:lnTo>
                  <a:pt x="301" y="1135"/>
                </a:lnTo>
                <a:lnTo>
                  <a:pt x="254" y="1152"/>
                </a:lnTo>
                <a:lnTo>
                  <a:pt x="213" y="1194"/>
                </a:lnTo>
                <a:lnTo>
                  <a:pt x="189" y="1300"/>
                </a:lnTo>
                <a:lnTo>
                  <a:pt x="124" y="1382"/>
                </a:lnTo>
                <a:lnTo>
                  <a:pt x="95" y="1382"/>
                </a:lnTo>
                <a:lnTo>
                  <a:pt x="88" y="1406"/>
                </a:lnTo>
                <a:lnTo>
                  <a:pt x="101" y="1435"/>
                </a:lnTo>
                <a:lnTo>
                  <a:pt x="95" y="1460"/>
                </a:lnTo>
                <a:lnTo>
                  <a:pt x="83" y="1513"/>
                </a:lnTo>
                <a:lnTo>
                  <a:pt x="88" y="1530"/>
                </a:lnTo>
                <a:lnTo>
                  <a:pt x="136" y="1571"/>
                </a:lnTo>
                <a:lnTo>
                  <a:pt x="142" y="1589"/>
                </a:lnTo>
                <a:lnTo>
                  <a:pt x="131" y="1607"/>
                </a:lnTo>
                <a:lnTo>
                  <a:pt x="124" y="1630"/>
                </a:lnTo>
                <a:lnTo>
                  <a:pt x="95" y="1660"/>
                </a:lnTo>
                <a:lnTo>
                  <a:pt x="83" y="1655"/>
                </a:lnTo>
                <a:lnTo>
                  <a:pt x="30" y="1648"/>
                </a:lnTo>
                <a:lnTo>
                  <a:pt x="0" y="1743"/>
                </a:lnTo>
                <a:lnTo>
                  <a:pt x="1181" y="2428"/>
                </a:lnTo>
                <a:lnTo>
                  <a:pt x="1866" y="2535"/>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77" name="Freeform 21"/>
          <p:cNvSpPr>
            <a:spLocks/>
          </p:cNvSpPr>
          <p:nvPr/>
        </p:nvSpPr>
        <p:spPr bwMode="auto">
          <a:xfrm>
            <a:off x="4129918" y="2855916"/>
            <a:ext cx="965534" cy="855755"/>
          </a:xfrm>
          <a:custGeom>
            <a:avLst/>
            <a:gdLst/>
            <a:ahLst/>
            <a:cxnLst>
              <a:cxn ang="0">
                <a:pos x="0" y="1612"/>
              </a:cxn>
              <a:cxn ang="0">
                <a:pos x="219" y="0"/>
              </a:cxn>
              <a:cxn ang="0">
                <a:pos x="1725" y="165"/>
              </a:cxn>
              <a:cxn ang="0">
                <a:pos x="2334" y="218"/>
              </a:cxn>
              <a:cxn ang="0">
                <a:pos x="2309" y="620"/>
              </a:cxn>
              <a:cxn ang="0">
                <a:pos x="2238" y="1849"/>
              </a:cxn>
              <a:cxn ang="0">
                <a:pos x="1926" y="1824"/>
              </a:cxn>
              <a:cxn ang="0">
                <a:pos x="0" y="1612"/>
              </a:cxn>
            </a:cxnLst>
            <a:rect l="0" t="0" r="r" b="b"/>
            <a:pathLst>
              <a:path w="2334" h="1849">
                <a:moveTo>
                  <a:pt x="0" y="1612"/>
                </a:moveTo>
                <a:lnTo>
                  <a:pt x="219" y="0"/>
                </a:lnTo>
                <a:lnTo>
                  <a:pt x="1725" y="165"/>
                </a:lnTo>
                <a:lnTo>
                  <a:pt x="2334" y="218"/>
                </a:lnTo>
                <a:lnTo>
                  <a:pt x="2309" y="620"/>
                </a:lnTo>
                <a:lnTo>
                  <a:pt x="2238" y="1849"/>
                </a:lnTo>
                <a:lnTo>
                  <a:pt x="1926" y="1824"/>
                </a:lnTo>
                <a:lnTo>
                  <a:pt x="0" y="1612"/>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70%</a:t>
            </a:r>
          </a:p>
        </p:txBody>
      </p:sp>
      <p:sp>
        <p:nvSpPr>
          <p:cNvPr id="19479" name="Freeform 23"/>
          <p:cNvSpPr>
            <a:spLocks/>
          </p:cNvSpPr>
          <p:nvPr/>
        </p:nvSpPr>
        <p:spPr bwMode="auto">
          <a:xfrm>
            <a:off x="3995019" y="3599992"/>
            <a:ext cx="931809" cy="1072137"/>
          </a:xfrm>
          <a:custGeom>
            <a:avLst/>
            <a:gdLst/>
            <a:ahLst/>
            <a:cxnLst>
              <a:cxn ang="0">
                <a:pos x="326" y="0"/>
              </a:cxn>
              <a:cxn ang="0">
                <a:pos x="0" y="2281"/>
              </a:cxn>
              <a:cxn ang="0">
                <a:pos x="296" y="2316"/>
              </a:cxn>
              <a:cxn ang="0">
                <a:pos x="320" y="2132"/>
              </a:cxn>
              <a:cxn ang="0">
                <a:pos x="875" y="2203"/>
              </a:cxn>
              <a:cxn ang="0">
                <a:pos x="875" y="2198"/>
              </a:cxn>
              <a:cxn ang="0">
                <a:pos x="857" y="2168"/>
              </a:cxn>
              <a:cxn ang="0">
                <a:pos x="875" y="2144"/>
              </a:cxn>
              <a:cxn ang="0">
                <a:pos x="870" y="2132"/>
              </a:cxn>
              <a:cxn ang="0">
                <a:pos x="857" y="2121"/>
              </a:cxn>
              <a:cxn ang="0">
                <a:pos x="863" y="2114"/>
              </a:cxn>
              <a:cxn ang="0">
                <a:pos x="2074" y="2233"/>
              </a:cxn>
              <a:cxn ang="0">
                <a:pos x="2222" y="414"/>
              </a:cxn>
              <a:cxn ang="0">
                <a:pos x="2240" y="414"/>
              </a:cxn>
              <a:cxn ang="0">
                <a:pos x="2252" y="212"/>
              </a:cxn>
              <a:cxn ang="0">
                <a:pos x="326" y="0"/>
              </a:cxn>
            </a:cxnLst>
            <a:rect l="0" t="0" r="r" b="b"/>
            <a:pathLst>
              <a:path w="2252" h="2316">
                <a:moveTo>
                  <a:pt x="326" y="0"/>
                </a:moveTo>
                <a:lnTo>
                  <a:pt x="0" y="2281"/>
                </a:lnTo>
                <a:lnTo>
                  <a:pt x="296" y="2316"/>
                </a:lnTo>
                <a:lnTo>
                  <a:pt x="320" y="2132"/>
                </a:lnTo>
                <a:lnTo>
                  <a:pt x="875" y="2203"/>
                </a:lnTo>
                <a:lnTo>
                  <a:pt x="875" y="2198"/>
                </a:lnTo>
                <a:lnTo>
                  <a:pt x="857" y="2168"/>
                </a:lnTo>
                <a:lnTo>
                  <a:pt x="875" y="2144"/>
                </a:lnTo>
                <a:lnTo>
                  <a:pt x="870" y="2132"/>
                </a:lnTo>
                <a:lnTo>
                  <a:pt x="857" y="2121"/>
                </a:lnTo>
                <a:lnTo>
                  <a:pt x="863" y="2114"/>
                </a:lnTo>
                <a:lnTo>
                  <a:pt x="2074" y="2233"/>
                </a:lnTo>
                <a:lnTo>
                  <a:pt x="2222" y="414"/>
                </a:lnTo>
                <a:lnTo>
                  <a:pt x="2240" y="414"/>
                </a:lnTo>
                <a:lnTo>
                  <a:pt x="2252" y="212"/>
                </a:lnTo>
                <a:lnTo>
                  <a:pt x="326" y="0"/>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Over 80%</a:t>
            </a:r>
          </a:p>
        </p:txBody>
      </p:sp>
      <p:sp>
        <p:nvSpPr>
          <p:cNvPr id="19482" name="Freeform 26"/>
          <p:cNvSpPr>
            <a:spLocks/>
          </p:cNvSpPr>
          <p:nvPr/>
        </p:nvSpPr>
        <p:spPr bwMode="auto">
          <a:xfrm>
            <a:off x="4914337" y="1437568"/>
            <a:ext cx="871854" cy="611453"/>
          </a:xfrm>
          <a:custGeom>
            <a:avLst/>
            <a:gdLst/>
            <a:ahLst/>
            <a:cxnLst>
              <a:cxn ang="0">
                <a:pos x="0" y="1228"/>
              </a:cxn>
              <a:cxn ang="0">
                <a:pos x="101" y="0"/>
              </a:cxn>
              <a:cxn ang="0">
                <a:pos x="1034" y="64"/>
              </a:cxn>
              <a:cxn ang="0">
                <a:pos x="1938" y="94"/>
              </a:cxn>
              <a:cxn ang="0">
                <a:pos x="1938" y="123"/>
              </a:cxn>
              <a:cxn ang="0">
                <a:pos x="1968" y="218"/>
              </a:cxn>
              <a:cxn ang="0">
                <a:pos x="1955" y="247"/>
              </a:cxn>
              <a:cxn ang="0">
                <a:pos x="1950" y="313"/>
              </a:cxn>
              <a:cxn ang="0">
                <a:pos x="1955" y="431"/>
              </a:cxn>
              <a:cxn ang="0">
                <a:pos x="1980" y="561"/>
              </a:cxn>
              <a:cxn ang="0">
                <a:pos x="2015" y="596"/>
              </a:cxn>
              <a:cxn ang="0">
                <a:pos x="2038" y="714"/>
              </a:cxn>
              <a:cxn ang="0">
                <a:pos x="2044" y="916"/>
              </a:cxn>
              <a:cxn ang="0">
                <a:pos x="2050" y="957"/>
              </a:cxn>
              <a:cxn ang="0">
                <a:pos x="2050" y="1028"/>
              </a:cxn>
              <a:cxn ang="0">
                <a:pos x="2056" y="1056"/>
              </a:cxn>
              <a:cxn ang="0">
                <a:pos x="2109" y="1205"/>
              </a:cxn>
              <a:cxn ang="0">
                <a:pos x="2097" y="1258"/>
              </a:cxn>
              <a:cxn ang="0">
                <a:pos x="2103" y="1322"/>
              </a:cxn>
              <a:cxn ang="0">
                <a:pos x="0" y="1228"/>
              </a:cxn>
            </a:cxnLst>
            <a:rect l="0" t="0" r="r" b="b"/>
            <a:pathLst>
              <a:path w="2109" h="1322">
                <a:moveTo>
                  <a:pt x="0" y="1228"/>
                </a:moveTo>
                <a:lnTo>
                  <a:pt x="101" y="0"/>
                </a:lnTo>
                <a:lnTo>
                  <a:pt x="1034" y="64"/>
                </a:lnTo>
                <a:lnTo>
                  <a:pt x="1938" y="94"/>
                </a:lnTo>
                <a:lnTo>
                  <a:pt x="1938" y="123"/>
                </a:lnTo>
                <a:lnTo>
                  <a:pt x="1968" y="218"/>
                </a:lnTo>
                <a:lnTo>
                  <a:pt x="1955" y="247"/>
                </a:lnTo>
                <a:lnTo>
                  <a:pt x="1950" y="313"/>
                </a:lnTo>
                <a:lnTo>
                  <a:pt x="1955" y="431"/>
                </a:lnTo>
                <a:lnTo>
                  <a:pt x="1980" y="561"/>
                </a:lnTo>
                <a:lnTo>
                  <a:pt x="2015" y="596"/>
                </a:lnTo>
                <a:lnTo>
                  <a:pt x="2038" y="714"/>
                </a:lnTo>
                <a:lnTo>
                  <a:pt x="2044" y="916"/>
                </a:lnTo>
                <a:lnTo>
                  <a:pt x="2050" y="957"/>
                </a:lnTo>
                <a:lnTo>
                  <a:pt x="2050" y="1028"/>
                </a:lnTo>
                <a:lnTo>
                  <a:pt x="2056" y="1056"/>
                </a:lnTo>
                <a:lnTo>
                  <a:pt x="2109" y="1205"/>
                </a:lnTo>
                <a:lnTo>
                  <a:pt x="2097" y="1258"/>
                </a:lnTo>
                <a:lnTo>
                  <a:pt x="2103" y="1322"/>
                </a:lnTo>
                <a:lnTo>
                  <a:pt x="0" y="1228"/>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72%</a:t>
            </a:r>
          </a:p>
        </p:txBody>
      </p:sp>
      <p:sp>
        <p:nvSpPr>
          <p:cNvPr id="19483" name="Freeform 27"/>
          <p:cNvSpPr>
            <a:spLocks/>
          </p:cNvSpPr>
          <p:nvPr/>
        </p:nvSpPr>
        <p:spPr bwMode="auto">
          <a:xfrm>
            <a:off x="4871869" y="2004348"/>
            <a:ext cx="926813" cy="699402"/>
          </a:xfrm>
          <a:custGeom>
            <a:avLst/>
            <a:gdLst/>
            <a:ahLst/>
            <a:cxnLst>
              <a:cxn ang="0">
                <a:pos x="0" y="1194"/>
              </a:cxn>
              <a:cxn ang="0">
                <a:pos x="71" y="396"/>
              </a:cxn>
              <a:cxn ang="0">
                <a:pos x="100" y="0"/>
              </a:cxn>
              <a:cxn ang="0">
                <a:pos x="2203" y="94"/>
              </a:cxn>
              <a:cxn ang="0">
                <a:pos x="2203" y="124"/>
              </a:cxn>
              <a:cxn ang="0">
                <a:pos x="2185" y="165"/>
              </a:cxn>
              <a:cxn ang="0">
                <a:pos x="2132" y="219"/>
              </a:cxn>
              <a:cxn ang="0">
                <a:pos x="2138" y="254"/>
              </a:cxn>
              <a:cxn ang="0">
                <a:pos x="2238" y="348"/>
              </a:cxn>
              <a:cxn ang="0">
                <a:pos x="2238" y="1088"/>
              </a:cxn>
              <a:cxn ang="0">
                <a:pos x="2220" y="1088"/>
              </a:cxn>
              <a:cxn ang="0">
                <a:pos x="2197" y="1093"/>
              </a:cxn>
              <a:cxn ang="0">
                <a:pos x="2209" y="1116"/>
              </a:cxn>
              <a:cxn ang="0">
                <a:pos x="2220" y="1141"/>
              </a:cxn>
              <a:cxn ang="0">
                <a:pos x="2209" y="1182"/>
              </a:cxn>
              <a:cxn ang="0">
                <a:pos x="2227" y="1199"/>
              </a:cxn>
              <a:cxn ang="0">
                <a:pos x="2238" y="1258"/>
              </a:cxn>
              <a:cxn ang="0">
                <a:pos x="2215" y="1283"/>
              </a:cxn>
              <a:cxn ang="0">
                <a:pos x="2220" y="1318"/>
              </a:cxn>
              <a:cxn ang="0">
                <a:pos x="2197" y="1388"/>
              </a:cxn>
              <a:cxn ang="0">
                <a:pos x="2220" y="1465"/>
              </a:cxn>
              <a:cxn ang="0">
                <a:pos x="2233" y="1501"/>
              </a:cxn>
              <a:cxn ang="0">
                <a:pos x="2227" y="1512"/>
              </a:cxn>
              <a:cxn ang="0">
                <a:pos x="2167" y="1471"/>
              </a:cxn>
              <a:cxn ang="0">
                <a:pos x="2038" y="1388"/>
              </a:cxn>
              <a:cxn ang="0">
                <a:pos x="2009" y="1377"/>
              </a:cxn>
              <a:cxn ang="0">
                <a:pos x="1949" y="1377"/>
              </a:cxn>
              <a:cxn ang="0">
                <a:pos x="1908" y="1406"/>
              </a:cxn>
              <a:cxn ang="0">
                <a:pos x="1867" y="1418"/>
              </a:cxn>
              <a:cxn ang="0">
                <a:pos x="1825" y="1406"/>
              </a:cxn>
              <a:cxn ang="0">
                <a:pos x="1801" y="1354"/>
              </a:cxn>
              <a:cxn ang="0">
                <a:pos x="1766" y="1329"/>
              </a:cxn>
              <a:cxn ang="0">
                <a:pos x="1725" y="1341"/>
              </a:cxn>
              <a:cxn ang="0">
                <a:pos x="1677" y="1341"/>
              </a:cxn>
              <a:cxn ang="0">
                <a:pos x="1636" y="1283"/>
              </a:cxn>
              <a:cxn ang="0">
                <a:pos x="0" y="1194"/>
              </a:cxn>
            </a:cxnLst>
            <a:rect l="0" t="0" r="r" b="b"/>
            <a:pathLst>
              <a:path w="2238" h="1512">
                <a:moveTo>
                  <a:pt x="0" y="1194"/>
                </a:moveTo>
                <a:lnTo>
                  <a:pt x="71" y="396"/>
                </a:lnTo>
                <a:lnTo>
                  <a:pt x="100" y="0"/>
                </a:lnTo>
                <a:lnTo>
                  <a:pt x="2203" y="94"/>
                </a:lnTo>
                <a:lnTo>
                  <a:pt x="2203" y="124"/>
                </a:lnTo>
                <a:lnTo>
                  <a:pt x="2185" y="165"/>
                </a:lnTo>
                <a:lnTo>
                  <a:pt x="2132" y="219"/>
                </a:lnTo>
                <a:lnTo>
                  <a:pt x="2138" y="254"/>
                </a:lnTo>
                <a:lnTo>
                  <a:pt x="2238" y="348"/>
                </a:lnTo>
                <a:lnTo>
                  <a:pt x="2238" y="1088"/>
                </a:lnTo>
                <a:lnTo>
                  <a:pt x="2220" y="1088"/>
                </a:lnTo>
                <a:lnTo>
                  <a:pt x="2197" y="1093"/>
                </a:lnTo>
                <a:lnTo>
                  <a:pt x="2209" y="1116"/>
                </a:lnTo>
                <a:lnTo>
                  <a:pt x="2220" y="1141"/>
                </a:lnTo>
                <a:lnTo>
                  <a:pt x="2209" y="1182"/>
                </a:lnTo>
                <a:lnTo>
                  <a:pt x="2227" y="1199"/>
                </a:lnTo>
                <a:lnTo>
                  <a:pt x="2238" y="1258"/>
                </a:lnTo>
                <a:lnTo>
                  <a:pt x="2215" y="1283"/>
                </a:lnTo>
                <a:lnTo>
                  <a:pt x="2220" y="1318"/>
                </a:lnTo>
                <a:lnTo>
                  <a:pt x="2197" y="1388"/>
                </a:lnTo>
                <a:lnTo>
                  <a:pt x="2220" y="1465"/>
                </a:lnTo>
                <a:lnTo>
                  <a:pt x="2233" y="1501"/>
                </a:lnTo>
                <a:lnTo>
                  <a:pt x="2227" y="1512"/>
                </a:lnTo>
                <a:lnTo>
                  <a:pt x="2167" y="1471"/>
                </a:lnTo>
                <a:lnTo>
                  <a:pt x="2038" y="1388"/>
                </a:lnTo>
                <a:lnTo>
                  <a:pt x="2009" y="1377"/>
                </a:lnTo>
                <a:lnTo>
                  <a:pt x="1949" y="1377"/>
                </a:lnTo>
                <a:lnTo>
                  <a:pt x="1908" y="1406"/>
                </a:lnTo>
                <a:lnTo>
                  <a:pt x="1867" y="1418"/>
                </a:lnTo>
                <a:lnTo>
                  <a:pt x="1825" y="1406"/>
                </a:lnTo>
                <a:lnTo>
                  <a:pt x="1801" y="1354"/>
                </a:lnTo>
                <a:lnTo>
                  <a:pt x="1766" y="1329"/>
                </a:lnTo>
                <a:lnTo>
                  <a:pt x="1725" y="1341"/>
                </a:lnTo>
                <a:lnTo>
                  <a:pt x="1677" y="1341"/>
                </a:lnTo>
                <a:lnTo>
                  <a:pt x="1636" y="1283"/>
                </a:lnTo>
                <a:lnTo>
                  <a:pt x="0" y="1194"/>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64%</a:t>
            </a:r>
          </a:p>
        </p:txBody>
      </p:sp>
      <p:sp>
        <p:nvSpPr>
          <p:cNvPr id="19485" name="Freeform 29"/>
          <p:cNvSpPr>
            <a:spLocks/>
          </p:cNvSpPr>
          <p:nvPr/>
        </p:nvSpPr>
        <p:spPr bwMode="auto">
          <a:xfrm>
            <a:off x="4841890" y="2557170"/>
            <a:ext cx="1095438" cy="607265"/>
          </a:xfrm>
          <a:custGeom>
            <a:avLst/>
            <a:gdLst/>
            <a:ahLst/>
            <a:cxnLst>
              <a:cxn ang="0">
                <a:pos x="0" y="809"/>
              </a:cxn>
              <a:cxn ang="0">
                <a:pos x="71" y="0"/>
              </a:cxn>
              <a:cxn ang="0">
                <a:pos x="1707" y="89"/>
              </a:cxn>
              <a:cxn ang="0">
                <a:pos x="1748" y="147"/>
              </a:cxn>
              <a:cxn ang="0">
                <a:pos x="1796" y="147"/>
              </a:cxn>
              <a:cxn ang="0">
                <a:pos x="1837" y="135"/>
              </a:cxn>
              <a:cxn ang="0">
                <a:pos x="1872" y="160"/>
              </a:cxn>
              <a:cxn ang="0">
                <a:pos x="1896" y="212"/>
              </a:cxn>
              <a:cxn ang="0">
                <a:pos x="1938" y="224"/>
              </a:cxn>
              <a:cxn ang="0">
                <a:pos x="1979" y="212"/>
              </a:cxn>
              <a:cxn ang="0">
                <a:pos x="2020" y="183"/>
              </a:cxn>
              <a:cxn ang="0">
                <a:pos x="2080" y="183"/>
              </a:cxn>
              <a:cxn ang="0">
                <a:pos x="2109" y="194"/>
              </a:cxn>
              <a:cxn ang="0">
                <a:pos x="2238" y="277"/>
              </a:cxn>
              <a:cxn ang="0">
                <a:pos x="2298" y="318"/>
              </a:cxn>
              <a:cxn ang="0">
                <a:pos x="2304" y="366"/>
              </a:cxn>
              <a:cxn ang="0">
                <a:pos x="2345" y="389"/>
              </a:cxn>
              <a:cxn ang="0">
                <a:pos x="2345" y="419"/>
              </a:cxn>
              <a:cxn ang="0">
                <a:pos x="2327" y="472"/>
              </a:cxn>
              <a:cxn ang="0">
                <a:pos x="2357" y="502"/>
              </a:cxn>
              <a:cxn ang="0">
                <a:pos x="2380" y="566"/>
              </a:cxn>
              <a:cxn ang="0">
                <a:pos x="2410" y="602"/>
              </a:cxn>
              <a:cxn ang="0">
                <a:pos x="2398" y="632"/>
              </a:cxn>
              <a:cxn ang="0">
                <a:pos x="2410" y="667"/>
              </a:cxn>
              <a:cxn ang="0">
                <a:pos x="2458" y="697"/>
              </a:cxn>
              <a:cxn ang="0">
                <a:pos x="2463" y="731"/>
              </a:cxn>
              <a:cxn ang="0">
                <a:pos x="2458" y="761"/>
              </a:cxn>
              <a:cxn ang="0">
                <a:pos x="2446" y="827"/>
              </a:cxn>
              <a:cxn ang="0">
                <a:pos x="2487" y="850"/>
              </a:cxn>
              <a:cxn ang="0">
                <a:pos x="2499" y="880"/>
              </a:cxn>
              <a:cxn ang="0">
                <a:pos x="2475" y="909"/>
              </a:cxn>
              <a:cxn ang="0">
                <a:pos x="2487" y="944"/>
              </a:cxn>
              <a:cxn ang="0">
                <a:pos x="2511" y="974"/>
              </a:cxn>
              <a:cxn ang="0">
                <a:pos x="2499" y="1010"/>
              </a:cxn>
              <a:cxn ang="0">
                <a:pos x="2511" y="1051"/>
              </a:cxn>
              <a:cxn ang="0">
                <a:pos x="2522" y="1068"/>
              </a:cxn>
              <a:cxn ang="0">
                <a:pos x="2540" y="1104"/>
              </a:cxn>
              <a:cxn ang="0">
                <a:pos x="2575" y="1139"/>
              </a:cxn>
              <a:cxn ang="0">
                <a:pos x="2582" y="1193"/>
              </a:cxn>
              <a:cxn ang="0">
                <a:pos x="2628" y="1246"/>
              </a:cxn>
              <a:cxn ang="0">
                <a:pos x="2646" y="1258"/>
              </a:cxn>
              <a:cxn ang="0">
                <a:pos x="2641" y="1305"/>
              </a:cxn>
              <a:cxn ang="0">
                <a:pos x="2641" y="1311"/>
              </a:cxn>
              <a:cxn ang="0">
                <a:pos x="584" y="1264"/>
              </a:cxn>
              <a:cxn ang="0">
                <a:pos x="609" y="862"/>
              </a:cxn>
              <a:cxn ang="0">
                <a:pos x="0" y="809"/>
              </a:cxn>
            </a:cxnLst>
            <a:rect l="0" t="0" r="r" b="b"/>
            <a:pathLst>
              <a:path w="2646" h="1311">
                <a:moveTo>
                  <a:pt x="0" y="809"/>
                </a:moveTo>
                <a:lnTo>
                  <a:pt x="71" y="0"/>
                </a:lnTo>
                <a:lnTo>
                  <a:pt x="1707" y="89"/>
                </a:lnTo>
                <a:lnTo>
                  <a:pt x="1748" y="147"/>
                </a:lnTo>
                <a:lnTo>
                  <a:pt x="1796" y="147"/>
                </a:lnTo>
                <a:lnTo>
                  <a:pt x="1837" y="135"/>
                </a:lnTo>
                <a:lnTo>
                  <a:pt x="1872" y="160"/>
                </a:lnTo>
                <a:lnTo>
                  <a:pt x="1896" y="212"/>
                </a:lnTo>
                <a:lnTo>
                  <a:pt x="1938" y="224"/>
                </a:lnTo>
                <a:lnTo>
                  <a:pt x="1979" y="212"/>
                </a:lnTo>
                <a:lnTo>
                  <a:pt x="2020" y="183"/>
                </a:lnTo>
                <a:lnTo>
                  <a:pt x="2080" y="183"/>
                </a:lnTo>
                <a:lnTo>
                  <a:pt x="2109" y="194"/>
                </a:lnTo>
                <a:lnTo>
                  <a:pt x="2238" y="277"/>
                </a:lnTo>
                <a:lnTo>
                  <a:pt x="2298" y="318"/>
                </a:lnTo>
                <a:lnTo>
                  <a:pt x="2304" y="366"/>
                </a:lnTo>
                <a:lnTo>
                  <a:pt x="2345" y="389"/>
                </a:lnTo>
                <a:lnTo>
                  <a:pt x="2345" y="419"/>
                </a:lnTo>
                <a:lnTo>
                  <a:pt x="2327" y="472"/>
                </a:lnTo>
                <a:lnTo>
                  <a:pt x="2357" y="502"/>
                </a:lnTo>
                <a:lnTo>
                  <a:pt x="2380" y="566"/>
                </a:lnTo>
                <a:lnTo>
                  <a:pt x="2410" y="602"/>
                </a:lnTo>
                <a:lnTo>
                  <a:pt x="2398" y="632"/>
                </a:lnTo>
                <a:lnTo>
                  <a:pt x="2410" y="667"/>
                </a:lnTo>
                <a:lnTo>
                  <a:pt x="2458" y="697"/>
                </a:lnTo>
                <a:lnTo>
                  <a:pt x="2463" y="731"/>
                </a:lnTo>
                <a:lnTo>
                  <a:pt x="2458" y="761"/>
                </a:lnTo>
                <a:lnTo>
                  <a:pt x="2446" y="827"/>
                </a:lnTo>
                <a:lnTo>
                  <a:pt x="2487" y="850"/>
                </a:lnTo>
                <a:lnTo>
                  <a:pt x="2499" y="880"/>
                </a:lnTo>
                <a:lnTo>
                  <a:pt x="2475" y="909"/>
                </a:lnTo>
                <a:lnTo>
                  <a:pt x="2487" y="944"/>
                </a:lnTo>
                <a:lnTo>
                  <a:pt x="2511" y="974"/>
                </a:lnTo>
                <a:lnTo>
                  <a:pt x="2499" y="1010"/>
                </a:lnTo>
                <a:lnTo>
                  <a:pt x="2511" y="1051"/>
                </a:lnTo>
                <a:lnTo>
                  <a:pt x="2522" y="1068"/>
                </a:lnTo>
                <a:lnTo>
                  <a:pt x="2540" y="1104"/>
                </a:lnTo>
                <a:lnTo>
                  <a:pt x="2575" y="1139"/>
                </a:lnTo>
                <a:lnTo>
                  <a:pt x="2582" y="1193"/>
                </a:lnTo>
                <a:lnTo>
                  <a:pt x="2628" y="1246"/>
                </a:lnTo>
                <a:lnTo>
                  <a:pt x="2646" y="1258"/>
                </a:lnTo>
                <a:lnTo>
                  <a:pt x="2641" y="1305"/>
                </a:lnTo>
                <a:lnTo>
                  <a:pt x="2641" y="1311"/>
                </a:lnTo>
                <a:lnTo>
                  <a:pt x="584" y="1264"/>
                </a:lnTo>
                <a:lnTo>
                  <a:pt x="609" y="862"/>
                </a:lnTo>
                <a:lnTo>
                  <a:pt x="0" y="809"/>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70%</a:t>
            </a:r>
          </a:p>
        </p:txBody>
      </p:sp>
      <p:sp>
        <p:nvSpPr>
          <p:cNvPr id="19487" name="Freeform 31"/>
          <p:cNvSpPr>
            <a:spLocks/>
          </p:cNvSpPr>
          <p:nvPr/>
        </p:nvSpPr>
        <p:spPr bwMode="auto">
          <a:xfrm>
            <a:off x="5055483" y="3142099"/>
            <a:ext cx="984271" cy="591909"/>
          </a:xfrm>
          <a:custGeom>
            <a:avLst/>
            <a:gdLst/>
            <a:ahLst/>
            <a:cxnLst>
              <a:cxn ang="0">
                <a:pos x="71" y="0"/>
              </a:cxn>
              <a:cxn ang="0">
                <a:pos x="2128" y="47"/>
              </a:cxn>
              <a:cxn ang="0">
                <a:pos x="2263" y="154"/>
              </a:cxn>
              <a:cxn ang="0">
                <a:pos x="2222" y="200"/>
              </a:cxn>
              <a:cxn ang="0">
                <a:pos x="2216" y="248"/>
              </a:cxn>
              <a:cxn ang="0">
                <a:pos x="2234" y="278"/>
              </a:cxn>
              <a:cxn ang="0">
                <a:pos x="2270" y="289"/>
              </a:cxn>
              <a:cxn ang="0">
                <a:pos x="2287" y="360"/>
              </a:cxn>
              <a:cxn ang="0">
                <a:pos x="2323" y="384"/>
              </a:cxn>
              <a:cxn ang="0">
                <a:pos x="2352" y="390"/>
              </a:cxn>
              <a:cxn ang="0">
                <a:pos x="2364" y="402"/>
              </a:cxn>
              <a:cxn ang="0">
                <a:pos x="2376" y="1275"/>
              </a:cxn>
              <a:cxn ang="0">
                <a:pos x="0" y="1229"/>
              </a:cxn>
              <a:cxn ang="0">
                <a:pos x="71" y="0"/>
              </a:cxn>
            </a:cxnLst>
            <a:rect l="0" t="0" r="r" b="b"/>
            <a:pathLst>
              <a:path w="2376" h="1275">
                <a:moveTo>
                  <a:pt x="71" y="0"/>
                </a:moveTo>
                <a:lnTo>
                  <a:pt x="2128" y="47"/>
                </a:lnTo>
                <a:lnTo>
                  <a:pt x="2263" y="154"/>
                </a:lnTo>
                <a:lnTo>
                  <a:pt x="2222" y="200"/>
                </a:lnTo>
                <a:lnTo>
                  <a:pt x="2216" y="248"/>
                </a:lnTo>
                <a:lnTo>
                  <a:pt x="2234" y="278"/>
                </a:lnTo>
                <a:lnTo>
                  <a:pt x="2270" y="289"/>
                </a:lnTo>
                <a:lnTo>
                  <a:pt x="2287" y="360"/>
                </a:lnTo>
                <a:lnTo>
                  <a:pt x="2323" y="384"/>
                </a:lnTo>
                <a:lnTo>
                  <a:pt x="2352" y="390"/>
                </a:lnTo>
                <a:lnTo>
                  <a:pt x="2364" y="402"/>
                </a:lnTo>
                <a:lnTo>
                  <a:pt x="2376" y="1275"/>
                </a:lnTo>
                <a:lnTo>
                  <a:pt x="0" y="1229"/>
                </a:lnTo>
                <a:lnTo>
                  <a:pt x="71" y="0"/>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44%</a:t>
            </a:r>
          </a:p>
        </p:txBody>
      </p:sp>
      <p:sp>
        <p:nvSpPr>
          <p:cNvPr id="19490" name="Freeform 34"/>
          <p:cNvSpPr>
            <a:spLocks/>
          </p:cNvSpPr>
          <p:nvPr/>
        </p:nvSpPr>
        <p:spPr bwMode="auto">
          <a:xfrm>
            <a:off x="4921832" y="3700503"/>
            <a:ext cx="1142903" cy="657522"/>
          </a:xfrm>
          <a:custGeom>
            <a:avLst/>
            <a:gdLst/>
            <a:ahLst/>
            <a:cxnLst>
              <a:cxn ang="0">
                <a:pos x="324" y="25"/>
              </a:cxn>
              <a:cxn ang="0">
                <a:pos x="0" y="202"/>
              </a:cxn>
              <a:cxn ang="0">
                <a:pos x="940" y="1035"/>
              </a:cxn>
              <a:cxn ang="0">
                <a:pos x="993" y="1052"/>
              </a:cxn>
              <a:cxn ang="0">
                <a:pos x="1063" y="1123"/>
              </a:cxn>
              <a:cxn ang="0">
                <a:pos x="1151" y="1100"/>
              </a:cxn>
              <a:cxn ang="0">
                <a:pos x="1199" y="1141"/>
              </a:cxn>
              <a:cxn ang="0">
                <a:pos x="1217" y="1189"/>
              </a:cxn>
              <a:cxn ang="0">
                <a:pos x="1311" y="1206"/>
              </a:cxn>
              <a:cxn ang="0">
                <a:pos x="1364" y="1224"/>
              </a:cxn>
              <a:cxn ang="0">
                <a:pos x="1400" y="1212"/>
              </a:cxn>
              <a:cxn ang="0">
                <a:pos x="1453" y="1260"/>
              </a:cxn>
              <a:cxn ang="0">
                <a:pos x="1559" y="1242"/>
              </a:cxn>
              <a:cxn ang="0">
                <a:pos x="1595" y="1288"/>
              </a:cxn>
              <a:cxn ang="0">
                <a:pos x="1607" y="1336"/>
              </a:cxn>
              <a:cxn ang="0">
                <a:pos x="1678" y="1306"/>
              </a:cxn>
              <a:cxn ang="0">
                <a:pos x="1790" y="1359"/>
              </a:cxn>
              <a:cxn ang="0">
                <a:pos x="1838" y="1336"/>
              </a:cxn>
              <a:cxn ang="0">
                <a:pos x="1866" y="1354"/>
              </a:cxn>
              <a:cxn ang="0">
                <a:pos x="1873" y="1407"/>
              </a:cxn>
              <a:cxn ang="0">
                <a:pos x="1891" y="1371"/>
              </a:cxn>
              <a:cxn ang="0">
                <a:pos x="1950" y="1318"/>
              </a:cxn>
              <a:cxn ang="0">
                <a:pos x="1967" y="1347"/>
              </a:cxn>
              <a:cxn ang="0">
                <a:pos x="2020" y="1359"/>
              </a:cxn>
              <a:cxn ang="0">
                <a:pos x="2056" y="1347"/>
              </a:cxn>
              <a:cxn ang="0">
                <a:pos x="2061" y="1359"/>
              </a:cxn>
              <a:cxn ang="0">
                <a:pos x="2145" y="1413"/>
              </a:cxn>
              <a:cxn ang="0">
                <a:pos x="2221" y="1359"/>
              </a:cxn>
              <a:cxn ang="0">
                <a:pos x="2351" y="1329"/>
              </a:cxn>
              <a:cxn ang="0">
                <a:pos x="2404" y="1324"/>
              </a:cxn>
              <a:cxn ang="0">
                <a:pos x="2523" y="1324"/>
              </a:cxn>
              <a:cxn ang="0">
                <a:pos x="2693" y="1400"/>
              </a:cxn>
              <a:cxn ang="0">
                <a:pos x="2735" y="1425"/>
              </a:cxn>
              <a:cxn ang="0">
                <a:pos x="2759" y="710"/>
              </a:cxn>
              <a:cxn ang="0">
                <a:pos x="2700" y="71"/>
              </a:cxn>
            </a:cxnLst>
            <a:rect l="0" t="0" r="r" b="b"/>
            <a:pathLst>
              <a:path w="2759" h="1425">
                <a:moveTo>
                  <a:pt x="2700" y="71"/>
                </a:moveTo>
                <a:lnTo>
                  <a:pt x="324" y="25"/>
                </a:lnTo>
                <a:lnTo>
                  <a:pt x="12" y="0"/>
                </a:lnTo>
                <a:lnTo>
                  <a:pt x="0" y="202"/>
                </a:lnTo>
                <a:lnTo>
                  <a:pt x="968" y="255"/>
                </a:lnTo>
                <a:lnTo>
                  <a:pt x="940" y="1035"/>
                </a:lnTo>
                <a:lnTo>
                  <a:pt x="975" y="1040"/>
                </a:lnTo>
                <a:lnTo>
                  <a:pt x="993" y="1052"/>
                </a:lnTo>
                <a:lnTo>
                  <a:pt x="1039" y="1118"/>
                </a:lnTo>
                <a:lnTo>
                  <a:pt x="1063" y="1123"/>
                </a:lnTo>
                <a:lnTo>
                  <a:pt x="1128" y="1118"/>
                </a:lnTo>
                <a:lnTo>
                  <a:pt x="1151" y="1100"/>
                </a:lnTo>
                <a:lnTo>
                  <a:pt x="1187" y="1118"/>
                </a:lnTo>
                <a:lnTo>
                  <a:pt x="1199" y="1141"/>
                </a:lnTo>
                <a:lnTo>
                  <a:pt x="1199" y="1153"/>
                </a:lnTo>
                <a:lnTo>
                  <a:pt x="1217" y="1189"/>
                </a:lnTo>
                <a:lnTo>
                  <a:pt x="1222" y="1194"/>
                </a:lnTo>
                <a:lnTo>
                  <a:pt x="1311" y="1206"/>
                </a:lnTo>
                <a:lnTo>
                  <a:pt x="1346" y="1224"/>
                </a:lnTo>
                <a:lnTo>
                  <a:pt x="1364" y="1224"/>
                </a:lnTo>
                <a:lnTo>
                  <a:pt x="1371" y="1217"/>
                </a:lnTo>
                <a:lnTo>
                  <a:pt x="1400" y="1212"/>
                </a:lnTo>
                <a:lnTo>
                  <a:pt x="1417" y="1242"/>
                </a:lnTo>
                <a:lnTo>
                  <a:pt x="1453" y="1260"/>
                </a:lnTo>
                <a:lnTo>
                  <a:pt x="1477" y="1235"/>
                </a:lnTo>
                <a:lnTo>
                  <a:pt x="1559" y="1242"/>
                </a:lnTo>
                <a:lnTo>
                  <a:pt x="1565" y="1260"/>
                </a:lnTo>
                <a:lnTo>
                  <a:pt x="1595" y="1288"/>
                </a:lnTo>
                <a:lnTo>
                  <a:pt x="1607" y="1295"/>
                </a:lnTo>
                <a:lnTo>
                  <a:pt x="1607" y="1336"/>
                </a:lnTo>
                <a:lnTo>
                  <a:pt x="1666" y="1354"/>
                </a:lnTo>
                <a:lnTo>
                  <a:pt x="1678" y="1306"/>
                </a:lnTo>
                <a:lnTo>
                  <a:pt x="1707" y="1301"/>
                </a:lnTo>
                <a:lnTo>
                  <a:pt x="1790" y="1359"/>
                </a:lnTo>
                <a:lnTo>
                  <a:pt x="1795" y="1359"/>
                </a:lnTo>
                <a:lnTo>
                  <a:pt x="1838" y="1336"/>
                </a:lnTo>
                <a:lnTo>
                  <a:pt x="1861" y="1336"/>
                </a:lnTo>
                <a:lnTo>
                  <a:pt x="1866" y="1354"/>
                </a:lnTo>
                <a:lnTo>
                  <a:pt x="1861" y="1383"/>
                </a:lnTo>
                <a:lnTo>
                  <a:pt x="1873" y="1407"/>
                </a:lnTo>
                <a:lnTo>
                  <a:pt x="1896" y="1395"/>
                </a:lnTo>
                <a:lnTo>
                  <a:pt x="1891" y="1371"/>
                </a:lnTo>
                <a:lnTo>
                  <a:pt x="1914" y="1336"/>
                </a:lnTo>
                <a:lnTo>
                  <a:pt x="1950" y="1318"/>
                </a:lnTo>
                <a:lnTo>
                  <a:pt x="1962" y="1318"/>
                </a:lnTo>
                <a:lnTo>
                  <a:pt x="1967" y="1347"/>
                </a:lnTo>
                <a:lnTo>
                  <a:pt x="2003" y="1359"/>
                </a:lnTo>
                <a:lnTo>
                  <a:pt x="2020" y="1359"/>
                </a:lnTo>
                <a:lnTo>
                  <a:pt x="2032" y="1342"/>
                </a:lnTo>
                <a:lnTo>
                  <a:pt x="2056" y="1347"/>
                </a:lnTo>
                <a:lnTo>
                  <a:pt x="2061" y="1354"/>
                </a:lnTo>
                <a:lnTo>
                  <a:pt x="2061" y="1359"/>
                </a:lnTo>
                <a:lnTo>
                  <a:pt x="2097" y="1377"/>
                </a:lnTo>
                <a:lnTo>
                  <a:pt x="2145" y="1413"/>
                </a:lnTo>
                <a:lnTo>
                  <a:pt x="2198" y="1371"/>
                </a:lnTo>
                <a:lnTo>
                  <a:pt x="2221" y="1359"/>
                </a:lnTo>
                <a:lnTo>
                  <a:pt x="2292" y="1354"/>
                </a:lnTo>
                <a:lnTo>
                  <a:pt x="2351" y="1329"/>
                </a:lnTo>
                <a:lnTo>
                  <a:pt x="2375" y="1324"/>
                </a:lnTo>
                <a:lnTo>
                  <a:pt x="2404" y="1324"/>
                </a:lnTo>
                <a:lnTo>
                  <a:pt x="2475" y="1336"/>
                </a:lnTo>
                <a:lnTo>
                  <a:pt x="2523" y="1324"/>
                </a:lnTo>
                <a:lnTo>
                  <a:pt x="2534" y="1318"/>
                </a:lnTo>
                <a:lnTo>
                  <a:pt x="2693" y="1400"/>
                </a:lnTo>
                <a:lnTo>
                  <a:pt x="2723" y="1407"/>
                </a:lnTo>
                <a:lnTo>
                  <a:pt x="2735" y="1425"/>
                </a:lnTo>
                <a:lnTo>
                  <a:pt x="2753" y="1425"/>
                </a:lnTo>
                <a:lnTo>
                  <a:pt x="2759" y="710"/>
                </a:lnTo>
                <a:lnTo>
                  <a:pt x="2700" y="273"/>
                </a:lnTo>
                <a:lnTo>
                  <a:pt x="2700" y="71"/>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        48%</a:t>
            </a:r>
          </a:p>
        </p:txBody>
      </p:sp>
      <p:sp>
        <p:nvSpPr>
          <p:cNvPr id="19491" name="Freeform 35"/>
          <p:cNvSpPr>
            <a:spLocks/>
          </p:cNvSpPr>
          <p:nvPr/>
        </p:nvSpPr>
        <p:spPr bwMode="auto">
          <a:xfrm>
            <a:off x="4348507" y="3792640"/>
            <a:ext cx="1859871" cy="2025612"/>
          </a:xfrm>
          <a:custGeom>
            <a:avLst/>
            <a:gdLst/>
            <a:ahLst/>
            <a:cxnLst>
              <a:cxn ang="0">
                <a:pos x="4076" y="1198"/>
              </a:cxn>
              <a:cxn ang="0">
                <a:pos x="3787" y="1122"/>
              </a:cxn>
              <a:cxn ang="0">
                <a:pos x="3604" y="1157"/>
              </a:cxn>
              <a:cxn ang="0">
                <a:pos x="3444" y="1157"/>
              </a:cxn>
              <a:cxn ang="0">
                <a:pos x="3403" y="1157"/>
              </a:cxn>
              <a:cxn ang="0">
                <a:pos x="3333" y="1116"/>
              </a:cxn>
              <a:cxn ang="0">
                <a:pos x="3256" y="1205"/>
              </a:cxn>
              <a:cxn ang="0">
                <a:pos x="3221" y="1134"/>
              </a:cxn>
              <a:cxn ang="0">
                <a:pos x="3061" y="1104"/>
              </a:cxn>
              <a:cxn ang="0">
                <a:pos x="2978" y="1086"/>
              </a:cxn>
              <a:cxn ang="0">
                <a:pos x="2836" y="1058"/>
              </a:cxn>
              <a:cxn ang="0">
                <a:pos x="2747" y="1022"/>
              </a:cxn>
              <a:cxn ang="0">
                <a:pos x="2600" y="987"/>
              </a:cxn>
              <a:cxn ang="0">
                <a:pos x="2534" y="898"/>
              </a:cxn>
              <a:cxn ang="0">
                <a:pos x="2376" y="850"/>
              </a:cxn>
              <a:cxn ang="0">
                <a:pos x="1383" y="0"/>
              </a:cxn>
              <a:cxn ang="0">
                <a:pos x="0" y="1707"/>
              </a:cxn>
              <a:cxn ang="0">
                <a:pos x="18" y="1784"/>
              </a:cxn>
              <a:cxn ang="0">
                <a:pos x="125" y="1931"/>
              </a:cxn>
              <a:cxn ang="0">
                <a:pos x="544" y="2344"/>
              </a:cxn>
              <a:cxn ang="0">
                <a:pos x="603" y="2486"/>
              </a:cxn>
              <a:cxn ang="0">
                <a:pos x="898" y="2917"/>
              </a:cxn>
              <a:cxn ang="0">
                <a:pos x="1176" y="2965"/>
              </a:cxn>
              <a:cxn ang="0">
                <a:pos x="1329" y="2722"/>
              </a:cxn>
              <a:cxn ang="0">
                <a:pos x="1425" y="2694"/>
              </a:cxn>
              <a:cxn ang="0">
                <a:pos x="1595" y="2747"/>
              </a:cxn>
              <a:cxn ang="0">
                <a:pos x="1778" y="2835"/>
              </a:cxn>
              <a:cxn ang="0">
                <a:pos x="1838" y="2876"/>
              </a:cxn>
              <a:cxn ang="0">
                <a:pos x="1991" y="3072"/>
              </a:cxn>
              <a:cxn ang="0">
                <a:pos x="2234" y="3538"/>
              </a:cxn>
              <a:cxn ang="0">
                <a:pos x="2376" y="3698"/>
              </a:cxn>
              <a:cxn ang="0">
                <a:pos x="2435" y="3939"/>
              </a:cxn>
              <a:cxn ang="0">
                <a:pos x="2641" y="4188"/>
              </a:cxn>
              <a:cxn ang="0">
                <a:pos x="3008" y="4306"/>
              </a:cxn>
              <a:cxn ang="0">
                <a:pos x="3208" y="4335"/>
              </a:cxn>
              <a:cxn ang="0">
                <a:pos x="3185" y="4276"/>
              </a:cxn>
              <a:cxn ang="0">
                <a:pos x="3114" y="3857"/>
              </a:cxn>
              <a:cxn ang="0">
                <a:pos x="3084" y="3798"/>
              </a:cxn>
              <a:cxn ang="0">
                <a:pos x="3173" y="3650"/>
              </a:cxn>
              <a:cxn ang="0">
                <a:pos x="3196" y="3586"/>
              </a:cxn>
              <a:cxn ang="0">
                <a:pos x="3256" y="3444"/>
              </a:cxn>
              <a:cxn ang="0">
                <a:pos x="3315" y="3444"/>
              </a:cxn>
              <a:cxn ang="0">
                <a:pos x="3350" y="3384"/>
              </a:cxn>
              <a:cxn ang="0">
                <a:pos x="3397" y="3373"/>
              </a:cxn>
              <a:cxn ang="0">
                <a:pos x="3485" y="3325"/>
              </a:cxn>
              <a:cxn ang="0">
                <a:pos x="3533" y="3242"/>
              </a:cxn>
              <a:cxn ang="0">
                <a:pos x="3569" y="3272"/>
              </a:cxn>
              <a:cxn ang="0">
                <a:pos x="3923" y="3089"/>
              </a:cxn>
              <a:cxn ang="0">
                <a:pos x="3994" y="2889"/>
              </a:cxn>
              <a:cxn ang="0">
                <a:pos x="4065" y="2864"/>
              </a:cxn>
              <a:cxn ang="0">
                <a:pos x="4307" y="2829"/>
              </a:cxn>
              <a:cxn ang="0">
                <a:pos x="4378" y="2793"/>
              </a:cxn>
              <a:cxn ang="0">
                <a:pos x="4413" y="2699"/>
              </a:cxn>
              <a:cxn ang="0">
                <a:pos x="4425" y="2528"/>
              </a:cxn>
              <a:cxn ang="0">
                <a:pos x="4472" y="2392"/>
              </a:cxn>
              <a:cxn ang="0">
                <a:pos x="4449" y="2174"/>
              </a:cxn>
              <a:cxn ang="0">
                <a:pos x="4413" y="2085"/>
              </a:cxn>
              <a:cxn ang="0">
                <a:pos x="4367" y="1949"/>
              </a:cxn>
              <a:cxn ang="0">
                <a:pos x="4289" y="1258"/>
              </a:cxn>
              <a:cxn ang="0">
                <a:pos x="4136" y="1223"/>
              </a:cxn>
            </a:cxnLst>
            <a:rect l="0" t="0" r="r" b="b"/>
            <a:pathLst>
              <a:path w="4490" h="4377">
                <a:moveTo>
                  <a:pt x="4136" y="1223"/>
                </a:moveTo>
                <a:lnTo>
                  <a:pt x="4118" y="1223"/>
                </a:lnTo>
                <a:lnTo>
                  <a:pt x="4106" y="1205"/>
                </a:lnTo>
                <a:lnTo>
                  <a:pt x="4076" y="1198"/>
                </a:lnTo>
                <a:lnTo>
                  <a:pt x="3917" y="1116"/>
                </a:lnTo>
                <a:lnTo>
                  <a:pt x="3906" y="1122"/>
                </a:lnTo>
                <a:lnTo>
                  <a:pt x="3858" y="1134"/>
                </a:lnTo>
                <a:lnTo>
                  <a:pt x="3787" y="1122"/>
                </a:lnTo>
                <a:lnTo>
                  <a:pt x="3758" y="1122"/>
                </a:lnTo>
                <a:lnTo>
                  <a:pt x="3734" y="1127"/>
                </a:lnTo>
                <a:lnTo>
                  <a:pt x="3675" y="1152"/>
                </a:lnTo>
                <a:lnTo>
                  <a:pt x="3604" y="1157"/>
                </a:lnTo>
                <a:lnTo>
                  <a:pt x="3581" y="1169"/>
                </a:lnTo>
                <a:lnTo>
                  <a:pt x="3528" y="1211"/>
                </a:lnTo>
                <a:lnTo>
                  <a:pt x="3480" y="1175"/>
                </a:lnTo>
                <a:lnTo>
                  <a:pt x="3444" y="1157"/>
                </a:lnTo>
                <a:lnTo>
                  <a:pt x="3444" y="1152"/>
                </a:lnTo>
                <a:lnTo>
                  <a:pt x="3439" y="1145"/>
                </a:lnTo>
                <a:lnTo>
                  <a:pt x="3415" y="1140"/>
                </a:lnTo>
                <a:lnTo>
                  <a:pt x="3403" y="1157"/>
                </a:lnTo>
                <a:lnTo>
                  <a:pt x="3386" y="1157"/>
                </a:lnTo>
                <a:lnTo>
                  <a:pt x="3350" y="1145"/>
                </a:lnTo>
                <a:lnTo>
                  <a:pt x="3345" y="1116"/>
                </a:lnTo>
                <a:lnTo>
                  <a:pt x="3333" y="1116"/>
                </a:lnTo>
                <a:lnTo>
                  <a:pt x="3297" y="1134"/>
                </a:lnTo>
                <a:lnTo>
                  <a:pt x="3274" y="1169"/>
                </a:lnTo>
                <a:lnTo>
                  <a:pt x="3279" y="1193"/>
                </a:lnTo>
                <a:lnTo>
                  <a:pt x="3256" y="1205"/>
                </a:lnTo>
                <a:lnTo>
                  <a:pt x="3244" y="1181"/>
                </a:lnTo>
                <a:lnTo>
                  <a:pt x="3249" y="1152"/>
                </a:lnTo>
                <a:lnTo>
                  <a:pt x="3244" y="1134"/>
                </a:lnTo>
                <a:lnTo>
                  <a:pt x="3221" y="1134"/>
                </a:lnTo>
                <a:lnTo>
                  <a:pt x="3178" y="1157"/>
                </a:lnTo>
                <a:lnTo>
                  <a:pt x="3173" y="1157"/>
                </a:lnTo>
                <a:lnTo>
                  <a:pt x="3090" y="1099"/>
                </a:lnTo>
                <a:lnTo>
                  <a:pt x="3061" y="1104"/>
                </a:lnTo>
                <a:lnTo>
                  <a:pt x="3049" y="1152"/>
                </a:lnTo>
                <a:lnTo>
                  <a:pt x="2990" y="1134"/>
                </a:lnTo>
                <a:lnTo>
                  <a:pt x="2990" y="1093"/>
                </a:lnTo>
                <a:lnTo>
                  <a:pt x="2978" y="1086"/>
                </a:lnTo>
                <a:lnTo>
                  <a:pt x="2948" y="1058"/>
                </a:lnTo>
                <a:lnTo>
                  <a:pt x="2942" y="1040"/>
                </a:lnTo>
                <a:lnTo>
                  <a:pt x="2860" y="1033"/>
                </a:lnTo>
                <a:lnTo>
                  <a:pt x="2836" y="1058"/>
                </a:lnTo>
                <a:lnTo>
                  <a:pt x="2800" y="1040"/>
                </a:lnTo>
                <a:lnTo>
                  <a:pt x="2783" y="1010"/>
                </a:lnTo>
                <a:lnTo>
                  <a:pt x="2754" y="1015"/>
                </a:lnTo>
                <a:lnTo>
                  <a:pt x="2747" y="1022"/>
                </a:lnTo>
                <a:lnTo>
                  <a:pt x="2729" y="1022"/>
                </a:lnTo>
                <a:lnTo>
                  <a:pt x="2694" y="1004"/>
                </a:lnTo>
                <a:lnTo>
                  <a:pt x="2605" y="992"/>
                </a:lnTo>
                <a:lnTo>
                  <a:pt x="2600" y="987"/>
                </a:lnTo>
                <a:lnTo>
                  <a:pt x="2582" y="951"/>
                </a:lnTo>
                <a:lnTo>
                  <a:pt x="2582" y="939"/>
                </a:lnTo>
                <a:lnTo>
                  <a:pt x="2570" y="916"/>
                </a:lnTo>
                <a:lnTo>
                  <a:pt x="2534" y="898"/>
                </a:lnTo>
                <a:lnTo>
                  <a:pt x="2511" y="916"/>
                </a:lnTo>
                <a:lnTo>
                  <a:pt x="2446" y="921"/>
                </a:lnTo>
                <a:lnTo>
                  <a:pt x="2422" y="916"/>
                </a:lnTo>
                <a:lnTo>
                  <a:pt x="2376" y="850"/>
                </a:lnTo>
                <a:lnTo>
                  <a:pt x="2358" y="838"/>
                </a:lnTo>
                <a:lnTo>
                  <a:pt x="2323" y="833"/>
                </a:lnTo>
                <a:lnTo>
                  <a:pt x="2351" y="53"/>
                </a:lnTo>
                <a:lnTo>
                  <a:pt x="1383" y="0"/>
                </a:lnTo>
                <a:lnTo>
                  <a:pt x="1365" y="0"/>
                </a:lnTo>
                <a:lnTo>
                  <a:pt x="1217" y="1819"/>
                </a:lnTo>
                <a:lnTo>
                  <a:pt x="6" y="1700"/>
                </a:lnTo>
                <a:lnTo>
                  <a:pt x="0" y="1707"/>
                </a:lnTo>
                <a:lnTo>
                  <a:pt x="13" y="1718"/>
                </a:lnTo>
                <a:lnTo>
                  <a:pt x="18" y="1730"/>
                </a:lnTo>
                <a:lnTo>
                  <a:pt x="0" y="1754"/>
                </a:lnTo>
                <a:lnTo>
                  <a:pt x="18" y="1784"/>
                </a:lnTo>
                <a:lnTo>
                  <a:pt x="18" y="1789"/>
                </a:lnTo>
                <a:lnTo>
                  <a:pt x="83" y="1831"/>
                </a:lnTo>
                <a:lnTo>
                  <a:pt x="95" y="1878"/>
                </a:lnTo>
                <a:lnTo>
                  <a:pt x="125" y="1931"/>
                </a:lnTo>
                <a:lnTo>
                  <a:pt x="190" y="1973"/>
                </a:lnTo>
                <a:lnTo>
                  <a:pt x="373" y="2197"/>
                </a:lnTo>
                <a:lnTo>
                  <a:pt x="532" y="2321"/>
                </a:lnTo>
                <a:lnTo>
                  <a:pt x="544" y="2344"/>
                </a:lnTo>
                <a:lnTo>
                  <a:pt x="556" y="2374"/>
                </a:lnTo>
                <a:lnTo>
                  <a:pt x="550" y="2410"/>
                </a:lnTo>
                <a:lnTo>
                  <a:pt x="561" y="2428"/>
                </a:lnTo>
                <a:lnTo>
                  <a:pt x="603" y="2486"/>
                </a:lnTo>
                <a:lnTo>
                  <a:pt x="597" y="2610"/>
                </a:lnTo>
                <a:lnTo>
                  <a:pt x="609" y="2658"/>
                </a:lnTo>
                <a:lnTo>
                  <a:pt x="662" y="2747"/>
                </a:lnTo>
                <a:lnTo>
                  <a:pt x="898" y="2917"/>
                </a:lnTo>
                <a:lnTo>
                  <a:pt x="1063" y="3018"/>
                </a:lnTo>
                <a:lnTo>
                  <a:pt x="1106" y="3024"/>
                </a:lnTo>
                <a:lnTo>
                  <a:pt x="1134" y="3013"/>
                </a:lnTo>
                <a:lnTo>
                  <a:pt x="1176" y="2965"/>
                </a:lnTo>
                <a:lnTo>
                  <a:pt x="1200" y="2947"/>
                </a:lnTo>
                <a:lnTo>
                  <a:pt x="1271" y="2782"/>
                </a:lnTo>
                <a:lnTo>
                  <a:pt x="1306" y="2735"/>
                </a:lnTo>
                <a:lnTo>
                  <a:pt x="1329" y="2722"/>
                </a:lnTo>
                <a:lnTo>
                  <a:pt x="1383" y="2735"/>
                </a:lnTo>
                <a:lnTo>
                  <a:pt x="1395" y="2735"/>
                </a:lnTo>
                <a:lnTo>
                  <a:pt x="1407" y="2711"/>
                </a:lnTo>
                <a:lnTo>
                  <a:pt x="1425" y="2694"/>
                </a:lnTo>
                <a:lnTo>
                  <a:pt x="1454" y="2705"/>
                </a:lnTo>
                <a:lnTo>
                  <a:pt x="1484" y="2722"/>
                </a:lnTo>
                <a:lnTo>
                  <a:pt x="1578" y="2735"/>
                </a:lnTo>
                <a:lnTo>
                  <a:pt x="1595" y="2747"/>
                </a:lnTo>
                <a:lnTo>
                  <a:pt x="1661" y="2765"/>
                </a:lnTo>
                <a:lnTo>
                  <a:pt x="1690" y="2752"/>
                </a:lnTo>
                <a:lnTo>
                  <a:pt x="1761" y="2793"/>
                </a:lnTo>
                <a:lnTo>
                  <a:pt x="1778" y="2835"/>
                </a:lnTo>
                <a:lnTo>
                  <a:pt x="1791" y="2835"/>
                </a:lnTo>
                <a:lnTo>
                  <a:pt x="1796" y="2853"/>
                </a:lnTo>
                <a:lnTo>
                  <a:pt x="1808" y="2859"/>
                </a:lnTo>
                <a:lnTo>
                  <a:pt x="1838" y="2876"/>
                </a:lnTo>
                <a:lnTo>
                  <a:pt x="1885" y="2935"/>
                </a:lnTo>
                <a:lnTo>
                  <a:pt x="1950" y="2995"/>
                </a:lnTo>
                <a:lnTo>
                  <a:pt x="1986" y="3048"/>
                </a:lnTo>
                <a:lnTo>
                  <a:pt x="1991" y="3072"/>
                </a:lnTo>
                <a:lnTo>
                  <a:pt x="2098" y="3325"/>
                </a:lnTo>
                <a:lnTo>
                  <a:pt x="2110" y="3373"/>
                </a:lnTo>
                <a:lnTo>
                  <a:pt x="2227" y="3508"/>
                </a:lnTo>
                <a:lnTo>
                  <a:pt x="2234" y="3538"/>
                </a:lnTo>
                <a:lnTo>
                  <a:pt x="2310" y="3621"/>
                </a:lnTo>
                <a:lnTo>
                  <a:pt x="2334" y="3639"/>
                </a:lnTo>
                <a:lnTo>
                  <a:pt x="2369" y="3673"/>
                </a:lnTo>
                <a:lnTo>
                  <a:pt x="2376" y="3698"/>
                </a:lnTo>
                <a:lnTo>
                  <a:pt x="2369" y="3780"/>
                </a:lnTo>
                <a:lnTo>
                  <a:pt x="2394" y="3810"/>
                </a:lnTo>
                <a:lnTo>
                  <a:pt x="2405" y="3911"/>
                </a:lnTo>
                <a:lnTo>
                  <a:pt x="2435" y="3939"/>
                </a:lnTo>
                <a:lnTo>
                  <a:pt x="2511" y="4094"/>
                </a:lnTo>
                <a:lnTo>
                  <a:pt x="2523" y="4141"/>
                </a:lnTo>
                <a:lnTo>
                  <a:pt x="2577" y="4147"/>
                </a:lnTo>
                <a:lnTo>
                  <a:pt x="2641" y="4188"/>
                </a:lnTo>
                <a:lnTo>
                  <a:pt x="2712" y="4211"/>
                </a:lnTo>
                <a:lnTo>
                  <a:pt x="2825" y="4282"/>
                </a:lnTo>
                <a:lnTo>
                  <a:pt x="2978" y="4294"/>
                </a:lnTo>
                <a:lnTo>
                  <a:pt x="3008" y="4306"/>
                </a:lnTo>
                <a:lnTo>
                  <a:pt x="3090" y="4360"/>
                </a:lnTo>
                <a:lnTo>
                  <a:pt x="3132" y="4377"/>
                </a:lnTo>
                <a:lnTo>
                  <a:pt x="3173" y="4330"/>
                </a:lnTo>
                <a:lnTo>
                  <a:pt x="3208" y="4335"/>
                </a:lnTo>
                <a:lnTo>
                  <a:pt x="3214" y="4324"/>
                </a:lnTo>
                <a:lnTo>
                  <a:pt x="3214" y="4306"/>
                </a:lnTo>
                <a:lnTo>
                  <a:pt x="3178" y="4289"/>
                </a:lnTo>
                <a:lnTo>
                  <a:pt x="3185" y="4276"/>
                </a:lnTo>
                <a:lnTo>
                  <a:pt x="3150" y="4235"/>
                </a:lnTo>
                <a:lnTo>
                  <a:pt x="3102" y="4046"/>
                </a:lnTo>
                <a:lnTo>
                  <a:pt x="3079" y="3969"/>
                </a:lnTo>
                <a:lnTo>
                  <a:pt x="3114" y="3857"/>
                </a:lnTo>
                <a:lnTo>
                  <a:pt x="3114" y="3822"/>
                </a:lnTo>
                <a:lnTo>
                  <a:pt x="3096" y="3810"/>
                </a:lnTo>
                <a:lnTo>
                  <a:pt x="3090" y="3810"/>
                </a:lnTo>
                <a:lnTo>
                  <a:pt x="3084" y="3798"/>
                </a:lnTo>
                <a:lnTo>
                  <a:pt x="3084" y="3792"/>
                </a:lnTo>
                <a:lnTo>
                  <a:pt x="3090" y="3786"/>
                </a:lnTo>
                <a:lnTo>
                  <a:pt x="3143" y="3751"/>
                </a:lnTo>
                <a:lnTo>
                  <a:pt x="3173" y="3650"/>
                </a:lnTo>
                <a:lnTo>
                  <a:pt x="3150" y="3639"/>
                </a:lnTo>
                <a:lnTo>
                  <a:pt x="3137" y="3591"/>
                </a:lnTo>
                <a:lnTo>
                  <a:pt x="3161" y="3561"/>
                </a:lnTo>
                <a:lnTo>
                  <a:pt x="3196" y="3586"/>
                </a:lnTo>
                <a:lnTo>
                  <a:pt x="3256" y="3544"/>
                </a:lnTo>
                <a:lnTo>
                  <a:pt x="3267" y="3485"/>
                </a:lnTo>
                <a:lnTo>
                  <a:pt x="3244" y="3467"/>
                </a:lnTo>
                <a:lnTo>
                  <a:pt x="3256" y="3444"/>
                </a:lnTo>
                <a:lnTo>
                  <a:pt x="3267" y="3444"/>
                </a:lnTo>
                <a:lnTo>
                  <a:pt x="3285" y="3450"/>
                </a:lnTo>
                <a:lnTo>
                  <a:pt x="3297" y="3437"/>
                </a:lnTo>
                <a:lnTo>
                  <a:pt x="3315" y="3444"/>
                </a:lnTo>
                <a:lnTo>
                  <a:pt x="3333" y="3444"/>
                </a:lnTo>
                <a:lnTo>
                  <a:pt x="3350" y="3437"/>
                </a:lnTo>
                <a:lnTo>
                  <a:pt x="3350" y="3426"/>
                </a:lnTo>
                <a:lnTo>
                  <a:pt x="3350" y="3384"/>
                </a:lnTo>
                <a:lnTo>
                  <a:pt x="3362" y="3366"/>
                </a:lnTo>
                <a:lnTo>
                  <a:pt x="3374" y="3366"/>
                </a:lnTo>
                <a:lnTo>
                  <a:pt x="3386" y="3373"/>
                </a:lnTo>
                <a:lnTo>
                  <a:pt x="3397" y="3373"/>
                </a:lnTo>
                <a:lnTo>
                  <a:pt x="3480" y="3355"/>
                </a:lnTo>
                <a:lnTo>
                  <a:pt x="3492" y="3349"/>
                </a:lnTo>
                <a:lnTo>
                  <a:pt x="3492" y="3338"/>
                </a:lnTo>
                <a:lnTo>
                  <a:pt x="3485" y="3325"/>
                </a:lnTo>
                <a:lnTo>
                  <a:pt x="3444" y="3295"/>
                </a:lnTo>
                <a:lnTo>
                  <a:pt x="3444" y="3278"/>
                </a:lnTo>
                <a:lnTo>
                  <a:pt x="3521" y="3254"/>
                </a:lnTo>
                <a:lnTo>
                  <a:pt x="3533" y="3242"/>
                </a:lnTo>
                <a:lnTo>
                  <a:pt x="3563" y="3237"/>
                </a:lnTo>
                <a:lnTo>
                  <a:pt x="3563" y="3242"/>
                </a:lnTo>
                <a:lnTo>
                  <a:pt x="3556" y="3254"/>
                </a:lnTo>
                <a:lnTo>
                  <a:pt x="3569" y="3272"/>
                </a:lnTo>
                <a:lnTo>
                  <a:pt x="3581" y="3272"/>
                </a:lnTo>
                <a:lnTo>
                  <a:pt x="3592" y="3260"/>
                </a:lnTo>
                <a:lnTo>
                  <a:pt x="3716" y="3225"/>
                </a:lnTo>
                <a:lnTo>
                  <a:pt x="3923" y="3089"/>
                </a:lnTo>
                <a:lnTo>
                  <a:pt x="3934" y="3036"/>
                </a:lnTo>
                <a:lnTo>
                  <a:pt x="4030" y="2960"/>
                </a:lnTo>
                <a:lnTo>
                  <a:pt x="4035" y="2947"/>
                </a:lnTo>
                <a:lnTo>
                  <a:pt x="3994" y="2889"/>
                </a:lnTo>
                <a:lnTo>
                  <a:pt x="4000" y="2841"/>
                </a:lnTo>
                <a:lnTo>
                  <a:pt x="4065" y="2811"/>
                </a:lnTo>
                <a:lnTo>
                  <a:pt x="4076" y="2818"/>
                </a:lnTo>
                <a:lnTo>
                  <a:pt x="4065" y="2864"/>
                </a:lnTo>
                <a:lnTo>
                  <a:pt x="4076" y="2882"/>
                </a:lnTo>
                <a:lnTo>
                  <a:pt x="4147" y="2876"/>
                </a:lnTo>
                <a:lnTo>
                  <a:pt x="4159" y="2894"/>
                </a:lnTo>
                <a:lnTo>
                  <a:pt x="4307" y="2829"/>
                </a:lnTo>
                <a:lnTo>
                  <a:pt x="4390" y="2823"/>
                </a:lnTo>
                <a:lnTo>
                  <a:pt x="4396" y="2818"/>
                </a:lnTo>
                <a:lnTo>
                  <a:pt x="4390" y="2811"/>
                </a:lnTo>
                <a:lnTo>
                  <a:pt x="4378" y="2793"/>
                </a:lnTo>
                <a:lnTo>
                  <a:pt x="4367" y="2765"/>
                </a:lnTo>
                <a:lnTo>
                  <a:pt x="4378" y="2752"/>
                </a:lnTo>
                <a:lnTo>
                  <a:pt x="4390" y="2729"/>
                </a:lnTo>
                <a:lnTo>
                  <a:pt x="4413" y="2699"/>
                </a:lnTo>
                <a:lnTo>
                  <a:pt x="4443" y="2610"/>
                </a:lnTo>
                <a:lnTo>
                  <a:pt x="4419" y="2575"/>
                </a:lnTo>
                <a:lnTo>
                  <a:pt x="4419" y="2546"/>
                </a:lnTo>
                <a:lnTo>
                  <a:pt x="4425" y="2528"/>
                </a:lnTo>
                <a:lnTo>
                  <a:pt x="4425" y="2504"/>
                </a:lnTo>
                <a:lnTo>
                  <a:pt x="4437" y="2457"/>
                </a:lnTo>
                <a:lnTo>
                  <a:pt x="4461" y="2433"/>
                </a:lnTo>
                <a:lnTo>
                  <a:pt x="4472" y="2392"/>
                </a:lnTo>
                <a:lnTo>
                  <a:pt x="4490" y="2321"/>
                </a:lnTo>
                <a:lnTo>
                  <a:pt x="4490" y="2280"/>
                </a:lnTo>
                <a:lnTo>
                  <a:pt x="4472" y="2215"/>
                </a:lnTo>
                <a:lnTo>
                  <a:pt x="4449" y="2174"/>
                </a:lnTo>
                <a:lnTo>
                  <a:pt x="4437" y="2162"/>
                </a:lnTo>
                <a:lnTo>
                  <a:pt x="4437" y="2138"/>
                </a:lnTo>
                <a:lnTo>
                  <a:pt x="4431" y="2121"/>
                </a:lnTo>
                <a:lnTo>
                  <a:pt x="4413" y="2085"/>
                </a:lnTo>
                <a:lnTo>
                  <a:pt x="4390" y="2067"/>
                </a:lnTo>
                <a:lnTo>
                  <a:pt x="4378" y="2050"/>
                </a:lnTo>
                <a:lnTo>
                  <a:pt x="4396" y="2009"/>
                </a:lnTo>
                <a:lnTo>
                  <a:pt x="4367" y="1949"/>
                </a:lnTo>
                <a:lnTo>
                  <a:pt x="4319" y="1908"/>
                </a:lnTo>
                <a:lnTo>
                  <a:pt x="4301" y="1878"/>
                </a:lnTo>
                <a:lnTo>
                  <a:pt x="4296" y="1477"/>
                </a:lnTo>
                <a:lnTo>
                  <a:pt x="4289" y="1258"/>
                </a:lnTo>
                <a:lnTo>
                  <a:pt x="4243" y="1246"/>
                </a:lnTo>
                <a:lnTo>
                  <a:pt x="4195" y="1264"/>
                </a:lnTo>
                <a:lnTo>
                  <a:pt x="4183" y="1264"/>
                </a:lnTo>
                <a:lnTo>
                  <a:pt x="4136" y="1223"/>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      42%</a:t>
            </a:r>
          </a:p>
        </p:txBody>
      </p:sp>
      <p:sp>
        <p:nvSpPr>
          <p:cNvPr id="19494" name="Freeform 38"/>
          <p:cNvSpPr>
            <a:spLocks/>
          </p:cNvSpPr>
          <p:nvPr/>
        </p:nvSpPr>
        <p:spPr bwMode="auto">
          <a:xfrm>
            <a:off x="5716243" y="1409648"/>
            <a:ext cx="874353" cy="1100058"/>
          </a:xfrm>
          <a:custGeom>
            <a:avLst/>
            <a:gdLst/>
            <a:ahLst/>
            <a:cxnLst>
              <a:cxn ang="0">
                <a:pos x="200" y="1636"/>
              </a:cxn>
              <a:cxn ang="0">
                <a:pos x="94" y="1507"/>
              </a:cxn>
              <a:cxn ang="0">
                <a:pos x="165" y="1412"/>
              </a:cxn>
              <a:cxn ang="0">
                <a:pos x="159" y="1318"/>
              </a:cxn>
              <a:cxn ang="0">
                <a:pos x="118" y="1116"/>
              </a:cxn>
              <a:cxn ang="0">
                <a:pos x="112" y="1017"/>
              </a:cxn>
              <a:cxn ang="0">
                <a:pos x="100" y="774"/>
              </a:cxn>
              <a:cxn ang="0">
                <a:pos x="42" y="621"/>
              </a:cxn>
              <a:cxn ang="0">
                <a:pos x="12" y="373"/>
              </a:cxn>
              <a:cxn ang="0">
                <a:pos x="30" y="278"/>
              </a:cxn>
              <a:cxn ang="0">
                <a:pos x="0" y="154"/>
              </a:cxn>
              <a:cxn ang="0">
                <a:pos x="549" y="60"/>
              </a:cxn>
              <a:cxn ang="0">
                <a:pos x="603" y="0"/>
              </a:cxn>
              <a:cxn ang="0">
                <a:pos x="661" y="112"/>
              </a:cxn>
              <a:cxn ang="0">
                <a:pos x="674" y="231"/>
              </a:cxn>
              <a:cxn ang="0">
                <a:pos x="756" y="266"/>
              </a:cxn>
              <a:cxn ang="0">
                <a:pos x="821" y="296"/>
              </a:cxn>
              <a:cxn ang="0">
                <a:pos x="915" y="296"/>
              </a:cxn>
              <a:cxn ang="0">
                <a:pos x="927" y="332"/>
              </a:cxn>
              <a:cxn ang="0">
                <a:pos x="1034" y="302"/>
              </a:cxn>
              <a:cxn ang="0">
                <a:pos x="1222" y="314"/>
              </a:cxn>
              <a:cxn ang="0">
                <a:pos x="1234" y="337"/>
              </a:cxn>
              <a:cxn ang="0">
                <a:pos x="1270" y="355"/>
              </a:cxn>
              <a:cxn ang="0">
                <a:pos x="1293" y="420"/>
              </a:cxn>
              <a:cxn ang="0">
                <a:pos x="1353" y="396"/>
              </a:cxn>
              <a:cxn ang="0">
                <a:pos x="1400" y="396"/>
              </a:cxn>
              <a:cxn ang="0">
                <a:pos x="1483" y="449"/>
              </a:cxn>
              <a:cxn ang="0">
                <a:pos x="1530" y="497"/>
              </a:cxn>
              <a:cxn ang="0">
                <a:pos x="1612" y="485"/>
              </a:cxn>
              <a:cxn ang="0">
                <a:pos x="1737" y="426"/>
              </a:cxn>
              <a:cxn ang="0">
                <a:pos x="1919" y="456"/>
              </a:cxn>
              <a:cxn ang="0">
                <a:pos x="1967" y="473"/>
              </a:cxn>
              <a:cxn ang="0">
                <a:pos x="2038" y="485"/>
              </a:cxn>
              <a:cxn ang="0">
                <a:pos x="2074" y="520"/>
              </a:cxn>
              <a:cxn ang="0">
                <a:pos x="1926" y="591"/>
              </a:cxn>
              <a:cxn ang="0">
                <a:pos x="1849" y="644"/>
              </a:cxn>
              <a:cxn ang="0">
                <a:pos x="1731" y="710"/>
              </a:cxn>
              <a:cxn ang="0">
                <a:pos x="1406" y="1029"/>
              </a:cxn>
              <a:cxn ang="0">
                <a:pos x="1371" y="1075"/>
              </a:cxn>
              <a:cxn ang="0">
                <a:pos x="1353" y="1318"/>
              </a:cxn>
              <a:cxn ang="0">
                <a:pos x="1247" y="1400"/>
              </a:cxn>
              <a:cxn ang="0">
                <a:pos x="1229" y="1442"/>
              </a:cxn>
              <a:cxn ang="0">
                <a:pos x="1252" y="1531"/>
              </a:cxn>
              <a:cxn ang="0">
                <a:pos x="1258" y="1625"/>
              </a:cxn>
              <a:cxn ang="0">
                <a:pos x="1252" y="1732"/>
              </a:cxn>
              <a:cxn ang="0">
                <a:pos x="1270" y="1861"/>
              </a:cxn>
              <a:cxn ang="0">
                <a:pos x="1311" y="1902"/>
              </a:cxn>
              <a:cxn ang="0">
                <a:pos x="1394" y="1927"/>
              </a:cxn>
              <a:cxn ang="0">
                <a:pos x="1417" y="1955"/>
              </a:cxn>
              <a:cxn ang="0">
                <a:pos x="1536" y="2056"/>
              </a:cxn>
              <a:cxn ang="0">
                <a:pos x="1707" y="2180"/>
              </a:cxn>
              <a:cxn ang="0">
                <a:pos x="1719" y="2257"/>
              </a:cxn>
              <a:cxn ang="0">
                <a:pos x="200" y="2376"/>
              </a:cxn>
            </a:cxnLst>
            <a:rect l="0" t="0" r="r" b="b"/>
            <a:pathLst>
              <a:path w="2115" h="2376">
                <a:moveTo>
                  <a:pt x="200" y="2376"/>
                </a:moveTo>
                <a:lnTo>
                  <a:pt x="200" y="1636"/>
                </a:lnTo>
                <a:lnTo>
                  <a:pt x="100" y="1542"/>
                </a:lnTo>
                <a:lnTo>
                  <a:pt x="94" y="1507"/>
                </a:lnTo>
                <a:lnTo>
                  <a:pt x="147" y="1453"/>
                </a:lnTo>
                <a:lnTo>
                  <a:pt x="165" y="1412"/>
                </a:lnTo>
                <a:lnTo>
                  <a:pt x="165" y="1382"/>
                </a:lnTo>
                <a:lnTo>
                  <a:pt x="159" y="1318"/>
                </a:lnTo>
                <a:lnTo>
                  <a:pt x="171" y="1265"/>
                </a:lnTo>
                <a:lnTo>
                  <a:pt x="118" y="1116"/>
                </a:lnTo>
                <a:lnTo>
                  <a:pt x="112" y="1088"/>
                </a:lnTo>
                <a:lnTo>
                  <a:pt x="112" y="1017"/>
                </a:lnTo>
                <a:lnTo>
                  <a:pt x="106" y="976"/>
                </a:lnTo>
                <a:lnTo>
                  <a:pt x="100" y="774"/>
                </a:lnTo>
                <a:lnTo>
                  <a:pt x="77" y="656"/>
                </a:lnTo>
                <a:lnTo>
                  <a:pt x="42" y="621"/>
                </a:lnTo>
                <a:lnTo>
                  <a:pt x="17" y="491"/>
                </a:lnTo>
                <a:lnTo>
                  <a:pt x="12" y="373"/>
                </a:lnTo>
                <a:lnTo>
                  <a:pt x="17" y="307"/>
                </a:lnTo>
                <a:lnTo>
                  <a:pt x="30" y="278"/>
                </a:lnTo>
                <a:lnTo>
                  <a:pt x="0" y="183"/>
                </a:lnTo>
                <a:lnTo>
                  <a:pt x="0" y="154"/>
                </a:lnTo>
                <a:lnTo>
                  <a:pt x="549" y="154"/>
                </a:lnTo>
                <a:lnTo>
                  <a:pt x="549" y="60"/>
                </a:lnTo>
                <a:lnTo>
                  <a:pt x="555" y="0"/>
                </a:lnTo>
                <a:lnTo>
                  <a:pt x="603" y="0"/>
                </a:lnTo>
                <a:lnTo>
                  <a:pt x="656" y="25"/>
                </a:lnTo>
                <a:lnTo>
                  <a:pt x="661" y="112"/>
                </a:lnTo>
                <a:lnTo>
                  <a:pt x="679" y="172"/>
                </a:lnTo>
                <a:lnTo>
                  <a:pt x="674" y="231"/>
                </a:lnTo>
                <a:lnTo>
                  <a:pt x="732" y="272"/>
                </a:lnTo>
                <a:lnTo>
                  <a:pt x="756" y="266"/>
                </a:lnTo>
                <a:lnTo>
                  <a:pt x="798" y="272"/>
                </a:lnTo>
                <a:lnTo>
                  <a:pt x="821" y="296"/>
                </a:lnTo>
                <a:lnTo>
                  <a:pt x="862" y="289"/>
                </a:lnTo>
                <a:lnTo>
                  <a:pt x="915" y="296"/>
                </a:lnTo>
                <a:lnTo>
                  <a:pt x="927" y="319"/>
                </a:lnTo>
                <a:lnTo>
                  <a:pt x="927" y="332"/>
                </a:lnTo>
                <a:lnTo>
                  <a:pt x="1004" y="325"/>
                </a:lnTo>
                <a:lnTo>
                  <a:pt x="1034" y="302"/>
                </a:lnTo>
                <a:lnTo>
                  <a:pt x="1146" y="289"/>
                </a:lnTo>
                <a:lnTo>
                  <a:pt x="1222" y="314"/>
                </a:lnTo>
                <a:lnTo>
                  <a:pt x="1240" y="314"/>
                </a:lnTo>
                <a:lnTo>
                  <a:pt x="1234" y="337"/>
                </a:lnTo>
                <a:lnTo>
                  <a:pt x="1258" y="355"/>
                </a:lnTo>
                <a:lnTo>
                  <a:pt x="1270" y="355"/>
                </a:lnTo>
                <a:lnTo>
                  <a:pt x="1282" y="367"/>
                </a:lnTo>
                <a:lnTo>
                  <a:pt x="1293" y="420"/>
                </a:lnTo>
                <a:lnTo>
                  <a:pt x="1323" y="431"/>
                </a:lnTo>
                <a:lnTo>
                  <a:pt x="1353" y="396"/>
                </a:lnTo>
                <a:lnTo>
                  <a:pt x="1371" y="385"/>
                </a:lnTo>
                <a:lnTo>
                  <a:pt x="1400" y="396"/>
                </a:lnTo>
                <a:lnTo>
                  <a:pt x="1424" y="431"/>
                </a:lnTo>
                <a:lnTo>
                  <a:pt x="1483" y="449"/>
                </a:lnTo>
                <a:lnTo>
                  <a:pt x="1500" y="473"/>
                </a:lnTo>
                <a:lnTo>
                  <a:pt x="1530" y="497"/>
                </a:lnTo>
                <a:lnTo>
                  <a:pt x="1571" y="497"/>
                </a:lnTo>
                <a:lnTo>
                  <a:pt x="1612" y="485"/>
                </a:lnTo>
                <a:lnTo>
                  <a:pt x="1719" y="414"/>
                </a:lnTo>
                <a:lnTo>
                  <a:pt x="1737" y="426"/>
                </a:lnTo>
                <a:lnTo>
                  <a:pt x="1760" y="461"/>
                </a:lnTo>
                <a:lnTo>
                  <a:pt x="1919" y="456"/>
                </a:lnTo>
                <a:lnTo>
                  <a:pt x="1944" y="461"/>
                </a:lnTo>
                <a:lnTo>
                  <a:pt x="1967" y="473"/>
                </a:lnTo>
                <a:lnTo>
                  <a:pt x="2008" y="502"/>
                </a:lnTo>
                <a:lnTo>
                  <a:pt x="2038" y="485"/>
                </a:lnTo>
                <a:lnTo>
                  <a:pt x="2115" y="485"/>
                </a:lnTo>
                <a:lnTo>
                  <a:pt x="2074" y="520"/>
                </a:lnTo>
                <a:lnTo>
                  <a:pt x="1979" y="573"/>
                </a:lnTo>
                <a:lnTo>
                  <a:pt x="1926" y="591"/>
                </a:lnTo>
                <a:lnTo>
                  <a:pt x="1891" y="603"/>
                </a:lnTo>
                <a:lnTo>
                  <a:pt x="1849" y="644"/>
                </a:lnTo>
                <a:lnTo>
                  <a:pt x="1772" y="680"/>
                </a:lnTo>
                <a:lnTo>
                  <a:pt x="1731" y="710"/>
                </a:lnTo>
                <a:lnTo>
                  <a:pt x="1600" y="857"/>
                </a:lnTo>
                <a:lnTo>
                  <a:pt x="1406" y="1029"/>
                </a:lnTo>
                <a:lnTo>
                  <a:pt x="1389" y="1058"/>
                </a:lnTo>
                <a:lnTo>
                  <a:pt x="1371" y="1075"/>
                </a:lnTo>
                <a:lnTo>
                  <a:pt x="1376" y="1294"/>
                </a:lnTo>
                <a:lnTo>
                  <a:pt x="1353" y="1318"/>
                </a:lnTo>
                <a:lnTo>
                  <a:pt x="1329" y="1329"/>
                </a:lnTo>
                <a:lnTo>
                  <a:pt x="1247" y="1400"/>
                </a:lnTo>
                <a:lnTo>
                  <a:pt x="1240" y="1436"/>
                </a:lnTo>
                <a:lnTo>
                  <a:pt x="1229" y="1442"/>
                </a:lnTo>
                <a:lnTo>
                  <a:pt x="1211" y="1507"/>
                </a:lnTo>
                <a:lnTo>
                  <a:pt x="1252" y="1531"/>
                </a:lnTo>
                <a:lnTo>
                  <a:pt x="1282" y="1577"/>
                </a:lnTo>
                <a:lnTo>
                  <a:pt x="1258" y="1625"/>
                </a:lnTo>
                <a:lnTo>
                  <a:pt x="1264" y="1661"/>
                </a:lnTo>
                <a:lnTo>
                  <a:pt x="1252" y="1732"/>
                </a:lnTo>
                <a:lnTo>
                  <a:pt x="1252" y="1838"/>
                </a:lnTo>
                <a:lnTo>
                  <a:pt x="1270" y="1861"/>
                </a:lnTo>
                <a:lnTo>
                  <a:pt x="1300" y="1884"/>
                </a:lnTo>
                <a:lnTo>
                  <a:pt x="1311" y="1902"/>
                </a:lnTo>
                <a:lnTo>
                  <a:pt x="1382" y="1914"/>
                </a:lnTo>
                <a:lnTo>
                  <a:pt x="1394" y="1927"/>
                </a:lnTo>
                <a:lnTo>
                  <a:pt x="1400" y="1944"/>
                </a:lnTo>
                <a:lnTo>
                  <a:pt x="1417" y="1955"/>
                </a:lnTo>
                <a:lnTo>
                  <a:pt x="1506" y="1998"/>
                </a:lnTo>
                <a:lnTo>
                  <a:pt x="1536" y="2056"/>
                </a:lnTo>
                <a:lnTo>
                  <a:pt x="1618" y="2115"/>
                </a:lnTo>
                <a:lnTo>
                  <a:pt x="1707" y="2180"/>
                </a:lnTo>
                <a:lnTo>
                  <a:pt x="1719" y="2204"/>
                </a:lnTo>
                <a:lnTo>
                  <a:pt x="1719" y="2257"/>
                </a:lnTo>
                <a:lnTo>
                  <a:pt x="1724" y="2328"/>
                </a:lnTo>
                <a:lnTo>
                  <a:pt x="200" y="2376"/>
                </a:lnTo>
              </a:path>
            </a:pathLst>
          </a:custGeom>
          <a:solidFill>
            <a:schemeClr val="accent1"/>
          </a:solidFill>
          <a:ln w="0">
            <a:solidFill>
              <a:schemeClr val="bg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56%</a:t>
            </a:r>
          </a:p>
        </p:txBody>
      </p:sp>
      <p:sp>
        <p:nvSpPr>
          <p:cNvPr id="19495" name="Freeform 39"/>
          <p:cNvSpPr>
            <a:spLocks/>
          </p:cNvSpPr>
          <p:nvPr/>
        </p:nvSpPr>
        <p:spPr bwMode="auto">
          <a:xfrm>
            <a:off x="5781194" y="2487367"/>
            <a:ext cx="796910" cy="587722"/>
          </a:xfrm>
          <a:custGeom>
            <a:avLst/>
            <a:gdLst/>
            <a:ahLst/>
            <a:cxnLst>
              <a:cxn ang="0">
                <a:pos x="1565" y="0"/>
              </a:cxn>
              <a:cxn ang="0">
                <a:pos x="1619" y="83"/>
              </a:cxn>
              <a:cxn ang="0">
                <a:pos x="1590" y="142"/>
              </a:cxn>
              <a:cxn ang="0">
                <a:pos x="1636" y="307"/>
              </a:cxn>
              <a:cxn ang="0">
                <a:pos x="1755" y="366"/>
              </a:cxn>
              <a:cxn ang="0">
                <a:pos x="1778" y="425"/>
              </a:cxn>
              <a:cxn ang="0">
                <a:pos x="1849" y="502"/>
              </a:cxn>
              <a:cxn ang="0">
                <a:pos x="1926" y="608"/>
              </a:cxn>
              <a:cxn ang="0">
                <a:pos x="1902" y="685"/>
              </a:cxn>
              <a:cxn ang="0">
                <a:pos x="1885" y="738"/>
              </a:cxn>
              <a:cxn ang="0">
                <a:pos x="1778" y="816"/>
              </a:cxn>
              <a:cxn ang="0">
                <a:pos x="1702" y="833"/>
              </a:cxn>
              <a:cxn ang="0">
                <a:pos x="1654" y="892"/>
              </a:cxn>
              <a:cxn ang="0">
                <a:pos x="1696" y="963"/>
              </a:cxn>
              <a:cxn ang="0">
                <a:pos x="1696" y="1052"/>
              </a:cxn>
              <a:cxn ang="0">
                <a:pos x="1601" y="1181"/>
              </a:cxn>
              <a:cxn ang="0">
                <a:pos x="1590" y="1247"/>
              </a:cxn>
              <a:cxn ang="0">
                <a:pos x="1477" y="1187"/>
              </a:cxn>
              <a:cxn ang="0">
                <a:pos x="243" y="1205"/>
              </a:cxn>
              <a:cxn ang="0">
                <a:pos x="243" y="1128"/>
              </a:cxn>
              <a:cxn ang="0">
                <a:pos x="207" y="1063"/>
              </a:cxn>
              <a:cxn ang="0">
                <a:pos x="219" y="1004"/>
              </a:cxn>
              <a:cxn ang="0">
                <a:pos x="190" y="915"/>
              </a:cxn>
              <a:cxn ang="0">
                <a:pos x="190" y="851"/>
              </a:cxn>
              <a:cxn ang="0">
                <a:pos x="130" y="786"/>
              </a:cxn>
              <a:cxn ang="0">
                <a:pos x="112" y="720"/>
              </a:cxn>
              <a:cxn ang="0">
                <a:pos x="59" y="626"/>
              </a:cxn>
              <a:cxn ang="0">
                <a:pos x="77" y="543"/>
              </a:cxn>
              <a:cxn ang="0">
                <a:pos x="30" y="472"/>
              </a:cxn>
              <a:cxn ang="0">
                <a:pos x="23" y="425"/>
              </a:cxn>
              <a:cxn ang="0">
                <a:pos x="23" y="278"/>
              </a:cxn>
              <a:cxn ang="0">
                <a:pos x="41" y="218"/>
              </a:cxn>
              <a:cxn ang="0">
                <a:pos x="12" y="142"/>
              </a:cxn>
              <a:cxn ang="0">
                <a:pos x="12" y="76"/>
              </a:cxn>
              <a:cxn ang="0">
                <a:pos x="23" y="48"/>
              </a:cxn>
            </a:cxnLst>
            <a:rect l="0" t="0" r="r" b="b"/>
            <a:pathLst>
              <a:path w="1926" h="1276">
                <a:moveTo>
                  <a:pt x="41" y="48"/>
                </a:moveTo>
                <a:lnTo>
                  <a:pt x="1565" y="0"/>
                </a:lnTo>
                <a:lnTo>
                  <a:pt x="1583" y="48"/>
                </a:lnTo>
                <a:lnTo>
                  <a:pt x="1619" y="83"/>
                </a:lnTo>
                <a:lnTo>
                  <a:pt x="1613" y="106"/>
                </a:lnTo>
                <a:lnTo>
                  <a:pt x="1590" y="142"/>
                </a:lnTo>
                <a:lnTo>
                  <a:pt x="1608" y="195"/>
                </a:lnTo>
                <a:lnTo>
                  <a:pt x="1636" y="307"/>
                </a:lnTo>
                <a:lnTo>
                  <a:pt x="1725" y="342"/>
                </a:lnTo>
                <a:lnTo>
                  <a:pt x="1755" y="366"/>
                </a:lnTo>
                <a:lnTo>
                  <a:pt x="1767" y="401"/>
                </a:lnTo>
                <a:lnTo>
                  <a:pt x="1778" y="425"/>
                </a:lnTo>
                <a:lnTo>
                  <a:pt x="1844" y="466"/>
                </a:lnTo>
                <a:lnTo>
                  <a:pt x="1849" y="502"/>
                </a:lnTo>
                <a:lnTo>
                  <a:pt x="1902" y="537"/>
                </a:lnTo>
                <a:lnTo>
                  <a:pt x="1926" y="608"/>
                </a:lnTo>
                <a:lnTo>
                  <a:pt x="1926" y="644"/>
                </a:lnTo>
                <a:lnTo>
                  <a:pt x="1902" y="685"/>
                </a:lnTo>
                <a:lnTo>
                  <a:pt x="1885" y="703"/>
                </a:lnTo>
                <a:lnTo>
                  <a:pt x="1885" y="738"/>
                </a:lnTo>
                <a:lnTo>
                  <a:pt x="1831" y="798"/>
                </a:lnTo>
                <a:lnTo>
                  <a:pt x="1778" y="816"/>
                </a:lnTo>
                <a:lnTo>
                  <a:pt x="1767" y="833"/>
                </a:lnTo>
                <a:lnTo>
                  <a:pt x="1702" y="833"/>
                </a:lnTo>
                <a:lnTo>
                  <a:pt x="1672" y="851"/>
                </a:lnTo>
                <a:lnTo>
                  <a:pt x="1654" y="892"/>
                </a:lnTo>
                <a:lnTo>
                  <a:pt x="1661" y="928"/>
                </a:lnTo>
                <a:lnTo>
                  <a:pt x="1696" y="963"/>
                </a:lnTo>
                <a:lnTo>
                  <a:pt x="1707" y="992"/>
                </a:lnTo>
                <a:lnTo>
                  <a:pt x="1696" y="1052"/>
                </a:lnTo>
                <a:lnTo>
                  <a:pt x="1649" y="1152"/>
                </a:lnTo>
                <a:lnTo>
                  <a:pt x="1601" y="1181"/>
                </a:lnTo>
                <a:lnTo>
                  <a:pt x="1590" y="1211"/>
                </a:lnTo>
                <a:lnTo>
                  <a:pt x="1590" y="1247"/>
                </a:lnTo>
                <a:lnTo>
                  <a:pt x="1572" y="1276"/>
                </a:lnTo>
                <a:lnTo>
                  <a:pt x="1477" y="1187"/>
                </a:lnTo>
                <a:lnTo>
                  <a:pt x="254" y="1222"/>
                </a:lnTo>
                <a:lnTo>
                  <a:pt x="243" y="1205"/>
                </a:lnTo>
                <a:lnTo>
                  <a:pt x="231" y="1164"/>
                </a:lnTo>
                <a:lnTo>
                  <a:pt x="243" y="1128"/>
                </a:lnTo>
                <a:lnTo>
                  <a:pt x="219" y="1098"/>
                </a:lnTo>
                <a:lnTo>
                  <a:pt x="207" y="1063"/>
                </a:lnTo>
                <a:lnTo>
                  <a:pt x="231" y="1034"/>
                </a:lnTo>
                <a:lnTo>
                  <a:pt x="219" y="1004"/>
                </a:lnTo>
                <a:lnTo>
                  <a:pt x="178" y="981"/>
                </a:lnTo>
                <a:lnTo>
                  <a:pt x="190" y="915"/>
                </a:lnTo>
                <a:lnTo>
                  <a:pt x="195" y="885"/>
                </a:lnTo>
                <a:lnTo>
                  <a:pt x="190" y="851"/>
                </a:lnTo>
                <a:lnTo>
                  <a:pt x="142" y="821"/>
                </a:lnTo>
                <a:lnTo>
                  <a:pt x="130" y="786"/>
                </a:lnTo>
                <a:lnTo>
                  <a:pt x="142" y="756"/>
                </a:lnTo>
                <a:lnTo>
                  <a:pt x="112" y="720"/>
                </a:lnTo>
                <a:lnTo>
                  <a:pt x="89" y="656"/>
                </a:lnTo>
                <a:lnTo>
                  <a:pt x="59" y="626"/>
                </a:lnTo>
                <a:lnTo>
                  <a:pt x="77" y="573"/>
                </a:lnTo>
                <a:lnTo>
                  <a:pt x="77" y="543"/>
                </a:lnTo>
                <a:lnTo>
                  <a:pt x="36" y="520"/>
                </a:lnTo>
                <a:lnTo>
                  <a:pt x="30" y="472"/>
                </a:lnTo>
                <a:lnTo>
                  <a:pt x="36" y="461"/>
                </a:lnTo>
                <a:lnTo>
                  <a:pt x="23" y="425"/>
                </a:lnTo>
                <a:lnTo>
                  <a:pt x="0" y="348"/>
                </a:lnTo>
                <a:lnTo>
                  <a:pt x="23" y="278"/>
                </a:lnTo>
                <a:lnTo>
                  <a:pt x="18" y="243"/>
                </a:lnTo>
                <a:lnTo>
                  <a:pt x="41" y="218"/>
                </a:lnTo>
                <a:lnTo>
                  <a:pt x="30" y="159"/>
                </a:lnTo>
                <a:lnTo>
                  <a:pt x="12" y="142"/>
                </a:lnTo>
                <a:lnTo>
                  <a:pt x="23" y="101"/>
                </a:lnTo>
                <a:lnTo>
                  <a:pt x="12" y="76"/>
                </a:lnTo>
                <a:lnTo>
                  <a:pt x="0" y="53"/>
                </a:lnTo>
                <a:lnTo>
                  <a:pt x="23" y="48"/>
                </a:lnTo>
                <a:lnTo>
                  <a:pt x="41" y="48"/>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38%</a:t>
            </a:r>
          </a:p>
        </p:txBody>
      </p:sp>
      <p:sp>
        <p:nvSpPr>
          <p:cNvPr id="19497" name="Freeform 41"/>
          <p:cNvSpPr>
            <a:spLocks/>
          </p:cNvSpPr>
          <p:nvPr/>
        </p:nvSpPr>
        <p:spPr bwMode="auto">
          <a:xfrm>
            <a:off x="5888615" y="3034604"/>
            <a:ext cx="888092" cy="862736"/>
          </a:xfrm>
          <a:custGeom>
            <a:avLst/>
            <a:gdLst/>
            <a:ahLst/>
            <a:cxnLst>
              <a:cxn ang="0">
                <a:pos x="1808" y="1648"/>
              </a:cxn>
              <a:cxn ang="0">
                <a:pos x="1831" y="1684"/>
              </a:cxn>
              <a:cxn ang="0">
                <a:pos x="1838" y="1749"/>
              </a:cxn>
              <a:cxn ang="0">
                <a:pos x="1755" y="1831"/>
              </a:cxn>
              <a:cxn ang="0">
                <a:pos x="1968" y="1843"/>
              </a:cxn>
              <a:cxn ang="0">
                <a:pos x="1980" y="1760"/>
              </a:cxn>
              <a:cxn ang="0">
                <a:pos x="2021" y="1637"/>
              </a:cxn>
              <a:cxn ang="0">
                <a:pos x="2080" y="1589"/>
              </a:cxn>
              <a:cxn ang="0">
                <a:pos x="2115" y="1584"/>
              </a:cxn>
              <a:cxn ang="0">
                <a:pos x="2139" y="1442"/>
              </a:cxn>
              <a:cxn ang="0">
                <a:pos x="2110" y="1430"/>
              </a:cxn>
              <a:cxn ang="0">
                <a:pos x="2097" y="1407"/>
              </a:cxn>
              <a:cxn ang="0">
                <a:pos x="2074" y="1430"/>
              </a:cxn>
              <a:cxn ang="0">
                <a:pos x="1991" y="1323"/>
              </a:cxn>
              <a:cxn ang="0">
                <a:pos x="2021" y="1282"/>
              </a:cxn>
              <a:cxn ang="0">
                <a:pos x="1991" y="1229"/>
              </a:cxn>
              <a:cxn ang="0">
                <a:pos x="1884" y="1082"/>
              </a:cxn>
              <a:cxn ang="0">
                <a:pos x="1749" y="1011"/>
              </a:cxn>
              <a:cxn ang="0">
                <a:pos x="1678" y="910"/>
              </a:cxn>
              <a:cxn ang="0">
                <a:pos x="1749" y="816"/>
              </a:cxn>
              <a:cxn ang="0">
                <a:pos x="1755" y="709"/>
              </a:cxn>
              <a:cxn ang="0">
                <a:pos x="1666" y="644"/>
              </a:cxn>
              <a:cxn ang="0">
                <a:pos x="1613" y="692"/>
              </a:cxn>
              <a:cxn ang="0">
                <a:pos x="1542" y="526"/>
              </a:cxn>
              <a:cxn ang="0">
                <a:pos x="1430" y="431"/>
              </a:cxn>
              <a:cxn ang="0">
                <a:pos x="1329" y="296"/>
              </a:cxn>
              <a:cxn ang="0">
                <a:pos x="1300" y="149"/>
              </a:cxn>
              <a:cxn ang="0">
                <a:pos x="1318" y="89"/>
              </a:cxn>
              <a:cxn ang="0">
                <a:pos x="0" y="35"/>
              </a:cxn>
              <a:cxn ang="0">
                <a:pos x="53" y="106"/>
              </a:cxn>
              <a:cxn ang="0">
                <a:pos x="106" y="213"/>
              </a:cxn>
              <a:cxn ang="0">
                <a:pos x="119" y="272"/>
              </a:cxn>
              <a:cxn ang="0">
                <a:pos x="254" y="385"/>
              </a:cxn>
              <a:cxn ang="0">
                <a:pos x="207" y="479"/>
              </a:cxn>
              <a:cxn ang="0">
                <a:pos x="261" y="520"/>
              </a:cxn>
              <a:cxn ang="0">
                <a:pos x="314" y="615"/>
              </a:cxn>
              <a:cxn ang="0">
                <a:pos x="355" y="633"/>
              </a:cxn>
              <a:cxn ang="0">
                <a:pos x="367" y="1708"/>
              </a:cxn>
            </a:cxnLst>
            <a:rect l="0" t="0" r="r" b="b"/>
            <a:pathLst>
              <a:path w="2151" h="1861">
                <a:moveTo>
                  <a:pt x="367" y="1708"/>
                </a:moveTo>
                <a:lnTo>
                  <a:pt x="1808" y="1648"/>
                </a:lnTo>
                <a:lnTo>
                  <a:pt x="1802" y="1666"/>
                </a:lnTo>
                <a:lnTo>
                  <a:pt x="1831" y="1684"/>
                </a:lnTo>
                <a:lnTo>
                  <a:pt x="1843" y="1719"/>
                </a:lnTo>
                <a:lnTo>
                  <a:pt x="1838" y="1749"/>
                </a:lnTo>
                <a:lnTo>
                  <a:pt x="1796" y="1785"/>
                </a:lnTo>
                <a:lnTo>
                  <a:pt x="1755" y="1831"/>
                </a:lnTo>
                <a:lnTo>
                  <a:pt x="1749" y="1861"/>
                </a:lnTo>
                <a:lnTo>
                  <a:pt x="1968" y="1843"/>
                </a:lnTo>
                <a:lnTo>
                  <a:pt x="1985" y="1785"/>
                </a:lnTo>
                <a:lnTo>
                  <a:pt x="1980" y="1760"/>
                </a:lnTo>
                <a:lnTo>
                  <a:pt x="1998" y="1696"/>
                </a:lnTo>
                <a:lnTo>
                  <a:pt x="2021" y="1637"/>
                </a:lnTo>
                <a:lnTo>
                  <a:pt x="2039" y="1602"/>
                </a:lnTo>
                <a:lnTo>
                  <a:pt x="2080" y="1589"/>
                </a:lnTo>
                <a:lnTo>
                  <a:pt x="2097" y="1595"/>
                </a:lnTo>
                <a:lnTo>
                  <a:pt x="2115" y="1584"/>
                </a:lnTo>
                <a:lnTo>
                  <a:pt x="2151" y="1483"/>
                </a:lnTo>
                <a:lnTo>
                  <a:pt x="2139" y="1442"/>
                </a:lnTo>
                <a:lnTo>
                  <a:pt x="2122" y="1430"/>
                </a:lnTo>
                <a:lnTo>
                  <a:pt x="2110" y="1430"/>
                </a:lnTo>
                <a:lnTo>
                  <a:pt x="2104" y="1418"/>
                </a:lnTo>
                <a:lnTo>
                  <a:pt x="2097" y="1407"/>
                </a:lnTo>
                <a:lnTo>
                  <a:pt x="2074" y="1407"/>
                </a:lnTo>
                <a:lnTo>
                  <a:pt x="2074" y="1430"/>
                </a:lnTo>
                <a:lnTo>
                  <a:pt x="2062" y="1430"/>
                </a:lnTo>
                <a:lnTo>
                  <a:pt x="1991" y="1323"/>
                </a:lnTo>
                <a:lnTo>
                  <a:pt x="1998" y="1306"/>
                </a:lnTo>
                <a:lnTo>
                  <a:pt x="2021" y="1282"/>
                </a:lnTo>
                <a:lnTo>
                  <a:pt x="2021" y="1265"/>
                </a:lnTo>
                <a:lnTo>
                  <a:pt x="1991" y="1229"/>
                </a:lnTo>
                <a:lnTo>
                  <a:pt x="1973" y="1158"/>
                </a:lnTo>
                <a:lnTo>
                  <a:pt x="1884" y="1082"/>
                </a:lnTo>
                <a:lnTo>
                  <a:pt x="1838" y="1064"/>
                </a:lnTo>
                <a:lnTo>
                  <a:pt x="1749" y="1011"/>
                </a:lnTo>
                <a:lnTo>
                  <a:pt x="1702" y="958"/>
                </a:lnTo>
                <a:lnTo>
                  <a:pt x="1678" y="910"/>
                </a:lnTo>
                <a:lnTo>
                  <a:pt x="1689" y="887"/>
                </a:lnTo>
                <a:lnTo>
                  <a:pt x="1749" y="816"/>
                </a:lnTo>
                <a:lnTo>
                  <a:pt x="1737" y="763"/>
                </a:lnTo>
                <a:lnTo>
                  <a:pt x="1755" y="709"/>
                </a:lnTo>
                <a:lnTo>
                  <a:pt x="1743" y="686"/>
                </a:lnTo>
                <a:lnTo>
                  <a:pt x="1666" y="644"/>
                </a:lnTo>
                <a:lnTo>
                  <a:pt x="1643" y="662"/>
                </a:lnTo>
                <a:lnTo>
                  <a:pt x="1613" y="692"/>
                </a:lnTo>
                <a:lnTo>
                  <a:pt x="1595" y="674"/>
                </a:lnTo>
                <a:lnTo>
                  <a:pt x="1542" y="526"/>
                </a:lnTo>
                <a:lnTo>
                  <a:pt x="1519" y="502"/>
                </a:lnTo>
                <a:lnTo>
                  <a:pt x="1430" y="431"/>
                </a:lnTo>
                <a:lnTo>
                  <a:pt x="1336" y="325"/>
                </a:lnTo>
                <a:lnTo>
                  <a:pt x="1329" y="296"/>
                </a:lnTo>
                <a:lnTo>
                  <a:pt x="1306" y="225"/>
                </a:lnTo>
                <a:lnTo>
                  <a:pt x="1300" y="149"/>
                </a:lnTo>
                <a:lnTo>
                  <a:pt x="1318" y="113"/>
                </a:lnTo>
                <a:lnTo>
                  <a:pt x="1318" y="89"/>
                </a:lnTo>
                <a:lnTo>
                  <a:pt x="1223" y="0"/>
                </a:lnTo>
                <a:lnTo>
                  <a:pt x="0" y="35"/>
                </a:lnTo>
                <a:lnTo>
                  <a:pt x="18" y="71"/>
                </a:lnTo>
                <a:lnTo>
                  <a:pt x="53" y="106"/>
                </a:lnTo>
                <a:lnTo>
                  <a:pt x="60" y="160"/>
                </a:lnTo>
                <a:lnTo>
                  <a:pt x="106" y="213"/>
                </a:lnTo>
                <a:lnTo>
                  <a:pt x="124" y="225"/>
                </a:lnTo>
                <a:lnTo>
                  <a:pt x="119" y="272"/>
                </a:lnTo>
                <a:lnTo>
                  <a:pt x="119" y="278"/>
                </a:lnTo>
                <a:lnTo>
                  <a:pt x="254" y="385"/>
                </a:lnTo>
                <a:lnTo>
                  <a:pt x="213" y="431"/>
                </a:lnTo>
                <a:lnTo>
                  <a:pt x="207" y="479"/>
                </a:lnTo>
                <a:lnTo>
                  <a:pt x="225" y="509"/>
                </a:lnTo>
                <a:lnTo>
                  <a:pt x="261" y="520"/>
                </a:lnTo>
                <a:lnTo>
                  <a:pt x="278" y="591"/>
                </a:lnTo>
                <a:lnTo>
                  <a:pt x="314" y="615"/>
                </a:lnTo>
                <a:lnTo>
                  <a:pt x="343" y="621"/>
                </a:lnTo>
                <a:lnTo>
                  <a:pt x="355" y="633"/>
                </a:lnTo>
                <a:lnTo>
                  <a:pt x="367" y="1506"/>
                </a:lnTo>
                <a:lnTo>
                  <a:pt x="367" y="1708"/>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050" b="1">
                <a:solidFill>
                  <a:schemeClr val="bg1"/>
                </a:solidFill>
                <a:latin typeface="Calibri" pitchFamily="34" charset="0"/>
                <a:cs typeface="Arial" pitchFamily="34" charset="0"/>
              </a:rPr>
              <a:t>Over </a:t>
            </a:r>
          </a:p>
          <a:p>
            <a:pPr algn="ctr">
              <a:defRPr/>
            </a:pPr>
            <a:r>
              <a:rPr lang="en-US" sz="1050" b="1">
                <a:solidFill>
                  <a:schemeClr val="bg1"/>
                </a:solidFill>
                <a:latin typeface="Calibri" pitchFamily="34" charset="0"/>
                <a:cs typeface="Arial" pitchFamily="34" charset="0"/>
              </a:rPr>
              <a:t>80</a:t>
            </a:r>
            <a:r>
              <a:rPr lang="en-US" sz="1100" b="1">
                <a:solidFill>
                  <a:schemeClr val="bg1"/>
                </a:solidFill>
                <a:latin typeface="Calibri" pitchFamily="34" charset="0"/>
                <a:cs typeface="Arial" pitchFamily="34" charset="0"/>
              </a:rPr>
              <a:t>%</a:t>
            </a:r>
            <a:endParaRPr lang="en-US" sz="1200" b="1">
              <a:solidFill>
                <a:schemeClr val="bg1"/>
              </a:solidFill>
              <a:latin typeface="Calibri" pitchFamily="34" charset="0"/>
              <a:cs typeface="Arial" pitchFamily="34" charset="0"/>
            </a:endParaRPr>
          </a:p>
        </p:txBody>
      </p:sp>
      <p:sp>
        <p:nvSpPr>
          <p:cNvPr id="19501" name="Freeform 45"/>
          <p:cNvSpPr>
            <a:spLocks/>
          </p:cNvSpPr>
          <p:nvPr/>
        </p:nvSpPr>
        <p:spPr bwMode="auto">
          <a:xfrm>
            <a:off x="6218370" y="1838225"/>
            <a:ext cx="698232" cy="834815"/>
          </a:xfrm>
          <a:custGeom>
            <a:avLst/>
            <a:gdLst/>
            <a:ahLst/>
            <a:cxnLst>
              <a:cxn ang="0">
                <a:pos x="703" y="1766"/>
              </a:cxn>
              <a:cxn ang="0">
                <a:pos x="584" y="1707"/>
              </a:cxn>
              <a:cxn ang="0">
                <a:pos x="538" y="1542"/>
              </a:cxn>
              <a:cxn ang="0">
                <a:pos x="567" y="1483"/>
              </a:cxn>
              <a:cxn ang="0">
                <a:pos x="513" y="1400"/>
              </a:cxn>
              <a:cxn ang="0">
                <a:pos x="508" y="1276"/>
              </a:cxn>
              <a:cxn ang="0">
                <a:pos x="407" y="1187"/>
              </a:cxn>
              <a:cxn ang="0">
                <a:pos x="295" y="1070"/>
              </a:cxn>
              <a:cxn ang="0">
                <a:pos x="189" y="1016"/>
              </a:cxn>
              <a:cxn ang="0">
                <a:pos x="171" y="986"/>
              </a:cxn>
              <a:cxn ang="0">
                <a:pos x="89" y="956"/>
              </a:cxn>
              <a:cxn ang="0">
                <a:pos x="41" y="910"/>
              </a:cxn>
              <a:cxn ang="0">
                <a:pos x="53" y="733"/>
              </a:cxn>
              <a:cxn ang="0">
                <a:pos x="71" y="649"/>
              </a:cxn>
              <a:cxn ang="0">
                <a:pos x="0" y="579"/>
              </a:cxn>
              <a:cxn ang="0">
                <a:pos x="29" y="508"/>
              </a:cxn>
              <a:cxn ang="0">
                <a:pos x="118" y="401"/>
              </a:cxn>
              <a:cxn ang="0">
                <a:pos x="165" y="366"/>
              </a:cxn>
              <a:cxn ang="0">
                <a:pos x="178" y="130"/>
              </a:cxn>
              <a:cxn ang="0">
                <a:pos x="224" y="119"/>
              </a:cxn>
              <a:cxn ang="0">
                <a:pos x="313" y="119"/>
              </a:cxn>
              <a:cxn ang="0">
                <a:pos x="531" y="5"/>
              </a:cxn>
              <a:cxn ang="0">
                <a:pos x="567" y="12"/>
              </a:cxn>
              <a:cxn ang="0">
                <a:pos x="556" y="71"/>
              </a:cxn>
              <a:cxn ang="0">
                <a:pos x="538" y="142"/>
              </a:cxn>
              <a:cxn ang="0">
                <a:pos x="620" y="119"/>
              </a:cxn>
              <a:cxn ang="0">
                <a:pos x="685" y="142"/>
              </a:cxn>
              <a:cxn ang="0">
                <a:pos x="738" y="172"/>
              </a:cxn>
              <a:cxn ang="0">
                <a:pos x="774" y="230"/>
              </a:cxn>
              <a:cxn ang="0">
                <a:pos x="1058" y="295"/>
              </a:cxn>
              <a:cxn ang="0">
                <a:pos x="1146" y="342"/>
              </a:cxn>
              <a:cxn ang="0">
                <a:pos x="1193" y="360"/>
              </a:cxn>
              <a:cxn ang="0">
                <a:pos x="1235" y="342"/>
              </a:cxn>
              <a:cxn ang="0">
                <a:pos x="1335" y="372"/>
              </a:cxn>
              <a:cxn ang="0">
                <a:pos x="1347" y="396"/>
              </a:cxn>
              <a:cxn ang="0">
                <a:pos x="1388" y="426"/>
              </a:cxn>
              <a:cxn ang="0">
                <a:pos x="1447" y="484"/>
              </a:cxn>
              <a:cxn ang="0">
                <a:pos x="1441" y="591"/>
              </a:cxn>
              <a:cxn ang="0">
                <a:pos x="1494" y="585"/>
              </a:cxn>
              <a:cxn ang="0">
                <a:pos x="1477" y="626"/>
              </a:cxn>
              <a:cxn ang="0">
                <a:pos x="1530" y="697"/>
              </a:cxn>
              <a:cxn ang="0">
                <a:pos x="1464" y="761"/>
              </a:cxn>
              <a:cxn ang="0">
                <a:pos x="1411" y="898"/>
              </a:cxn>
              <a:cxn ang="0">
                <a:pos x="1423" y="928"/>
              </a:cxn>
              <a:cxn ang="0">
                <a:pos x="1512" y="815"/>
              </a:cxn>
              <a:cxn ang="0">
                <a:pos x="1583" y="761"/>
              </a:cxn>
              <a:cxn ang="0">
                <a:pos x="1619" y="720"/>
              </a:cxn>
              <a:cxn ang="0">
                <a:pos x="1624" y="667"/>
              </a:cxn>
              <a:cxn ang="0">
                <a:pos x="1642" y="632"/>
              </a:cxn>
              <a:cxn ang="0">
                <a:pos x="1666" y="596"/>
              </a:cxn>
              <a:cxn ang="0">
                <a:pos x="1690" y="614"/>
              </a:cxn>
              <a:cxn ang="0">
                <a:pos x="1649" y="761"/>
              </a:cxn>
              <a:cxn ang="0">
                <a:pos x="1613" y="827"/>
              </a:cxn>
              <a:cxn ang="0">
                <a:pos x="1578" y="933"/>
              </a:cxn>
              <a:cxn ang="0">
                <a:pos x="1578" y="1057"/>
              </a:cxn>
              <a:cxn ang="0">
                <a:pos x="1530" y="1116"/>
              </a:cxn>
              <a:cxn ang="0">
                <a:pos x="1542" y="1276"/>
              </a:cxn>
              <a:cxn ang="0">
                <a:pos x="1494" y="1394"/>
              </a:cxn>
              <a:cxn ang="0">
                <a:pos x="1560" y="1648"/>
              </a:cxn>
              <a:cxn ang="0">
                <a:pos x="1553" y="1684"/>
              </a:cxn>
              <a:cxn ang="0">
                <a:pos x="1553" y="1748"/>
              </a:cxn>
            </a:cxnLst>
            <a:rect l="0" t="0" r="r" b="b"/>
            <a:pathLst>
              <a:path w="1690" h="1801">
                <a:moveTo>
                  <a:pt x="715" y="1801"/>
                </a:moveTo>
                <a:lnTo>
                  <a:pt x="703" y="1766"/>
                </a:lnTo>
                <a:lnTo>
                  <a:pt x="673" y="1742"/>
                </a:lnTo>
                <a:lnTo>
                  <a:pt x="584" y="1707"/>
                </a:lnTo>
                <a:lnTo>
                  <a:pt x="556" y="1595"/>
                </a:lnTo>
                <a:lnTo>
                  <a:pt x="538" y="1542"/>
                </a:lnTo>
                <a:lnTo>
                  <a:pt x="561" y="1506"/>
                </a:lnTo>
                <a:lnTo>
                  <a:pt x="567" y="1483"/>
                </a:lnTo>
                <a:lnTo>
                  <a:pt x="531" y="1448"/>
                </a:lnTo>
                <a:lnTo>
                  <a:pt x="513" y="1400"/>
                </a:lnTo>
                <a:lnTo>
                  <a:pt x="508" y="1329"/>
                </a:lnTo>
                <a:lnTo>
                  <a:pt x="508" y="1276"/>
                </a:lnTo>
                <a:lnTo>
                  <a:pt x="496" y="1252"/>
                </a:lnTo>
                <a:lnTo>
                  <a:pt x="407" y="1187"/>
                </a:lnTo>
                <a:lnTo>
                  <a:pt x="325" y="1128"/>
                </a:lnTo>
                <a:lnTo>
                  <a:pt x="295" y="1070"/>
                </a:lnTo>
                <a:lnTo>
                  <a:pt x="206" y="1027"/>
                </a:lnTo>
                <a:lnTo>
                  <a:pt x="189" y="1016"/>
                </a:lnTo>
                <a:lnTo>
                  <a:pt x="183" y="999"/>
                </a:lnTo>
                <a:lnTo>
                  <a:pt x="171" y="986"/>
                </a:lnTo>
                <a:lnTo>
                  <a:pt x="100" y="974"/>
                </a:lnTo>
                <a:lnTo>
                  <a:pt x="89" y="956"/>
                </a:lnTo>
                <a:lnTo>
                  <a:pt x="59" y="933"/>
                </a:lnTo>
                <a:lnTo>
                  <a:pt x="41" y="910"/>
                </a:lnTo>
                <a:lnTo>
                  <a:pt x="41" y="804"/>
                </a:lnTo>
                <a:lnTo>
                  <a:pt x="53" y="733"/>
                </a:lnTo>
                <a:lnTo>
                  <a:pt x="47" y="697"/>
                </a:lnTo>
                <a:lnTo>
                  <a:pt x="71" y="649"/>
                </a:lnTo>
                <a:lnTo>
                  <a:pt x="41" y="603"/>
                </a:lnTo>
                <a:lnTo>
                  <a:pt x="0" y="579"/>
                </a:lnTo>
                <a:lnTo>
                  <a:pt x="18" y="514"/>
                </a:lnTo>
                <a:lnTo>
                  <a:pt x="29" y="508"/>
                </a:lnTo>
                <a:lnTo>
                  <a:pt x="36" y="472"/>
                </a:lnTo>
                <a:lnTo>
                  <a:pt x="118" y="401"/>
                </a:lnTo>
                <a:lnTo>
                  <a:pt x="142" y="390"/>
                </a:lnTo>
                <a:lnTo>
                  <a:pt x="165" y="366"/>
                </a:lnTo>
                <a:lnTo>
                  <a:pt x="160" y="147"/>
                </a:lnTo>
                <a:lnTo>
                  <a:pt x="178" y="130"/>
                </a:lnTo>
                <a:lnTo>
                  <a:pt x="195" y="101"/>
                </a:lnTo>
                <a:lnTo>
                  <a:pt x="224" y="119"/>
                </a:lnTo>
                <a:lnTo>
                  <a:pt x="266" y="124"/>
                </a:lnTo>
                <a:lnTo>
                  <a:pt x="313" y="119"/>
                </a:lnTo>
                <a:lnTo>
                  <a:pt x="389" y="76"/>
                </a:lnTo>
                <a:lnTo>
                  <a:pt x="531" y="5"/>
                </a:lnTo>
                <a:lnTo>
                  <a:pt x="556" y="0"/>
                </a:lnTo>
                <a:lnTo>
                  <a:pt x="567" y="12"/>
                </a:lnTo>
                <a:lnTo>
                  <a:pt x="567" y="48"/>
                </a:lnTo>
                <a:lnTo>
                  <a:pt x="556" y="71"/>
                </a:lnTo>
                <a:lnTo>
                  <a:pt x="549" y="89"/>
                </a:lnTo>
                <a:lnTo>
                  <a:pt x="538" y="142"/>
                </a:lnTo>
                <a:lnTo>
                  <a:pt x="591" y="119"/>
                </a:lnTo>
                <a:lnTo>
                  <a:pt x="620" y="119"/>
                </a:lnTo>
                <a:lnTo>
                  <a:pt x="650" y="147"/>
                </a:lnTo>
                <a:lnTo>
                  <a:pt x="685" y="142"/>
                </a:lnTo>
                <a:lnTo>
                  <a:pt x="703" y="165"/>
                </a:lnTo>
                <a:lnTo>
                  <a:pt x="738" y="172"/>
                </a:lnTo>
                <a:lnTo>
                  <a:pt x="762" y="188"/>
                </a:lnTo>
                <a:lnTo>
                  <a:pt x="774" y="230"/>
                </a:lnTo>
                <a:lnTo>
                  <a:pt x="792" y="242"/>
                </a:lnTo>
                <a:lnTo>
                  <a:pt x="1058" y="295"/>
                </a:lnTo>
                <a:lnTo>
                  <a:pt x="1093" y="295"/>
                </a:lnTo>
                <a:lnTo>
                  <a:pt x="1146" y="342"/>
                </a:lnTo>
                <a:lnTo>
                  <a:pt x="1187" y="342"/>
                </a:lnTo>
                <a:lnTo>
                  <a:pt x="1193" y="360"/>
                </a:lnTo>
                <a:lnTo>
                  <a:pt x="1211" y="348"/>
                </a:lnTo>
                <a:lnTo>
                  <a:pt x="1235" y="342"/>
                </a:lnTo>
                <a:lnTo>
                  <a:pt x="1294" y="355"/>
                </a:lnTo>
                <a:lnTo>
                  <a:pt x="1335" y="372"/>
                </a:lnTo>
                <a:lnTo>
                  <a:pt x="1353" y="383"/>
                </a:lnTo>
                <a:lnTo>
                  <a:pt x="1347" y="396"/>
                </a:lnTo>
                <a:lnTo>
                  <a:pt x="1347" y="413"/>
                </a:lnTo>
                <a:lnTo>
                  <a:pt x="1388" y="426"/>
                </a:lnTo>
                <a:lnTo>
                  <a:pt x="1441" y="449"/>
                </a:lnTo>
                <a:lnTo>
                  <a:pt x="1447" y="484"/>
                </a:lnTo>
                <a:lnTo>
                  <a:pt x="1429" y="585"/>
                </a:lnTo>
                <a:lnTo>
                  <a:pt x="1441" y="591"/>
                </a:lnTo>
                <a:lnTo>
                  <a:pt x="1489" y="579"/>
                </a:lnTo>
                <a:lnTo>
                  <a:pt x="1494" y="585"/>
                </a:lnTo>
                <a:lnTo>
                  <a:pt x="1494" y="608"/>
                </a:lnTo>
                <a:lnTo>
                  <a:pt x="1477" y="626"/>
                </a:lnTo>
                <a:lnTo>
                  <a:pt x="1489" y="667"/>
                </a:lnTo>
                <a:lnTo>
                  <a:pt x="1530" y="697"/>
                </a:lnTo>
                <a:lnTo>
                  <a:pt x="1524" y="703"/>
                </a:lnTo>
                <a:lnTo>
                  <a:pt x="1464" y="761"/>
                </a:lnTo>
                <a:lnTo>
                  <a:pt x="1429" y="845"/>
                </a:lnTo>
                <a:lnTo>
                  <a:pt x="1411" y="898"/>
                </a:lnTo>
                <a:lnTo>
                  <a:pt x="1406" y="915"/>
                </a:lnTo>
                <a:lnTo>
                  <a:pt x="1423" y="928"/>
                </a:lnTo>
                <a:lnTo>
                  <a:pt x="1464" y="903"/>
                </a:lnTo>
                <a:lnTo>
                  <a:pt x="1512" y="815"/>
                </a:lnTo>
                <a:lnTo>
                  <a:pt x="1560" y="774"/>
                </a:lnTo>
                <a:lnTo>
                  <a:pt x="1583" y="761"/>
                </a:lnTo>
                <a:lnTo>
                  <a:pt x="1595" y="744"/>
                </a:lnTo>
                <a:lnTo>
                  <a:pt x="1619" y="720"/>
                </a:lnTo>
                <a:lnTo>
                  <a:pt x="1624" y="697"/>
                </a:lnTo>
                <a:lnTo>
                  <a:pt x="1624" y="667"/>
                </a:lnTo>
                <a:lnTo>
                  <a:pt x="1631" y="644"/>
                </a:lnTo>
                <a:lnTo>
                  <a:pt x="1642" y="632"/>
                </a:lnTo>
                <a:lnTo>
                  <a:pt x="1654" y="608"/>
                </a:lnTo>
                <a:lnTo>
                  <a:pt x="1666" y="596"/>
                </a:lnTo>
                <a:lnTo>
                  <a:pt x="1684" y="596"/>
                </a:lnTo>
                <a:lnTo>
                  <a:pt x="1690" y="614"/>
                </a:lnTo>
                <a:lnTo>
                  <a:pt x="1690" y="662"/>
                </a:lnTo>
                <a:lnTo>
                  <a:pt x="1649" y="761"/>
                </a:lnTo>
                <a:lnTo>
                  <a:pt x="1624" y="791"/>
                </a:lnTo>
                <a:lnTo>
                  <a:pt x="1613" y="827"/>
                </a:lnTo>
                <a:lnTo>
                  <a:pt x="1619" y="845"/>
                </a:lnTo>
                <a:lnTo>
                  <a:pt x="1578" y="933"/>
                </a:lnTo>
                <a:lnTo>
                  <a:pt x="1578" y="1004"/>
                </a:lnTo>
                <a:lnTo>
                  <a:pt x="1578" y="1057"/>
                </a:lnTo>
                <a:lnTo>
                  <a:pt x="1535" y="1098"/>
                </a:lnTo>
                <a:lnTo>
                  <a:pt x="1530" y="1116"/>
                </a:lnTo>
                <a:lnTo>
                  <a:pt x="1542" y="1176"/>
                </a:lnTo>
                <a:lnTo>
                  <a:pt x="1542" y="1276"/>
                </a:lnTo>
                <a:lnTo>
                  <a:pt x="1530" y="1293"/>
                </a:lnTo>
                <a:lnTo>
                  <a:pt x="1494" y="1394"/>
                </a:lnTo>
                <a:lnTo>
                  <a:pt x="1518" y="1547"/>
                </a:lnTo>
                <a:lnTo>
                  <a:pt x="1560" y="1648"/>
                </a:lnTo>
                <a:lnTo>
                  <a:pt x="1548" y="1666"/>
                </a:lnTo>
                <a:lnTo>
                  <a:pt x="1553" y="1684"/>
                </a:lnTo>
                <a:lnTo>
                  <a:pt x="1548" y="1701"/>
                </a:lnTo>
                <a:lnTo>
                  <a:pt x="1553" y="1748"/>
                </a:lnTo>
                <a:lnTo>
                  <a:pt x="715" y="1801"/>
                </a:lnTo>
                <a:close/>
              </a:path>
            </a:pathLst>
          </a:custGeom>
          <a:solidFill>
            <a:schemeClr val="accent1">
              <a:lumMod val="50000"/>
            </a:schemeClr>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72%</a:t>
            </a:r>
          </a:p>
        </p:txBody>
      </p:sp>
      <p:sp>
        <p:nvSpPr>
          <p:cNvPr id="19504" name="Freeform 48"/>
          <p:cNvSpPr>
            <a:spLocks/>
          </p:cNvSpPr>
          <p:nvPr/>
        </p:nvSpPr>
        <p:spPr bwMode="auto">
          <a:xfrm>
            <a:off x="6424469" y="2647911"/>
            <a:ext cx="529607" cy="1049801"/>
          </a:xfrm>
          <a:custGeom>
            <a:avLst/>
            <a:gdLst/>
            <a:ahLst/>
            <a:cxnLst>
              <a:cxn ang="0">
                <a:pos x="213" y="53"/>
              </a:cxn>
              <a:cxn ang="0">
                <a:pos x="290" y="118"/>
              </a:cxn>
              <a:cxn ang="0">
                <a:pos x="348" y="189"/>
              </a:cxn>
              <a:cxn ang="0">
                <a:pos x="372" y="296"/>
              </a:cxn>
              <a:cxn ang="0">
                <a:pos x="331" y="355"/>
              </a:cxn>
              <a:cxn ang="0">
                <a:pos x="277" y="450"/>
              </a:cxn>
              <a:cxn ang="0">
                <a:pos x="213" y="485"/>
              </a:cxn>
              <a:cxn ang="0">
                <a:pos x="118" y="503"/>
              </a:cxn>
              <a:cxn ang="0">
                <a:pos x="107" y="580"/>
              </a:cxn>
              <a:cxn ang="0">
                <a:pos x="153" y="644"/>
              </a:cxn>
              <a:cxn ang="0">
                <a:pos x="95" y="804"/>
              </a:cxn>
              <a:cxn ang="0">
                <a:pos x="36" y="863"/>
              </a:cxn>
              <a:cxn ang="0">
                <a:pos x="18" y="928"/>
              </a:cxn>
              <a:cxn ang="0">
                <a:pos x="0" y="988"/>
              </a:cxn>
              <a:cxn ang="0">
                <a:pos x="29" y="1135"/>
              </a:cxn>
              <a:cxn ang="0">
                <a:pos x="130" y="1270"/>
              </a:cxn>
              <a:cxn ang="0">
                <a:pos x="242" y="1365"/>
              </a:cxn>
              <a:cxn ang="0">
                <a:pos x="313" y="1531"/>
              </a:cxn>
              <a:cxn ang="0">
                <a:pos x="366" y="1483"/>
              </a:cxn>
              <a:cxn ang="0">
                <a:pos x="455" y="1548"/>
              </a:cxn>
              <a:cxn ang="0">
                <a:pos x="449" y="1655"/>
              </a:cxn>
              <a:cxn ang="0">
                <a:pos x="378" y="1749"/>
              </a:cxn>
              <a:cxn ang="0">
                <a:pos x="449" y="1850"/>
              </a:cxn>
              <a:cxn ang="0">
                <a:pos x="584" y="1921"/>
              </a:cxn>
              <a:cxn ang="0">
                <a:pos x="691" y="2068"/>
              </a:cxn>
              <a:cxn ang="0">
                <a:pos x="721" y="2121"/>
              </a:cxn>
              <a:cxn ang="0">
                <a:pos x="691" y="2162"/>
              </a:cxn>
              <a:cxn ang="0">
                <a:pos x="774" y="2269"/>
              </a:cxn>
              <a:cxn ang="0">
                <a:pos x="797" y="2246"/>
              </a:cxn>
              <a:cxn ang="0">
                <a:pos x="822" y="2186"/>
              </a:cxn>
              <a:cxn ang="0">
                <a:pos x="916" y="2175"/>
              </a:cxn>
              <a:cxn ang="0">
                <a:pos x="992" y="2228"/>
              </a:cxn>
              <a:cxn ang="0">
                <a:pos x="1022" y="2127"/>
              </a:cxn>
              <a:cxn ang="0">
                <a:pos x="1046" y="2068"/>
              </a:cxn>
              <a:cxn ang="0">
                <a:pos x="1147" y="2027"/>
              </a:cxn>
              <a:cxn ang="0">
                <a:pos x="1117" y="1974"/>
              </a:cxn>
              <a:cxn ang="0">
                <a:pos x="1134" y="1932"/>
              </a:cxn>
              <a:cxn ang="0">
                <a:pos x="1140" y="1909"/>
              </a:cxn>
              <a:cxn ang="0">
                <a:pos x="1134" y="1873"/>
              </a:cxn>
              <a:cxn ang="0">
                <a:pos x="1152" y="1743"/>
              </a:cxn>
              <a:cxn ang="0">
                <a:pos x="1235" y="1630"/>
              </a:cxn>
              <a:cxn ang="0">
                <a:pos x="1276" y="1525"/>
              </a:cxn>
              <a:cxn ang="0">
                <a:pos x="1229" y="1365"/>
              </a:cxn>
              <a:cxn ang="0">
                <a:pos x="1235" y="1282"/>
              </a:cxn>
              <a:cxn ang="0">
                <a:pos x="1164" y="301"/>
              </a:cxn>
              <a:cxn ang="0">
                <a:pos x="1140" y="273"/>
              </a:cxn>
              <a:cxn ang="0">
                <a:pos x="1104" y="154"/>
              </a:cxn>
              <a:cxn ang="0">
                <a:pos x="1051" y="71"/>
              </a:cxn>
            </a:cxnLst>
            <a:rect l="0" t="0" r="r" b="b"/>
            <a:pathLst>
              <a:path w="1276" h="2269">
                <a:moveTo>
                  <a:pt x="1051" y="0"/>
                </a:moveTo>
                <a:lnTo>
                  <a:pt x="213" y="53"/>
                </a:lnTo>
                <a:lnTo>
                  <a:pt x="224" y="77"/>
                </a:lnTo>
                <a:lnTo>
                  <a:pt x="290" y="118"/>
                </a:lnTo>
                <a:lnTo>
                  <a:pt x="295" y="154"/>
                </a:lnTo>
                <a:lnTo>
                  <a:pt x="348" y="189"/>
                </a:lnTo>
                <a:lnTo>
                  <a:pt x="372" y="260"/>
                </a:lnTo>
                <a:lnTo>
                  <a:pt x="372" y="296"/>
                </a:lnTo>
                <a:lnTo>
                  <a:pt x="348" y="337"/>
                </a:lnTo>
                <a:lnTo>
                  <a:pt x="331" y="355"/>
                </a:lnTo>
                <a:lnTo>
                  <a:pt x="331" y="390"/>
                </a:lnTo>
                <a:lnTo>
                  <a:pt x="277" y="450"/>
                </a:lnTo>
                <a:lnTo>
                  <a:pt x="224" y="468"/>
                </a:lnTo>
                <a:lnTo>
                  <a:pt x="213" y="485"/>
                </a:lnTo>
                <a:lnTo>
                  <a:pt x="148" y="485"/>
                </a:lnTo>
                <a:lnTo>
                  <a:pt x="118" y="503"/>
                </a:lnTo>
                <a:lnTo>
                  <a:pt x="100" y="544"/>
                </a:lnTo>
                <a:lnTo>
                  <a:pt x="107" y="580"/>
                </a:lnTo>
                <a:lnTo>
                  <a:pt x="142" y="615"/>
                </a:lnTo>
                <a:lnTo>
                  <a:pt x="153" y="644"/>
                </a:lnTo>
                <a:lnTo>
                  <a:pt x="142" y="704"/>
                </a:lnTo>
                <a:lnTo>
                  <a:pt x="95" y="804"/>
                </a:lnTo>
                <a:lnTo>
                  <a:pt x="47" y="833"/>
                </a:lnTo>
                <a:lnTo>
                  <a:pt x="36" y="863"/>
                </a:lnTo>
                <a:lnTo>
                  <a:pt x="36" y="899"/>
                </a:lnTo>
                <a:lnTo>
                  <a:pt x="18" y="928"/>
                </a:lnTo>
                <a:lnTo>
                  <a:pt x="18" y="952"/>
                </a:lnTo>
                <a:lnTo>
                  <a:pt x="0" y="988"/>
                </a:lnTo>
                <a:lnTo>
                  <a:pt x="6" y="1064"/>
                </a:lnTo>
                <a:lnTo>
                  <a:pt x="29" y="1135"/>
                </a:lnTo>
                <a:lnTo>
                  <a:pt x="36" y="1164"/>
                </a:lnTo>
                <a:lnTo>
                  <a:pt x="130" y="1270"/>
                </a:lnTo>
                <a:lnTo>
                  <a:pt x="219" y="1341"/>
                </a:lnTo>
                <a:lnTo>
                  <a:pt x="242" y="1365"/>
                </a:lnTo>
                <a:lnTo>
                  <a:pt x="295" y="1513"/>
                </a:lnTo>
                <a:lnTo>
                  <a:pt x="313" y="1531"/>
                </a:lnTo>
                <a:lnTo>
                  <a:pt x="343" y="1501"/>
                </a:lnTo>
                <a:lnTo>
                  <a:pt x="366" y="1483"/>
                </a:lnTo>
                <a:lnTo>
                  <a:pt x="443" y="1525"/>
                </a:lnTo>
                <a:lnTo>
                  <a:pt x="455" y="1548"/>
                </a:lnTo>
                <a:lnTo>
                  <a:pt x="437" y="1602"/>
                </a:lnTo>
                <a:lnTo>
                  <a:pt x="449" y="1655"/>
                </a:lnTo>
                <a:lnTo>
                  <a:pt x="389" y="1726"/>
                </a:lnTo>
                <a:lnTo>
                  <a:pt x="378" y="1749"/>
                </a:lnTo>
                <a:lnTo>
                  <a:pt x="402" y="1797"/>
                </a:lnTo>
                <a:lnTo>
                  <a:pt x="449" y="1850"/>
                </a:lnTo>
                <a:lnTo>
                  <a:pt x="538" y="1903"/>
                </a:lnTo>
                <a:lnTo>
                  <a:pt x="584" y="1921"/>
                </a:lnTo>
                <a:lnTo>
                  <a:pt x="673" y="1997"/>
                </a:lnTo>
                <a:lnTo>
                  <a:pt x="691" y="2068"/>
                </a:lnTo>
                <a:lnTo>
                  <a:pt x="721" y="2104"/>
                </a:lnTo>
                <a:lnTo>
                  <a:pt x="721" y="2121"/>
                </a:lnTo>
                <a:lnTo>
                  <a:pt x="698" y="2145"/>
                </a:lnTo>
                <a:lnTo>
                  <a:pt x="691" y="2162"/>
                </a:lnTo>
                <a:lnTo>
                  <a:pt x="762" y="2269"/>
                </a:lnTo>
                <a:lnTo>
                  <a:pt x="774" y="2269"/>
                </a:lnTo>
                <a:lnTo>
                  <a:pt x="774" y="2246"/>
                </a:lnTo>
                <a:lnTo>
                  <a:pt x="797" y="2246"/>
                </a:lnTo>
                <a:lnTo>
                  <a:pt x="804" y="2257"/>
                </a:lnTo>
                <a:lnTo>
                  <a:pt x="822" y="2186"/>
                </a:lnTo>
                <a:lnTo>
                  <a:pt x="863" y="2168"/>
                </a:lnTo>
                <a:lnTo>
                  <a:pt x="916" y="2175"/>
                </a:lnTo>
                <a:lnTo>
                  <a:pt x="957" y="2198"/>
                </a:lnTo>
                <a:lnTo>
                  <a:pt x="992" y="2228"/>
                </a:lnTo>
                <a:lnTo>
                  <a:pt x="1040" y="2203"/>
                </a:lnTo>
                <a:lnTo>
                  <a:pt x="1022" y="2127"/>
                </a:lnTo>
                <a:lnTo>
                  <a:pt x="1016" y="2079"/>
                </a:lnTo>
                <a:lnTo>
                  <a:pt x="1046" y="2068"/>
                </a:lnTo>
                <a:lnTo>
                  <a:pt x="1140" y="2038"/>
                </a:lnTo>
                <a:lnTo>
                  <a:pt x="1147" y="2027"/>
                </a:lnTo>
                <a:lnTo>
                  <a:pt x="1117" y="1992"/>
                </a:lnTo>
                <a:lnTo>
                  <a:pt x="1117" y="1974"/>
                </a:lnTo>
                <a:lnTo>
                  <a:pt x="1122" y="1967"/>
                </a:lnTo>
                <a:lnTo>
                  <a:pt x="1134" y="1932"/>
                </a:lnTo>
                <a:lnTo>
                  <a:pt x="1147" y="1914"/>
                </a:lnTo>
                <a:lnTo>
                  <a:pt x="1140" y="1909"/>
                </a:lnTo>
                <a:lnTo>
                  <a:pt x="1134" y="1896"/>
                </a:lnTo>
                <a:lnTo>
                  <a:pt x="1134" y="1873"/>
                </a:lnTo>
                <a:lnTo>
                  <a:pt x="1152" y="1802"/>
                </a:lnTo>
                <a:lnTo>
                  <a:pt x="1152" y="1743"/>
                </a:lnTo>
                <a:lnTo>
                  <a:pt x="1205" y="1696"/>
                </a:lnTo>
                <a:lnTo>
                  <a:pt x="1235" y="1630"/>
                </a:lnTo>
                <a:lnTo>
                  <a:pt x="1235" y="1607"/>
                </a:lnTo>
                <a:lnTo>
                  <a:pt x="1276" y="1525"/>
                </a:lnTo>
                <a:lnTo>
                  <a:pt x="1264" y="1442"/>
                </a:lnTo>
                <a:lnTo>
                  <a:pt x="1229" y="1365"/>
                </a:lnTo>
                <a:lnTo>
                  <a:pt x="1241" y="1318"/>
                </a:lnTo>
                <a:lnTo>
                  <a:pt x="1235" y="1282"/>
                </a:lnTo>
                <a:lnTo>
                  <a:pt x="1246" y="1265"/>
                </a:lnTo>
                <a:lnTo>
                  <a:pt x="1164" y="301"/>
                </a:lnTo>
                <a:lnTo>
                  <a:pt x="1152" y="296"/>
                </a:lnTo>
                <a:lnTo>
                  <a:pt x="1140" y="273"/>
                </a:lnTo>
                <a:lnTo>
                  <a:pt x="1122" y="184"/>
                </a:lnTo>
                <a:lnTo>
                  <a:pt x="1104" y="154"/>
                </a:lnTo>
                <a:lnTo>
                  <a:pt x="1081" y="131"/>
                </a:lnTo>
                <a:lnTo>
                  <a:pt x="1051" y="71"/>
                </a:lnTo>
                <a:lnTo>
                  <a:pt x="1051" y="0"/>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38%</a:t>
            </a:r>
          </a:p>
        </p:txBody>
      </p:sp>
      <p:grpSp>
        <p:nvGrpSpPr>
          <p:cNvPr id="4" name="Group 129"/>
          <p:cNvGrpSpPr/>
          <p:nvPr/>
        </p:nvGrpSpPr>
        <p:grpSpPr>
          <a:xfrm>
            <a:off x="6501910" y="1715375"/>
            <a:ext cx="1003006" cy="1060968"/>
            <a:chOff x="5421313" y="2084388"/>
            <a:chExt cx="1274762" cy="1206500"/>
          </a:xfrm>
          <a:solidFill>
            <a:schemeClr val="accent1"/>
          </a:solidFill>
        </p:grpSpPr>
        <p:sp>
          <p:nvSpPr>
            <p:cNvPr id="19505" name="Freeform 49"/>
            <p:cNvSpPr>
              <a:spLocks/>
            </p:cNvSpPr>
            <p:nvPr/>
          </p:nvSpPr>
          <p:spPr bwMode="auto">
            <a:xfrm>
              <a:off x="6038850" y="2387600"/>
              <a:ext cx="657225" cy="903288"/>
            </a:xfrm>
            <a:custGeom>
              <a:avLst/>
              <a:gdLst/>
              <a:ahLst/>
              <a:cxnLst>
                <a:cxn ang="0">
                  <a:pos x="620" y="1638"/>
                </a:cxn>
                <a:cxn ang="0">
                  <a:pos x="1016" y="1602"/>
                </a:cxn>
                <a:cxn ang="0">
                  <a:pos x="1069" y="1489"/>
                </a:cxn>
                <a:cxn ang="0">
                  <a:pos x="1081" y="1402"/>
                </a:cxn>
                <a:cxn ang="0">
                  <a:pos x="1152" y="1306"/>
                </a:cxn>
                <a:cxn ang="0">
                  <a:pos x="1158" y="1247"/>
                </a:cxn>
                <a:cxn ang="0">
                  <a:pos x="1193" y="1194"/>
                </a:cxn>
                <a:cxn ang="0">
                  <a:pos x="1216" y="1224"/>
                </a:cxn>
                <a:cxn ang="0">
                  <a:pos x="1241" y="1194"/>
                </a:cxn>
                <a:cxn ang="0">
                  <a:pos x="1234" y="1118"/>
                </a:cxn>
                <a:cxn ang="0">
                  <a:pos x="1223" y="999"/>
                </a:cxn>
                <a:cxn ang="0">
                  <a:pos x="1122" y="674"/>
                </a:cxn>
                <a:cxn ang="0">
                  <a:pos x="1004" y="669"/>
                </a:cxn>
                <a:cxn ang="0">
                  <a:pos x="856" y="864"/>
                </a:cxn>
                <a:cxn ang="0">
                  <a:pos x="838" y="857"/>
                </a:cxn>
                <a:cxn ang="0">
                  <a:pos x="780" y="828"/>
                </a:cxn>
                <a:cxn ang="0">
                  <a:pos x="780" y="728"/>
                </a:cxn>
                <a:cxn ang="0">
                  <a:pos x="851" y="669"/>
                </a:cxn>
                <a:cxn ang="0">
                  <a:pos x="863" y="621"/>
                </a:cxn>
                <a:cxn ang="0">
                  <a:pos x="892" y="574"/>
                </a:cxn>
                <a:cxn ang="0">
                  <a:pos x="916" y="426"/>
                </a:cxn>
                <a:cxn ang="0">
                  <a:pos x="886" y="350"/>
                </a:cxn>
                <a:cxn ang="0">
                  <a:pos x="845" y="291"/>
                </a:cxn>
                <a:cxn ang="0">
                  <a:pos x="886" y="255"/>
                </a:cxn>
                <a:cxn ang="0">
                  <a:pos x="851" y="167"/>
                </a:cxn>
                <a:cxn ang="0">
                  <a:pos x="714" y="114"/>
                </a:cxn>
                <a:cxn ang="0">
                  <a:pos x="608" y="66"/>
                </a:cxn>
                <a:cxn ang="0">
                  <a:pos x="496" y="36"/>
                </a:cxn>
                <a:cxn ang="0">
                  <a:pos x="432" y="30"/>
                </a:cxn>
                <a:cxn ang="0">
                  <a:pos x="366" y="96"/>
                </a:cxn>
                <a:cxn ang="0">
                  <a:pos x="366" y="160"/>
                </a:cxn>
                <a:cxn ang="0">
                  <a:pos x="389" y="178"/>
                </a:cxn>
                <a:cxn ang="0">
                  <a:pos x="348" y="196"/>
                </a:cxn>
                <a:cxn ang="0">
                  <a:pos x="307" y="243"/>
                </a:cxn>
                <a:cxn ang="0">
                  <a:pos x="295" y="320"/>
                </a:cxn>
                <a:cxn ang="0">
                  <a:pos x="277" y="414"/>
                </a:cxn>
                <a:cxn ang="0">
                  <a:pos x="236" y="396"/>
                </a:cxn>
                <a:cxn ang="0">
                  <a:pos x="236" y="314"/>
                </a:cxn>
                <a:cxn ang="0">
                  <a:pos x="236" y="284"/>
                </a:cxn>
                <a:cxn ang="0">
                  <a:pos x="201" y="320"/>
                </a:cxn>
                <a:cxn ang="0">
                  <a:pos x="183" y="385"/>
                </a:cxn>
                <a:cxn ang="0">
                  <a:pos x="123" y="414"/>
                </a:cxn>
                <a:cxn ang="0">
                  <a:pos x="106" y="467"/>
                </a:cxn>
                <a:cxn ang="0">
                  <a:pos x="70" y="568"/>
                </a:cxn>
                <a:cxn ang="0">
                  <a:pos x="59" y="687"/>
                </a:cxn>
                <a:cxn ang="0">
                  <a:pos x="17" y="769"/>
                </a:cxn>
                <a:cxn ang="0">
                  <a:pos x="47" y="893"/>
                </a:cxn>
                <a:cxn ang="0">
                  <a:pos x="52" y="994"/>
                </a:cxn>
                <a:cxn ang="0">
                  <a:pos x="153" y="1212"/>
                </a:cxn>
                <a:cxn ang="0">
                  <a:pos x="171" y="1313"/>
                </a:cxn>
                <a:cxn ang="0">
                  <a:pos x="159" y="1336"/>
                </a:cxn>
                <a:cxn ang="0">
                  <a:pos x="136" y="1484"/>
                </a:cxn>
                <a:cxn ang="0">
                  <a:pos x="59" y="1661"/>
                </a:cxn>
                <a:cxn ang="0">
                  <a:pos x="0" y="1714"/>
                </a:cxn>
              </a:cxnLst>
              <a:rect l="0" t="0" r="r" b="b"/>
              <a:pathLst>
                <a:path w="1246" h="1714">
                  <a:moveTo>
                    <a:pt x="0" y="1714"/>
                  </a:moveTo>
                  <a:lnTo>
                    <a:pt x="620" y="1638"/>
                  </a:lnTo>
                  <a:lnTo>
                    <a:pt x="626" y="1655"/>
                  </a:lnTo>
                  <a:lnTo>
                    <a:pt x="1016" y="1602"/>
                  </a:lnTo>
                  <a:lnTo>
                    <a:pt x="1021" y="1584"/>
                  </a:lnTo>
                  <a:lnTo>
                    <a:pt x="1069" y="1489"/>
                  </a:lnTo>
                  <a:lnTo>
                    <a:pt x="1087" y="1466"/>
                  </a:lnTo>
                  <a:lnTo>
                    <a:pt x="1081" y="1402"/>
                  </a:lnTo>
                  <a:lnTo>
                    <a:pt x="1104" y="1348"/>
                  </a:lnTo>
                  <a:lnTo>
                    <a:pt x="1152" y="1306"/>
                  </a:lnTo>
                  <a:lnTo>
                    <a:pt x="1152" y="1260"/>
                  </a:lnTo>
                  <a:lnTo>
                    <a:pt x="1158" y="1247"/>
                  </a:lnTo>
                  <a:lnTo>
                    <a:pt x="1163" y="1218"/>
                  </a:lnTo>
                  <a:lnTo>
                    <a:pt x="1193" y="1194"/>
                  </a:lnTo>
                  <a:lnTo>
                    <a:pt x="1205" y="1218"/>
                  </a:lnTo>
                  <a:lnTo>
                    <a:pt x="1216" y="1224"/>
                  </a:lnTo>
                  <a:lnTo>
                    <a:pt x="1234" y="1212"/>
                  </a:lnTo>
                  <a:lnTo>
                    <a:pt x="1241" y="1194"/>
                  </a:lnTo>
                  <a:lnTo>
                    <a:pt x="1246" y="1171"/>
                  </a:lnTo>
                  <a:lnTo>
                    <a:pt x="1234" y="1118"/>
                  </a:lnTo>
                  <a:lnTo>
                    <a:pt x="1246" y="1047"/>
                  </a:lnTo>
                  <a:lnTo>
                    <a:pt x="1223" y="999"/>
                  </a:lnTo>
                  <a:lnTo>
                    <a:pt x="1216" y="905"/>
                  </a:lnTo>
                  <a:lnTo>
                    <a:pt x="1122" y="674"/>
                  </a:lnTo>
                  <a:lnTo>
                    <a:pt x="1033" y="644"/>
                  </a:lnTo>
                  <a:lnTo>
                    <a:pt x="1004" y="669"/>
                  </a:lnTo>
                  <a:lnTo>
                    <a:pt x="963" y="710"/>
                  </a:lnTo>
                  <a:lnTo>
                    <a:pt x="856" y="864"/>
                  </a:lnTo>
                  <a:lnTo>
                    <a:pt x="845" y="864"/>
                  </a:lnTo>
                  <a:lnTo>
                    <a:pt x="838" y="857"/>
                  </a:lnTo>
                  <a:lnTo>
                    <a:pt x="792" y="840"/>
                  </a:lnTo>
                  <a:lnTo>
                    <a:pt x="780" y="828"/>
                  </a:lnTo>
                  <a:lnTo>
                    <a:pt x="767" y="793"/>
                  </a:lnTo>
                  <a:lnTo>
                    <a:pt x="780" y="728"/>
                  </a:lnTo>
                  <a:lnTo>
                    <a:pt x="797" y="704"/>
                  </a:lnTo>
                  <a:lnTo>
                    <a:pt x="851" y="669"/>
                  </a:lnTo>
                  <a:lnTo>
                    <a:pt x="863" y="644"/>
                  </a:lnTo>
                  <a:lnTo>
                    <a:pt x="863" y="621"/>
                  </a:lnTo>
                  <a:lnTo>
                    <a:pt x="874" y="591"/>
                  </a:lnTo>
                  <a:lnTo>
                    <a:pt x="892" y="574"/>
                  </a:lnTo>
                  <a:lnTo>
                    <a:pt x="916" y="527"/>
                  </a:lnTo>
                  <a:lnTo>
                    <a:pt x="916" y="426"/>
                  </a:lnTo>
                  <a:lnTo>
                    <a:pt x="904" y="373"/>
                  </a:lnTo>
                  <a:lnTo>
                    <a:pt x="886" y="350"/>
                  </a:lnTo>
                  <a:lnTo>
                    <a:pt x="856" y="309"/>
                  </a:lnTo>
                  <a:lnTo>
                    <a:pt x="845" y="291"/>
                  </a:lnTo>
                  <a:lnTo>
                    <a:pt x="851" y="267"/>
                  </a:lnTo>
                  <a:lnTo>
                    <a:pt x="886" y="255"/>
                  </a:lnTo>
                  <a:lnTo>
                    <a:pt x="892" y="243"/>
                  </a:lnTo>
                  <a:lnTo>
                    <a:pt x="851" y="167"/>
                  </a:lnTo>
                  <a:lnTo>
                    <a:pt x="815" y="149"/>
                  </a:lnTo>
                  <a:lnTo>
                    <a:pt x="714" y="114"/>
                  </a:lnTo>
                  <a:lnTo>
                    <a:pt x="638" y="96"/>
                  </a:lnTo>
                  <a:lnTo>
                    <a:pt x="608" y="66"/>
                  </a:lnTo>
                  <a:lnTo>
                    <a:pt x="549" y="48"/>
                  </a:lnTo>
                  <a:lnTo>
                    <a:pt x="496" y="36"/>
                  </a:lnTo>
                  <a:lnTo>
                    <a:pt x="449" y="0"/>
                  </a:lnTo>
                  <a:lnTo>
                    <a:pt x="432" y="30"/>
                  </a:lnTo>
                  <a:lnTo>
                    <a:pt x="396" y="43"/>
                  </a:lnTo>
                  <a:lnTo>
                    <a:pt x="366" y="96"/>
                  </a:lnTo>
                  <a:lnTo>
                    <a:pt x="361" y="142"/>
                  </a:lnTo>
                  <a:lnTo>
                    <a:pt x="366" y="160"/>
                  </a:lnTo>
                  <a:lnTo>
                    <a:pt x="384" y="160"/>
                  </a:lnTo>
                  <a:lnTo>
                    <a:pt x="389" y="178"/>
                  </a:lnTo>
                  <a:lnTo>
                    <a:pt x="378" y="184"/>
                  </a:lnTo>
                  <a:lnTo>
                    <a:pt x="348" y="196"/>
                  </a:lnTo>
                  <a:lnTo>
                    <a:pt x="331" y="208"/>
                  </a:lnTo>
                  <a:lnTo>
                    <a:pt x="307" y="243"/>
                  </a:lnTo>
                  <a:lnTo>
                    <a:pt x="290" y="279"/>
                  </a:lnTo>
                  <a:lnTo>
                    <a:pt x="295" y="320"/>
                  </a:lnTo>
                  <a:lnTo>
                    <a:pt x="301" y="367"/>
                  </a:lnTo>
                  <a:lnTo>
                    <a:pt x="277" y="414"/>
                  </a:lnTo>
                  <a:lnTo>
                    <a:pt x="242" y="432"/>
                  </a:lnTo>
                  <a:lnTo>
                    <a:pt x="236" y="396"/>
                  </a:lnTo>
                  <a:lnTo>
                    <a:pt x="248" y="355"/>
                  </a:lnTo>
                  <a:lnTo>
                    <a:pt x="236" y="314"/>
                  </a:lnTo>
                  <a:lnTo>
                    <a:pt x="242" y="291"/>
                  </a:lnTo>
                  <a:lnTo>
                    <a:pt x="236" y="284"/>
                  </a:lnTo>
                  <a:lnTo>
                    <a:pt x="219" y="291"/>
                  </a:lnTo>
                  <a:lnTo>
                    <a:pt x="201" y="320"/>
                  </a:lnTo>
                  <a:lnTo>
                    <a:pt x="194" y="362"/>
                  </a:lnTo>
                  <a:lnTo>
                    <a:pt x="183" y="385"/>
                  </a:lnTo>
                  <a:lnTo>
                    <a:pt x="159" y="385"/>
                  </a:lnTo>
                  <a:lnTo>
                    <a:pt x="123" y="414"/>
                  </a:lnTo>
                  <a:lnTo>
                    <a:pt x="106" y="444"/>
                  </a:lnTo>
                  <a:lnTo>
                    <a:pt x="106" y="467"/>
                  </a:lnTo>
                  <a:lnTo>
                    <a:pt x="70" y="503"/>
                  </a:lnTo>
                  <a:lnTo>
                    <a:pt x="70" y="568"/>
                  </a:lnTo>
                  <a:lnTo>
                    <a:pt x="65" y="639"/>
                  </a:lnTo>
                  <a:lnTo>
                    <a:pt x="59" y="687"/>
                  </a:lnTo>
                  <a:lnTo>
                    <a:pt x="35" y="740"/>
                  </a:lnTo>
                  <a:lnTo>
                    <a:pt x="17" y="769"/>
                  </a:lnTo>
                  <a:lnTo>
                    <a:pt x="17" y="804"/>
                  </a:lnTo>
                  <a:lnTo>
                    <a:pt x="47" y="893"/>
                  </a:lnTo>
                  <a:lnTo>
                    <a:pt x="29" y="946"/>
                  </a:lnTo>
                  <a:lnTo>
                    <a:pt x="52" y="994"/>
                  </a:lnTo>
                  <a:lnTo>
                    <a:pt x="112" y="1111"/>
                  </a:lnTo>
                  <a:lnTo>
                    <a:pt x="153" y="1212"/>
                  </a:lnTo>
                  <a:lnTo>
                    <a:pt x="153" y="1295"/>
                  </a:lnTo>
                  <a:lnTo>
                    <a:pt x="171" y="1313"/>
                  </a:lnTo>
                  <a:lnTo>
                    <a:pt x="171" y="1324"/>
                  </a:lnTo>
                  <a:lnTo>
                    <a:pt x="159" y="1336"/>
                  </a:lnTo>
                  <a:lnTo>
                    <a:pt x="148" y="1425"/>
                  </a:lnTo>
                  <a:lnTo>
                    <a:pt x="136" y="1484"/>
                  </a:lnTo>
                  <a:lnTo>
                    <a:pt x="106" y="1542"/>
                  </a:lnTo>
                  <a:lnTo>
                    <a:pt x="59" y="1661"/>
                  </a:lnTo>
                  <a:lnTo>
                    <a:pt x="17" y="1702"/>
                  </a:lnTo>
                  <a:lnTo>
                    <a:pt x="0" y="1714"/>
                  </a:lnTo>
                  <a:close/>
                </a:path>
              </a:pathLst>
            </a:custGeom>
            <a:grpFill/>
            <a:ln w="9525">
              <a:solidFill>
                <a:schemeClr val="bg1"/>
              </a:solidFill>
              <a:round/>
              <a:headEnd/>
              <a:tailEnd/>
            </a:ln>
          </p:spPr>
          <p:txBody>
            <a:bodyPr anchor="ctr"/>
            <a:lstStyle/>
            <a:p>
              <a:pPr algn="ctr">
                <a:defRPr/>
              </a:pPr>
              <a:endParaRPr lang="en-US" sz="1200" b="1" dirty="0">
                <a:solidFill>
                  <a:schemeClr val="bg1"/>
                </a:solidFill>
                <a:latin typeface="Calibri" pitchFamily="34" charset="0"/>
                <a:cs typeface="Arial" pitchFamily="34" charset="0"/>
              </a:endParaRPr>
            </a:p>
            <a:p>
              <a:pPr algn="ctr">
                <a:defRPr/>
              </a:pPr>
              <a:r>
                <a:rPr lang="en-US" sz="1200" b="1" dirty="0">
                  <a:solidFill>
                    <a:schemeClr val="bg1"/>
                  </a:solidFill>
                  <a:latin typeface="Calibri" pitchFamily="34" charset="0"/>
                  <a:cs typeface="Arial" pitchFamily="34" charset="0"/>
                </a:rPr>
                <a:t>58%</a:t>
              </a:r>
            </a:p>
          </p:txBody>
        </p:sp>
        <p:sp>
          <p:nvSpPr>
            <p:cNvPr id="19507" name="Freeform 51"/>
            <p:cNvSpPr>
              <a:spLocks/>
            </p:cNvSpPr>
            <p:nvPr/>
          </p:nvSpPr>
          <p:spPr bwMode="auto">
            <a:xfrm>
              <a:off x="5421313" y="2084388"/>
              <a:ext cx="1028700" cy="508000"/>
            </a:xfrm>
            <a:custGeom>
              <a:avLst/>
              <a:gdLst/>
              <a:ahLst/>
              <a:cxnLst>
                <a:cxn ang="0">
                  <a:pos x="83" y="372"/>
                </a:cxn>
                <a:cxn ang="0">
                  <a:pos x="183" y="301"/>
                </a:cxn>
                <a:cxn ang="0">
                  <a:pos x="461" y="130"/>
                </a:cxn>
                <a:cxn ang="0">
                  <a:pos x="609" y="12"/>
                </a:cxn>
                <a:cxn ang="0">
                  <a:pos x="721" y="18"/>
                </a:cxn>
                <a:cxn ang="0">
                  <a:pos x="644" y="89"/>
                </a:cxn>
                <a:cxn ang="0">
                  <a:pos x="538" y="201"/>
                </a:cxn>
                <a:cxn ang="0">
                  <a:pos x="550" y="278"/>
                </a:cxn>
                <a:cxn ang="0">
                  <a:pos x="656" y="225"/>
                </a:cxn>
                <a:cxn ang="0">
                  <a:pos x="921" y="367"/>
                </a:cxn>
                <a:cxn ang="0">
                  <a:pos x="1010" y="385"/>
                </a:cxn>
                <a:cxn ang="0">
                  <a:pos x="1040" y="402"/>
                </a:cxn>
                <a:cxn ang="0">
                  <a:pos x="1152" y="307"/>
                </a:cxn>
                <a:cxn ang="0">
                  <a:pos x="1501" y="195"/>
                </a:cxn>
                <a:cxn ang="0">
                  <a:pos x="1494" y="266"/>
                </a:cxn>
                <a:cxn ang="0">
                  <a:pos x="1560" y="325"/>
                </a:cxn>
                <a:cxn ang="0">
                  <a:pos x="1702" y="314"/>
                </a:cxn>
                <a:cxn ang="0">
                  <a:pos x="1790" y="426"/>
                </a:cxn>
                <a:cxn ang="0">
                  <a:pos x="1938" y="438"/>
                </a:cxn>
                <a:cxn ang="0">
                  <a:pos x="1926" y="496"/>
                </a:cxn>
                <a:cxn ang="0">
                  <a:pos x="1861" y="484"/>
                </a:cxn>
                <a:cxn ang="0">
                  <a:pos x="1778" y="496"/>
                </a:cxn>
                <a:cxn ang="0">
                  <a:pos x="1643" y="496"/>
                </a:cxn>
                <a:cxn ang="0">
                  <a:pos x="1625" y="561"/>
                </a:cxn>
                <a:cxn ang="0">
                  <a:pos x="1459" y="502"/>
                </a:cxn>
                <a:cxn ang="0">
                  <a:pos x="1342" y="550"/>
                </a:cxn>
                <a:cxn ang="0">
                  <a:pos x="1282" y="578"/>
                </a:cxn>
                <a:cxn ang="0">
                  <a:pos x="1187" y="585"/>
                </a:cxn>
                <a:cxn ang="0">
                  <a:pos x="1081" y="720"/>
                </a:cxn>
                <a:cxn ang="0">
                  <a:pos x="1099" y="649"/>
                </a:cxn>
                <a:cxn ang="0">
                  <a:pos x="1028" y="674"/>
                </a:cxn>
                <a:cxn ang="0">
                  <a:pos x="981" y="626"/>
                </a:cxn>
                <a:cxn ang="0">
                  <a:pos x="934" y="745"/>
                </a:cxn>
                <a:cxn ang="0">
                  <a:pos x="850" y="904"/>
                </a:cxn>
                <a:cxn ang="0">
                  <a:pos x="804" y="933"/>
                </a:cxn>
                <a:cxn ang="0">
                  <a:pos x="809" y="851"/>
                </a:cxn>
                <a:cxn ang="0">
                  <a:pos x="744" y="851"/>
                </a:cxn>
                <a:cxn ang="0">
                  <a:pos x="703" y="692"/>
                </a:cxn>
                <a:cxn ang="0">
                  <a:pos x="668" y="649"/>
                </a:cxn>
                <a:cxn ang="0">
                  <a:pos x="550" y="608"/>
                </a:cxn>
                <a:cxn ang="0">
                  <a:pos x="502" y="608"/>
                </a:cxn>
                <a:cxn ang="0">
                  <a:pos x="373" y="561"/>
                </a:cxn>
                <a:cxn ang="0">
                  <a:pos x="77" y="454"/>
                </a:cxn>
                <a:cxn ang="0">
                  <a:pos x="0" y="408"/>
                </a:cxn>
              </a:cxnLst>
              <a:rect l="0" t="0" r="r" b="b"/>
              <a:pathLst>
                <a:path w="1956" h="963">
                  <a:moveTo>
                    <a:pt x="0" y="408"/>
                  </a:moveTo>
                  <a:lnTo>
                    <a:pt x="59" y="390"/>
                  </a:lnTo>
                  <a:lnTo>
                    <a:pt x="83" y="372"/>
                  </a:lnTo>
                  <a:lnTo>
                    <a:pt x="148" y="337"/>
                  </a:lnTo>
                  <a:lnTo>
                    <a:pt x="160" y="307"/>
                  </a:lnTo>
                  <a:lnTo>
                    <a:pt x="183" y="301"/>
                  </a:lnTo>
                  <a:lnTo>
                    <a:pt x="295" y="266"/>
                  </a:lnTo>
                  <a:lnTo>
                    <a:pt x="366" y="225"/>
                  </a:lnTo>
                  <a:lnTo>
                    <a:pt x="461" y="130"/>
                  </a:lnTo>
                  <a:lnTo>
                    <a:pt x="485" y="124"/>
                  </a:lnTo>
                  <a:lnTo>
                    <a:pt x="561" y="41"/>
                  </a:lnTo>
                  <a:lnTo>
                    <a:pt x="609" y="12"/>
                  </a:lnTo>
                  <a:lnTo>
                    <a:pt x="697" y="0"/>
                  </a:lnTo>
                  <a:lnTo>
                    <a:pt x="715" y="5"/>
                  </a:lnTo>
                  <a:lnTo>
                    <a:pt x="721" y="18"/>
                  </a:lnTo>
                  <a:lnTo>
                    <a:pt x="674" y="48"/>
                  </a:lnTo>
                  <a:lnTo>
                    <a:pt x="662" y="53"/>
                  </a:lnTo>
                  <a:lnTo>
                    <a:pt x="644" y="89"/>
                  </a:lnTo>
                  <a:lnTo>
                    <a:pt x="586" y="154"/>
                  </a:lnTo>
                  <a:lnTo>
                    <a:pt x="556" y="183"/>
                  </a:lnTo>
                  <a:lnTo>
                    <a:pt x="538" y="201"/>
                  </a:lnTo>
                  <a:lnTo>
                    <a:pt x="526" y="260"/>
                  </a:lnTo>
                  <a:lnTo>
                    <a:pt x="538" y="301"/>
                  </a:lnTo>
                  <a:lnTo>
                    <a:pt x="550" y="278"/>
                  </a:lnTo>
                  <a:lnTo>
                    <a:pt x="597" y="236"/>
                  </a:lnTo>
                  <a:lnTo>
                    <a:pt x="632" y="236"/>
                  </a:lnTo>
                  <a:lnTo>
                    <a:pt x="656" y="225"/>
                  </a:lnTo>
                  <a:lnTo>
                    <a:pt x="768" y="278"/>
                  </a:lnTo>
                  <a:lnTo>
                    <a:pt x="857" y="378"/>
                  </a:lnTo>
                  <a:lnTo>
                    <a:pt x="921" y="367"/>
                  </a:lnTo>
                  <a:lnTo>
                    <a:pt x="964" y="367"/>
                  </a:lnTo>
                  <a:lnTo>
                    <a:pt x="987" y="385"/>
                  </a:lnTo>
                  <a:lnTo>
                    <a:pt x="1010" y="385"/>
                  </a:lnTo>
                  <a:lnTo>
                    <a:pt x="1017" y="378"/>
                  </a:lnTo>
                  <a:lnTo>
                    <a:pt x="1040" y="390"/>
                  </a:lnTo>
                  <a:lnTo>
                    <a:pt x="1040" y="402"/>
                  </a:lnTo>
                  <a:lnTo>
                    <a:pt x="1058" y="390"/>
                  </a:lnTo>
                  <a:lnTo>
                    <a:pt x="1075" y="367"/>
                  </a:lnTo>
                  <a:lnTo>
                    <a:pt x="1152" y="307"/>
                  </a:lnTo>
                  <a:lnTo>
                    <a:pt x="1406" y="243"/>
                  </a:lnTo>
                  <a:lnTo>
                    <a:pt x="1471" y="207"/>
                  </a:lnTo>
                  <a:lnTo>
                    <a:pt x="1501" y="195"/>
                  </a:lnTo>
                  <a:lnTo>
                    <a:pt x="1512" y="213"/>
                  </a:lnTo>
                  <a:lnTo>
                    <a:pt x="1494" y="248"/>
                  </a:lnTo>
                  <a:lnTo>
                    <a:pt x="1494" y="266"/>
                  </a:lnTo>
                  <a:lnTo>
                    <a:pt x="1524" y="325"/>
                  </a:lnTo>
                  <a:lnTo>
                    <a:pt x="1542" y="337"/>
                  </a:lnTo>
                  <a:lnTo>
                    <a:pt x="1560" y="325"/>
                  </a:lnTo>
                  <a:lnTo>
                    <a:pt x="1601" y="331"/>
                  </a:lnTo>
                  <a:lnTo>
                    <a:pt x="1619" y="319"/>
                  </a:lnTo>
                  <a:lnTo>
                    <a:pt x="1702" y="314"/>
                  </a:lnTo>
                  <a:lnTo>
                    <a:pt x="1737" y="337"/>
                  </a:lnTo>
                  <a:lnTo>
                    <a:pt x="1766" y="396"/>
                  </a:lnTo>
                  <a:lnTo>
                    <a:pt x="1790" y="426"/>
                  </a:lnTo>
                  <a:lnTo>
                    <a:pt x="1855" y="449"/>
                  </a:lnTo>
                  <a:lnTo>
                    <a:pt x="1920" y="438"/>
                  </a:lnTo>
                  <a:lnTo>
                    <a:pt x="1938" y="438"/>
                  </a:lnTo>
                  <a:lnTo>
                    <a:pt x="1956" y="449"/>
                  </a:lnTo>
                  <a:lnTo>
                    <a:pt x="1956" y="472"/>
                  </a:lnTo>
                  <a:lnTo>
                    <a:pt x="1926" y="496"/>
                  </a:lnTo>
                  <a:lnTo>
                    <a:pt x="1885" y="502"/>
                  </a:lnTo>
                  <a:lnTo>
                    <a:pt x="1867" y="496"/>
                  </a:lnTo>
                  <a:lnTo>
                    <a:pt x="1861" y="484"/>
                  </a:lnTo>
                  <a:lnTo>
                    <a:pt x="1849" y="484"/>
                  </a:lnTo>
                  <a:lnTo>
                    <a:pt x="1808" y="508"/>
                  </a:lnTo>
                  <a:lnTo>
                    <a:pt x="1778" y="496"/>
                  </a:lnTo>
                  <a:lnTo>
                    <a:pt x="1755" y="496"/>
                  </a:lnTo>
                  <a:lnTo>
                    <a:pt x="1684" y="508"/>
                  </a:lnTo>
                  <a:lnTo>
                    <a:pt x="1643" y="496"/>
                  </a:lnTo>
                  <a:lnTo>
                    <a:pt x="1625" y="508"/>
                  </a:lnTo>
                  <a:lnTo>
                    <a:pt x="1636" y="550"/>
                  </a:lnTo>
                  <a:lnTo>
                    <a:pt x="1625" y="561"/>
                  </a:lnTo>
                  <a:lnTo>
                    <a:pt x="1608" y="555"/>
                  </a:lnTo>
                  <a:lnTo>
                    <a:pt x="1565" y="520"/>
                  </a:lnTo>
                  <a:lnTo>
                    <a:pt x="1459" y="502"/>
                  </a:lnTo>
                  <a:lnTo>
                    <a:pt x="1436" y="508"/>
                  </a:lnTo>
                  <a:lnTo>
                    <a:pt x="1412" y="496"/>
                  </a:lnTo>
                  <a:lnTo>
                    <a:pt x="1342" y="550"/>
                  </a:lnTo>
                  <a:lnTo>
                    <a:pt x="1324" y="550"/>
                  </a:lnTo>
                  <a:lnTo>
                    <a:pt x="1294" y="567"/>
                  </a:lnTo>
                  <a:lnTo>
                    <a:pt x="1282" y="578"/>
                  </a:lnTo>
                  <a:lnTo>
                    <a:pt x="1271" y="585"/>
                  </a:lnTo>
                  <a:lnTo>
                    <a:pt x="1228" y="578"/>
                  </a:lnTo>
                  <a:lnTo>
                    <a:pt x="1187" y="585"/>
                  </a:lnTo>
                  <a:lnTo>
                    <a:pt x="1182" y="621"/>
                  </a:lnTo>
                  <a:lnTo>
                    <a:pt x="1170" y="638"/>
                  </a:lnTo>
                  <a:lnTo>
                    <a:pt x="1081" y="720"/>
                  </a:lnTo>
                  <a:lnTo>
                    <a:pt x="1070" y="715"/>
                  </a:lnTo>
                  <a:lnTo>
                    <a:pt x="1063" y="703"/>
                  </a:lnTo>
                  <a:lnTo>
                    <a:pt x="1099" y="649"/>
                  </a:lnTo>
                  <a:lnTo>
                    <a:pt x="1093" y="626"/>
                  </a:lnTo>
                  <a:lnTo>
                    <a:pt x="1046" y="626"/>
                  </a:lnTo>
                  <a:lnTo>
                    <a:pt x="1028" y="674"/>
                  </a:lnTo>
                  <a:lnTo>
                    <a:pt x="1010" y="697"/>
                  </a:lnTo>
                  <a:lnTo>
                    <a:pt x="992" y="667"/>
                  </a:lnTo>
                  <a:lnTo>
                    <a:pt x="981" y="626"/>
                  </a:lnTo>
                  <a:lnTo>
                    <a:pt x="975" y="632"/>
                  </a:lnTo>
                  <a:lnTo>
                    <a:pt x="964" y="692"/>
                  </a:lnTo>
                  <a:lnTo>
                    <a:pt x="934" y="745"/>
                  </a:lnTo>
                  <a:lnTo>
                    <a:pt x="910" y="803"/>
                  </a:lnTo>
                  <a:lnTo>
                    <a:pt x="893" y="839"/>
                  </a:lnTo>
                  <a:lnTo>
                    <a:pt x="850" y="904"/>
                  </a:lnTo>
                  <a:lnTo>
                    <a:pt x="850" y="945"/>
                  </a:lnTo>
                  <a:lnTo>
                    <a:pt x="845" y="963"/>
                  </a:lnTo>
                  <a:lnTo>
                    <a:pt x="804" y="933"/>
                  </a:lnTo>
                  <a:lnTo>
                    <a:pt x="792" y="892"/>
                  </a:lnTo>
                  <a:lnTo>
                    <a:pt x="809" y="874"/>
                  </a:lnTo>
                  <a:lnTo>
                    <a:pt x="809" y="851"/>
                  </a:lnTo>
                  <a:lnTo>
                    <a:pt x="804" y="845"/>
                  </a:lnTo>
                  <a:lnTo>
                    <a:pt x="756" y="857"/>
                  </a:lnTo>
                  <a:lnTo>
                    <a:pt x="744" y="851"/>
                  </a:lnTo>
                  <a:lnTo>
                    <a:pt x="762" y="750"/>
                  </a:lnTo>
                  <a:lnTo>
                    <a:pt x="756" y="715"/>
                  </a:lnTo>
                  <a:lnTo>
                    <a:pt x="703" y="692"/>
                  </a:lnTo>
                  <a:lnTo>
                    <a:pt x="662" y="679"/>
                  </a:lnTo>
                  <a:lnTo>
                    <a:pt x="662" y="662"/>
                  </a:lnTo>
                  <a:lnTo>
                    <a:pt x="668" y="649"/>
                  </a:lnTo>
                  <a:lnTo>
                    <a:pt x="650" y="638"/>
                  </a:lnTo>
                  <a:lnTo>
                    <a:pt x="609" y="621"/>
                  </a:lnTo>
                  <a:lnTo>
                    <a:pt x="550" y="608"/>
                  </a:lnTo>
                  <a:lnTo>
                    <a:pt x="526" y="614"/>
                  </a:lnTo>
                  <a:lnTo>
                    <a:pt x="508" y="626"/>
                  </a:lnTo>
                  <a:lnTo>
                    <a:pt x="502" y="608"/>
                  </a:lnTo>
                  <a:lnTo>
                    <a:pt x="461" y="608"/>
                  </a:lnTo>
                  <a:lnTo>
                    <a:pt x="408" y="561"/>
                  </a:lnTo>
                  <a:lnTo>
                    <a:pt x="373" y="561"/>
                  </a:lnTo>
                  <a:lnTo>
                    <a:pt x="107" y="508"/>
                  </a:lnTo>
                  <a:lnTo>
                    <a:pt x="89" y="496"/>
                  </a:lnTo>
                  <a:lnTo>
                    <a:pt x="77" y="454"/>
                  </a:lnTo>
                  <a:lnTo>
                    <a:pt x="53" y="438"/>
                  </a:lnTo>
                  <a:lnTo>
                    <a:pt x="18" y="431"/>
                  </a:lnTo>
                  <a:lnTo>
                    <a:pt x="0" y="408"/>
                  </a:lnTo>
                  <a:close/>
                </a:path>
              </a:pathLst>
            </a:custGeom>
            <a:grp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sp>
        <p:nvSpPr>
          <p:cNvPr id="19509" name="Freeform 53"/>
          <p:cNvSpPr>
            <a:spLocks/>
          </p:cNvSpPr>
          <p:nvPr/>
        </p:nvSpPr>
        <p:spPr bwMode="auto">
          <a:xfrm>
            <a:off x="6894120" y="2740047"/>
            <a:ext cx="404700" cy="794331"/>
          </a:xfrm>
          <a:custGeom>
            <a:avLst/>
            <a:gdLst/>
            <a:ahLst/>
            <a:cxnLst>
              <a:cxn ang="0">
                <a:pos x="30" y="99"/>
              </a:cxn>
              <a:cxn ang="0">
                <a:pos x="112" y="1063"/>
              </a:cxn>
              <a:cxn ang="0">
                <a:pos x="101" y="1080"/>
              </a:cxn>
              <a:cxn ang="0">
                <a:pos x="107" y="1116"/>
              </a:cxn>
              <a:cxn ang="0">
                <a:pos x="95" y="1163"/>
              </a:cxn>
              <a:cxn ang="0">
                <a:pos x="130" y="1240"/>
              </a:cxn>
              <a:cxn ang="0">
                <a:pos x="142" y="1323"/>
              </a:cxn>
              <a:cxn ang="0">
                <a:pos x="101" y="1405"/>
              </a:cxn>
              <a:cxn ang="0">
                <a:pos x="101" y="1428"/>
              </a:cxn>
              <a:cxn ang="0">
                <a:pos x="71" y="1494"/>
              </a:cxn>
              <a:cxn ang="0">
                <a:pos x="18" y="1541"/>
              </a:cxn>
              <a:cxn ang="0">
                <a:pos x="18" y="1600"/>
              </a:cxn>
              <a:cxn ang="0">
                <a:pos x="0" y="1671"/>
              </a:cxn>
              <a:cxn ang="0">
                <a:pos x="0" y="1694"/>
              </a:cxn>
              <a:cxn ang="0">
                <a:pos x="6" y="1707"/>
              </a:cxn>
              <a:cxn ang="0">
                <a:pos x="30" y="1712"/>
              </a:cxn>
              <a:cxn ang="0">
                <a:pos x="59" y="1701"/>
              </a:cxn>
              <a:cxn ang="0">
                <a:pos x="54" y="1694"/>
              </a:cxn>
              <a:cxn ang="0">
                <a:pos x="66" y="1659"/>
              </a:cxn>
              <a:cxn ang="0">
                <a:pos x="124" y="1666"/>
              </a:cxn>
              <a:cxn ang="0">
                <a:pos x="201" y="1636"/>
              </a:cxn>
              <a:cxn ang="0">
                <a:pos x="295" y="1677"/>
              </a:cxn>
              <a:cxn ang="0">
                <a:pos x="302" y="1689"/>
              </a:cxn>
              <a:cxn ang="0">
                <a:pos x="325" y="1683"/>
              </a:cxn>
              <a:cxn ang="0">
                <a:pos x="343" y="1623"/>
              </a:cxn>
              <a:cxn ang="0">
                <a:pos x="396" y="1600"/>
              </a:cxn>
              <a:cxn ang="0">
                <a:pos x="414" y="1630"/>
              </a:cxn>
              <a:cxn ang="0">
                <a:pos x="449" y="1653"/>
              </a:cxn>
              <a:cxn ang="0">
                <a:pos x="473" y="1630"/>
              </a:cxn>
              <a:cxn ang="0">
                <a:pos x="497" y="1547"/>
              </a:cxn>
              <a:cxn ang="0">
                <a:pos x="520" y="1524"/>
              </a:cxn>
              <a:cxn ang="0">
                <a:pos x="543" y="1524"/>
              </a:cxn>
              <a:cxn ang="0">
                <a:pos x="579" y="1565"/>
              </a:cxn>
              <a:cxn ang="0">
                <a:pos x="657" y="1565"/>
              </a:cxn>
              <a:cxn ang="0">
                <a:pos x="674" y="1494"/>
              </a:cxn>
              <a:cxn ang="0">
                <a:pos x="804" y="1323"/>
              </a:cxn>
              <a:cxn ang="0">
                <a:pos x="804" y="1263"/>
              </a:cxn>
              <a:cxn ang="0">
                <a:pos x="833" y="1252"/>
              </a:cxn>
              <a:cxn ang="0">
                <a:pos x="886" y="1258"/>
              </a:cxn>
              <a:cxn ang="0">
                <a:pos x="928" y="1222"/>
              </a:cxn>
              <a:cxn ang="0">
                <a:pos x="964" y="1217"/>
              </a:cxn>
              <a:cxn ang="0">
                <a:pos x="975" y="1187"/>
              </a:cxn>
              <a:cxn ang="0">
                <a:pos x="957" y="1121"/>
              </a:cxn>
              <a:cxn ang="0">
                <a:pos x="957" y="1098"/>
              </a:cxn>
              <a:cxn ang="0">
                <a:pos x="969" y="1068"/>
              </a:cxn>
              <a:cxn ang="0">
                <a:pos x="851" y="17"/>
              </a:cxn>
              <a:cxn ang="0">
                <a:pos x="845" y="0"/>
              </a:cxn>
              <a:cxn ang="0">
                <a:pos x="225" y="76"/>
              </a:cxn>
              <a:cxn ang="0">
                <a:pos x="208" y="94"/>
              </a:cxn>
              <a:cxn ang="0">
                <a:pos x="160" y="112"/>
              </a:cxn>
              <a:cxn ang="0">
                <a:pos x="130" y="124"/>
              </a:cxn>
              <a:cxn ang="0">
                <a:pos x="77" y="135"/>
              </a:cxn>
              <a:cxn ang="0">
                <a:pos x="30" y="99"/>
              </a:cxn>
            </a:cxnLst>
            <a:rect l="0" t="0" r="r" b="b"/>
            <a:pathLst>
              <a:path w="975" h="1712">
                <a:moveTo>
                  <a:pt x="30" y="99"/>
                </a:moveTo>
                <a:lnTo>
                  <a:pt x="112" y="1063"/>
                </a:lnTo>
                <a:lnTo>
                  <a:pt x="101" y="1080"/>
                </a:lnTo>
                <a:lnTo>
                  <a:pt x="107" y="1116"/>
                </a:lnTo>
                <a:lnTo>
                  <a:pt x="95" y="1163"/>
                </a:lnTo>
                <a:lnTo>
                  <a:pt x="130" y="1240"/>
                </a:lnTo>
                <a:lnTo>
                  <a:pt x="142" y="1323"/>
                </a:lnTo>
                <a:lnTo>
                  <a:pt x="101" y="1405"/>
                </a:lnTo>
                <a:lnTo>
                  <a:pt x="101" y="1428"/>
                </a:lnTo>
                <a:lnTo>
                  <a:pt x="71" y="1494"/>
                </a:lnTo>
                <a:lnTo>
                  <a:pt x="18" y="1541"/>
                </a:lnTo>
                <a:lnTo>
                  <a:pt x="18" y="1600"/>
                </a:lnTo>
                <a:lnTo>
                  <a:pt x="0" y="1671"/>
                </a:lnTo>
                <a:lnTo>
                  <a:pt x="0" y="1694"/>
                </a:lnTo>
                <a:lnTo>
                  <a:pt x="6" y="1707"/>
                </a:lnTo>
                <a:lnTo>
                  <a:pt x="30" y="1712"/>
                </a:lnTo>
                <a:lnTo>
                  <a:pt x="59" y="1701"/>
                </a:lnTo>
                <a:lnTo>
                  <a:pt x="54" y="1694"/>
                </a:lnTo>
                <a:lnTo>
                  <a:pt x="66" y="1659"/>
                </a:lnTo>
                <a:lnTo>
                  <a:pt x="124" y="1666"/>
                </a:lnTo>
                <a:lnTo>
                  <a:pt x="201" y="1636"/>
                </a:lnTo>
                <a:lnTo>
                  <a:pt x="295" y="1677"/>
                </a:lnTo>
                <a:lnTo>
                  <a:pt x="302" y="1689"/>
                </a:lnTo>
                <a:lnTo>
                  <a:pt x="325" y="1683"/>
                </a:lnTo>
                <a:lnTo>
                  <a:pt x="343" y="1623"/>
                </a:lnTo>
                <a:lnTo>
                  <a:pt x="396" y="1600"/>
                </a:lnTo>
                <a:lnTo>
                  <a:pt x="414" y="1630"/>
                </a:lnTo>
                <a:lnTo>
                  <a:pt x="449" y="1653"/>
                </a:lnTo>
                <a:lnTo>
                  <a:pt x="473" y="1630"/>
                </a:lnTo>
                <a:lnTo>
                  <a:pt x="497" y="1547"/>
                </a:lnTo>
                <a:lnTo>
                  <a:pt x="520" y="1524"/>
                </a:lnTo>
                <a:lnTo>
                  <a:pt x="543" y="1524"/>
                </a:lnTo>
                <a:lnTo>
                  <a:pt x="579" y="1565"/>
                </a:lnTo>
                <a:lnTo>
                  <a:pt x="657" y="1565"/>
                </a:lnTo>
                <a:lnTo>
                  <a:pt x="674" y="1494"/>
                </a:lnTo>
                <a:lnTo>
                  <a:pt x="804" y="1323"/>
                </a:lnTo>
                <a:lnTo>
                  <a:pt x="804" y="1263"/>
                </a:lnTo>
                <a:lnTo>
                  <a:pt x="833" y="1252"/>
                </a:lnTo>
                <a:lnTo>
                  <a:pt x="886" y="1258"/>
                </a:lnTo>
                <a:lnTo>
                  <a:pt x="928" y="1222"/>
                </a:lnTo>
                <a:lnTo>
                  <a:pt x="964" y="1217"/>
                </a:lnTo>
                <a:lnTo>
                  <a:pt x="975" y="1187"/>
                </a:lnTo>
                <a:lnTo>
                  <a:pt x="957" y="1121"/>
                </a:lnTo>
                <a:lnTo>
                  <a:pt x="957" y="1098"/>
                </a:lnTo>
                <a:lnTo>
                  <a:pt x="969" y="1068"/>
                </a:lnTo>
                <a:lnTo>
                  <a:pt x="851" y="17"/>
                </a:lnTo>
                <a:lnTo>
                  <a:pt x="845" y="0"/>
                </a:lnTo>
                <a:lnTo>
                  <a:pt x="225" y="76"/>
                </a:lnTo>
                <a:lnTo>
                  <a:pt x="208" y="94"/>
                </a:lnTo>
                <a:lnTo>
                  <a:pt x="160" y="112"/>
                </a:lnTo>
                <a:lnTo>
                  <a:pt x="130" y="124"/>
                </a:lnTo>
                <a:lnTo>
                  <a:pt x="77" y="135"/>
                </a:lnTo>
                <a:lnTo>
                  <a:pt x="30" y="99"/>
                </a:lnTo>
                <a:close/>
              </a:path>
            </a:pathLst>
          </a:custGeom>
          <a:solidFill>
            <a:schemeClr val="accent1"/>
          </a:solidFill>
          <a:ln w="9525">
            <a:solidFill>
              <a:schemeClr val="bg1"/>
            </a:solidFill>
            <a:round/>
            <a:headEnd/>
            <a:tailEnd/>
          </a:ln>
        </p:spPr>
        <p:txBody>
          <a:bodyPr wrap="none" lIns="0" tIns="0" rIns="0" bIns="0" anchor="ctr">
            <a:normAutofit/>
          </a:bodyPr>
          <a:lstStyle/>
          <a:p>
            <a:pPr>
              <a:defRPr/>
            </a:pPr>
            <a:r>
              <a:rPr lang="en-US" sz="1200" b="1" dirty="0">
                <a:solidFill>
                  <a:schemeClr val="bg1"/>
                </a:solidFill>
                <a:latin typeface="Calibri" pitchFamily="34" charset="0"/>
                <a:cs typeface="Arial" pitchFamily="34" charset="0"/>
              </a:rPr>
              <a:t>   58% </a:t>
            </a:r>
          </a:p>
        </p:txBody>
      </p:sp>
      <p:sp>
        <p:nvSpPr>
          <p:cNvPr id="19512" name="Freeform 56"/>
          <p:cNvSpPr>
            <a:spLocks/>
          </p:cNvSpPr>
          <p:nvPr/>
        </p:nvSpPr>
        <p:spPr bwMode="auto">
          <a:xfrm>
            <a:off x="6722997" y="3231443"/>
            <a:ext cx="975527" cy="561196"/>
          </a:xfrm>
          <a:custGeom>
            <a:avLst/>
            <a:gdLst/>
            <a:ahLst/>
            <a:cxnLst>
              <a:cxn ang="0">
                <a:pos x="472" y="1176"/>
              </a:cxn>
              <a:cxn ang="0">
                <a:pos x="461" y="1110"/>
              </a:cxn>
              <a:cxn ang="0">
                <a:pos x="532" y="1116"/>
              </a:cxn>
              <a:cxn ang="0">
                <a:pos x="1890" y="974"/>
              </a:cxn>
              <a:cxn ang="0">
                <a:pos x="2026" y="903"/>
              </a:cxn>
              <a:cxn ang="0">
                <a:pos x="2103" y="826"/>
              </a:cxn>
              <a:cxn ang="0">
                <a:pos x="2115" y="785"/>
              </a:cxn>
              <a:cxn ang="0">
                <a:pos x="2150" y="732"/>
              </a:cxn>
              <a:cxn ang="0">
                <a:pos x="2345" y="560"/>
              </a:cxn>
              <a:cxn ang="0">
                <a:pos x="2333" y="532"/>
              </a:cxn>
              <a:cxn ang="0">
                <a:pos x="2303" y="507"/>
              </a:cxn>
              <a:cxn ang="0">
                <a:pos x="2262" y="484"/>
              </a:cxn>
              <a:cxn ang="0">
                <a:pos x="2239" y="478"/>
              </a:cxn>
              <a:cxn ang="0">
                <a:pos x="2133" y="337"/>
              </a:cxn>
              <a:cxn ang="0">
                <a:pos x="2126" y="283"/>
              </a:cxn>
              <a:cxn ang="0">
                <a:pos x="2120" y="195"/>
              </a:cxn>
              <a:cxn ang="0">
                <a:pos x="2074" y="159"/>
              </a:cxn>
              <a:cxn ang="0">
                <a:pos x="2003" y="100"/>
              </a:cxn>
              <a:cxn ang="0">
                <a:pos x="1950" y="106"/>
              </a:cxn>
              <a:cxn ang="0">
                <a:pos x="1914" y="136"/>
              </a:cxn>
              <a:cxn ang="0">
                <a:pos x="1861" y="154"/>
              </a:cxn>
              <a:cxn ang="0">
                <a:pos x="1783" y="136"/>
              </a:cxn>
              <a:cxn ang="0">
                <a:pos x="1689" y="118"/>
              </a:cxn>
              <a:cxn ang="0">
                <a:pos x="1583" y="106"/>
              </a:cxn>
              <a:cxn ang="0">
                <a:pos x="1489" y="0"/>
              </a:cxn>
              <a:cxn ang="0">
                <a:pos x="1441" y="23"/>
              </a:cxn>
              <a:cxn ang="0">
                <a:pos x="1382" y="5"/>
              </a:cxn>
              <a:cxn ang="0">
                <a:pos x="1370" y="58"/>
              </a:cxn>
              <a:cxn ang="0">
                <a:pos x="1377" y="154"/>
              </a:cxn>
              <a:cxn ang="0">
                <a:pos x="1299" y="195"/>
              </a:cxn>
              <a:cxn ang="0">
                <a:pos x="1217" y="200"/>
              </a:cxn>
              <a:cxn ang="0">
                <a:pos x="1087" y="431"/>
              </a:cxn>
              <a:cxn ang="0">
                <a:pos x="992" y="502"/>
              </a:cxn>
              <a:cxn ang="0">
                <a:pos x="933" y="461"/>
              </a:cxn>
              <a:cxn ang="0">
                <a:pos x="886" y="567"/>
              </a:cxn>
              <a:cxn ang="0">
                <a:pos x="827" y="567"/>
              </a:cxn>
              <a:cxn ang="0">
                <a:pos x="756" y="560"/>
              </a:cxn>
              <a:cxn ang="0">
                <a:pos x="715" y="626"/>
              </a:cxn>
              <a:cxn ang="0">
                <a:pos x="614" y="573"/>
              </a:cxn>
              <a:cxn ang="0">
                <a:pos x="479" y="596"/>
              </a:cxn>
              <a:cxn ang="0">
                <a:pos x="472" y="638"/>
              </a:cxn>
              <a:cxn ang="0">
                <a:pos x="419" y="644"/>
              </a:cxn>
              <a:cxn ang="0">
                <a:pos x="413" y="667"/>
              </a:cxn>
              <a:cxn ang="0">
                <a:pos x="396" y="709"/>
              </a:cxn>
              <a:cxn ang="0">
                <a:pos x="426" y="762"/>
              </a:cxn>
              <a:cxn ang="0">
                <a:pos x="325" y="803"/>
              </a:cxn>
              <a:cxn ang="0">
                <a:pos x="301" y="862"/>
              </a:cxn>
              <a:cxn ang="0">
                <a:pos x="271" y="963"/>
              </a:cxn>
              <a:cxn ang="0">
                <a:pos x="195" y="910"/>
              </a:cxn>
              <a:cxn ang="0">
                <a:pos x="101" y="921"/>
              </a:cxn>
              <a:cxn ang="0">
                <a:pos x="89" y="1004"/>
              </a:cxn>
              <a:cxn ang="0">
                <a:pos x="118" y="1016"/>
              </a:cxn>
              <a:cxn ang="0">
                <a:pos x="94" y="1158"/>
              </a:cxn>
              <a:cxn ang="0">
                <a:pos x="59" y="1163"/>
              </a:cxn>
              <a:cxn ang="0">
                <a:pos x="0" y="1211"/>
              </a:cxn>
            </a:cxnLst>
            <a:rect l="0" t="0" r="r" b="b"/>
            <a:pathLst>
              <a:path w="2357" h="1211">
                <a:moveTo>
                  <a:pt x="0" y="1211"/>
                </a:moveTo>
                <a:lnTo>
                  <a:pt x="472" y="1176"/>
                </a:lnTo>
                <a:lnTo>
                  <a:pt x="472" y="1134"/>
                </a:lnTo>
                <a:lnTo>
                  <a:pt x="461" y="1110"/>
                </a:lnTo>
                <a:lnTo>
                  <a:pt x="514" y="1105"/>
                </a:lnTo>
                <a:lnTo>
                  <a:pt x="532" y="1116"/>
                </a:lnTo>
                <a:lnTo>
                  <a:pt x="1867" y="998"/>
                </a:lnTo>
                <a:lnTo>
                  <a:pt x="1890" y="974"/>
                </a:lnTo>
                <a:lnTo>
                  <a:pt x="1914" y="956"/>
                </a:lnTo>
                <a:lnTo>
                  <a:pt x="2026" y="903"/>
                </a:lnTo>
                <a:lnTo>
                  <a:pt x="2044" y="874"/>
                </a:lnTo>
                <a:lnTo>
                  <a:pt x="2103" y="826"/>
                </a:lnTo>
                <a:lnTo>
                  <a:pt x="2109" y="797"/>
                </a:lnTo>
                <a:lnTo>
                  <a:pt x="2115" y="785"/>
                </a:lnTo>
                <a:lnTo>
                  <a:pt x="2150" y="768"/>
                </a:lnTo>
                <a:lnTo>
                  <a:pt x="2150" y="732"/>
                </a:lnTo>
                <a:lnTo>
                  <a:pt x="2186" y="702"/>
                </a:lnTo>
                <a:lnTo>
                  <a:pt x="2345" y="560"/>
                </a:lnTo>
                <a:lnTo>
                  <a:pt x="2357" y="532"/>
                </a:lnTo>
                <a:lnTo>
                  <a:pt x="2333" y="532"/>
                </a:lnTo>
                <a:lnTo>
                  <a:pt x="2315" y="514"/>
                </a:lnTo>
                <a:lnTo>
                  <a:pt x="2303" y="507"/>
                </a:lnTo>
                <a:lnTo>
                  <a:pt x="2298" y="502"/>
                </a:lnTo>
                <a:lnTo>
                  <a:pt x="2262" y="484"/>
                </a:lnTo>
                <a:lnTo>
                  <a:pt x="2250" y="490"/>
                </a:lnTo>
                <a:lnTo>
                  <a:pt x="2239" y="478"/>
                </a:lnTo>
                <a:lnTo>
                  <a:pt x="2197" y="419"/>
                </a:lnTo>
                <a:lnTo>
                  <a:pt x="2133" y="337"/>
                </a:lnTo>
                <a:lnTo>
                  <a:pt x="2126" y="307"/>
                </a:lnTo>
                <a:lnTo>
                  <a:pt x="2126" y="283"/>
                </a:lnTo>
                <a:lnTo>
                  <a:pt x="2126" y="248"/>
                </a:lnTo>
                <a:lnTo>
                  <a:pt x="2120" y="195"/>
                </a:lnTo>
                <a:lnTo>
                  <a:pt x="2103" y="182"/>
                </a:lnTo>
                <a:lnTo>
                  <a:pt x="2074" y="159"/>
                </a:lnTo>
                <a:lnTo>
                  <a:pt x="2032" y="147"/>
                </a:lnTo>
                <a:lnTo>
                  <a:pt x="2003" y="100"/>
                </a:lnTo>
                <a:lnTo>
                  <a:pt x="1991" y="76"/>
                </a:lnTo>
                <a:lnTo>
                  <a:pt x="1950" y="106"/>
                </a:lnTo>
                <a:lnTo>
                  <a:pt x="1943" y="124"/>
                </a:lnTo>
                <a:lnTo>
                  <a:pt x="1914" y="136"/>
                </a:lnTo>
                <a:lnTo>
                  <a:pt x="1908" y="147"/>
                </a:lnTo>
                <a:lnTo>
                  <a:pt x="1861" y="154"/>
                </a:lnTo>
                <a:lnTo>
                  <a:pt x="1808" y="124"/>
                </a:lnTo>
                <a:lnTo>
                  <a:pt x="1783" y="136"/>
                </a:lnTo>
                <a:lnTo>
                  <a:pt x="1760" y="165"/>
                </a:lnTo>
                <a:lnTo>
                  <a:pt x="1689" y="118"/>
                </a:lnTo>
                <a:lnTo>
                  <a:pt x="1630" y="124"/>
                </a:lnTo>
                <a:lnTo>
                  <a:pt x="1583" y="106"/>
                </a:lnTo>
                <a:lnTo>
                  <a:pt x="1554" y="47"/>
                </a:lnTo>
                <a:lnTo>
                  <a:pt x="1489" y="0"/>
                </a:lnTo>
                <a:lnTo>
                  <a:pt x="1459" y="23"/>
                </a:lnTo>
                <a:lnTo>
                  <a:pt x="1441" y="23"/>
                </a:lnTo>
                <a:lnTo>
                  <a:pt x="1412" y="5"/>
                </a:lnTo>
                <a:lnTo>
                  <a:pt x="1382" y="5"/>
                </a:lnTo>
                <a:lnTo>
                  <a:pt x="1370" y="35"/>
                </a:lnTo>
                <a:lnTo>
                  <a:pt x="1370" y="58"/>
                </a:lnTo>
                <a:lnTo>
                  <a:pt x="1388" y="124"/>
                </a:lnTo>
                <a:lnTo>
                  <a:pt x="1377" y="154"/>
                </a:lnTo>
                <a:lnTo>
                  <a:pt x="1341" y="159"/>
                </a:lnTo>
                <a:lnTo>
                  <a:pt x="1299" y="195"/>
                </a:lnTo>
                <a:lnTo>
                  <a:pt x="1246" y="189"/>
                </a:lnTo>
                <a:lnTo>
                  <a:pt x="1217" y="200"/>
                </a:lnTo>
                <a:lnTo>
                  <a:pt x="1217" y="260"/>
                </a:lnTo>
                <a:lnTo>
                  <a:pt x="1087" y="431"/>
                </a:lnTo>
                <a:lnTo>
                  <a:pt x="1070" y="502"/>
                </a:lnTo>
                <a:lnTo>
                  <a:pt x="992" y="502"/>
                </a:lnTo>
                <a:lnTo>
                  <a:pt x="956" y="461"/>
                </a:lnTo>
                <a:lnTo>
                  <a:pt x="933" y="461"/>
                </a:lnTo>
                <a:lnTo>
                  <a:pt x="910" y="484"/>
                </a:lnTo>
                <a:lnTo>
                  <a:pt x="886" y="567"/>
                </a:lnTo>
                <a:lnTo>
                  <a:pt x="862" y="590"/>
                </a:lnTo>
                <a:lnTo>
                  <a:pt x="827" y="567"/>
                </a:lnTo>
                <a:lnTo>
                  <a:pt x="809" y="537"/>
                </a:lnTo>
                <a:lnTo>
                  <a:pt x="756" y="560"/>
                </a:lnTo>
                <a:lnTo>
                  <a:pt x="738" y="620"/>
                </a:lnTo>
                <a:lnTo>
                  <a:pt x="715" y="626"/>
                </a:lnTo>
                <a:lnTo>
                  <a:pt x="708" y="614"/>
                </a:lnTo>
                <a:lnTo>
                  <a:pt x="614" y="573"/>
                </a:lnTo>
                <a:lnTo>
                  <a:pt x="537" y="603"/>
                </a:lnTo>
                <a:lnTo>
                  <a:pt x="479" y="596"/>
                </a:lnTo>
                <a:lnTo>
                  <a:pt x="467" y="631"/>
                </a:lnTo>
                <a:lnTo>
                  <a:pt x="472" y="638"/>
                </a:lnTo>
                <a:lnTo>
                  <a:pt x="443" y="649"/>
                </a:lnTo>
                <a:lnTo>
                  <a:pt x="419" y="644"/>
                </a:lnTo>
                <a:lnTo>
                  <a:pt x="426" y="649"/>
                </a:lnTo>
                <a:lnTo>
                  <a:pt x="413" y="667"/>
                </a:lnTo>
                <a:lnTo>
                  <a:pt x="401" y="702"/>
                </a:lnTo>
                <a:lnTo>
                  <a:pt x="396" y="709"/>
                </a:lnTo>
                <a:lnTo>
                  <a:pt x="396" y="727"/>
                </a:lnTo>
                <a:lnTo>
                  <a:pt x="426" y="762"/>
                </a:lnTo>
                <a:lnTo>
                  <a:pt x="419" y="773"/>
                </a:lnTo>
                <a:lnTo>
                  <a:pt x="325" y="803"/>
                </a:lnTo>
                <a:lnTo>
                  <a:pt x="295" y="814"/>
                </a:lnTo>
                <a:lnTo>
                  <a:pt x="301" y="862"/>
                </a:lnTo>
                <a:lnTo>
                  <a:pt x="319" y="938"/>
                </a:lnTo>
                <a:lnTo>
                  <a:pt x="271" y="963"/>
                </a:lnTo>
                <a:lnTo>
                  <a:pt x="236" y="933"/>
                </a:lnTo>
                <a:lnTo>
                  <a:pt x="195" y="910"/>
                </a:lnTo>
                <a:lnTo>
                  <a:pt x="142" y="903"/>
                </a:lnTo>
                <a:lnTo>
                  <a:pt x="101" y="921"/>
                </a:lnTo>
                <a:lnTo>
                  <a:pt x="83" y="992"/>
                </a:lnTo>
                <a:lnTo>
                  <a:pt x="89" y="1004"/>
                </a:lnTo>
                <a:lnTo>
                  <a:pt x="101" y="1004"/>
                </a:lnTo>
                <a:lnTo>
                  <a:pt x="118" y="1016"/>
                </a:lnTo>
                <a:lnTo>
                  <a:pt x="130" y="1057"/>
                </a:lnTo>
                <a:lnTo>
                  <a:pt x="94" y="1158"/>
                </a:lnTo>
                <a:lnTo>
                  <a:pt x="76" y="1169"/>
                </a:lnTo>
                <a:lnTo>
                  <a:pt x="59" y="1163"/>
                </a:lnTo>
                <a:lnTo>
                  <a:pt x="18" y="1176"/>
                </a:lnTo>
                <a:lnTo>
                  <a:pt x="0" y="1211"/>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       67%</a:t>
            </a:r>
          </a:p>
        </p:txBody>
      </p:sp>
      <p:sp>
        <p:nvSpPr>
          <p:cNvPr id="19514" name="Freeform 58"/>
          <p:cNvSpPr>
            <a:spLocks/>
          </p:cNvSpPr>
          <p:nvPr/>
        </p:nvSpPr>
        <p:spPr bwMode="auto">
          <a:xfrm>
            <a:off x="6635561" y="3653039"/>
            <a:ext cx="1092940" cy="427179"/>
          </a:xfrm>
          <a:custGeom>
            <a:avLst/>
            <a:gdLst/>
            <a:ahLst/>
            <a:cxnLst>
              <a:cxn ang="0">
                <a:pos x="2640" y="0"/>
              </a:cxn>
              <a:cxn ang="0">
                <a:pos x="2103" y="64"/>
              </a:cxn>
              <a:cxn ang="0">
                <a:pos x="2080" y="88"/>
              </a:cxn>
              <a:cxn ang="0">
                <a:pos x="745" y="206"/>
              </a:cxn>
              <a:cxn ang="0">
                <a:pos x="727" y="195"/>
              </a:cxn>
              <a:cxn ang="0">
                <a:pos x="674" y="200"/>
              </a:cxn>
              <a:cxn ang="0">
                <a:pos x="685" y="224"/>
              </a:cxn>
              <a:cxn ang="0">
                <a:pos x="685" y="266"/>
              </a:cxn>
              <a:cxn ang="0">
                <a:pos x="213" y="301"/>
              </a:cxn>
              <a:cxn ang="0">
                <a:pos x="190" y="360"/>
              </a:cxn>
              <a:cxn ang="0">
                <a:pos x="172" y="424"/>
              </a:cxn>
              <a:cxn ang="0">
                <a:pos x="177" y="449"/>
              </a:cxn>
              <a:cxn ang="0">
                <a:pos x="160" y="507"/>
              </a:cxn>
              <a:cxn ang="0">
                <a:pos x="154" y="525"/>
              </a:cxn>
              <a:cxn ang="0">
                <a:pos x="160" y="548"/>
              </a:cxn>
              <a:cxn ang="0">
                <a:pos x="142" y="584"/>
              </a:cxn>
              <a:cxn ang="0">
                <a:pos x="101" y="626"/>
              </a:cxn>
              <a:cxn ang="0">
                <a:pos x="89" y="708"/>
              </a:cxn>
              <a:cxn ang="0">
                <a:pos x="41" y="761"/>
              </a:cxn>
              <a:cxn ang="0">
                <a:pos x="53" y="809"/>
              </a:cxn>
              <a:cxn ang="0">
                <a:pos x="53" y="885"/>
              </a:cxn>
              <a:cxn ang="0">
                <a:pos x="41" y="885"/>
              </a:cxn>
              <a:cxn ang="0">
                <a:pos x="0" y="921"/>
              </a:cxn>
              <a:cxn ang="0">
                <a:pos x="685" y="874"/>
              </a:cxn>
              <a:cxn ang="0">
                <a:pos x="1530" y="803"/>
              </a:cxn>
              <a:cxn ang="0">
                <a:pos x="1861" y="768"/>
              </a:cxn>
              <a:cxn ang="0">
                <a:pos x="1867" y="667"/>
              </a:cxn>
              <a:cxn ang="0">
                <a:pos x="1897" y="672"/>
              </a:cxn>
              <a:cxn ang="0">
                <a:pos x="1914" y="667"/>
              </a:cxn>
              <a:cxn ang="0">
                <a:pos x="1938" y="644"/>
              </a:cxn>
              <a:cxn ang="0">
                <a:pos x="1938" y="619"/>
              </a:cxn>
              <a:cxn ang="0">
                <a:pos x="1938" y="596"/>
              </a:cxn>
              <a:cxn ang="0">
                <a:pos x="1943" y="573"/>
              </a:cxn>
              <a:cxn ang="0">
                <a:pos x="1973" y="543"/>
              </a:cxn>
              <a:cxn ang="0">
                <a:pos x="2039" y="519"/>
              </a:cxn>
              <a:cxn ang="0">
                <a:pos x="2115" y="495"/>
              </a:cxn>
              <a:cxn ang="0">
                <a:pos x="2192" y="431"/>
              </a:cxn>
              <a:cxn ang="0">
                <a:pos x="2221" y="419"/>
              </a:cxn>
              <a:cxn ang="0">
                <a:pos x="2269" y="378"/>
              </a:cxn>
              <a:cxn ang="0">
                <a:pos x="2275" y="337"/>
              </a:cxn>
              <a:cxn ang="0">
                <a:pos x="2287" y="337"/>
              </a:cxn>
              <a:cxn ang="0">
                <a:pos x="2305" y="337"/>
              </a:cxn>
              <a:cxn ang="0">
                <a:pos x="2316" y="319"/>
              </a:cxn>
              <a:cxn ang="0">
                <a:pos x="2322" y="307"/>
              </a:cxn>
              <a:cxn ang="0">
                <a:pos x="2351" y="283"/>
              </a:cxn>
              <a:cxn ang="0">
                <a:pos x="2357" y="283"/>
              </a:cxn>
              <a:cxn ang="0">
                <a:pos x="2381" y="301"/>
              </a:cxn>
              <a:cxn ang="0">
                <a:pos x="2404" y="283"/>
              </a:cxn>
              <a:cxn ang="0">
                <a:pos x="2410" y="271"/>
              </a:cxn>
              <a:cxn ang="0">
                <a:pos x="2445" y="241"/>
              </a:cxn>
              <a:cxn ang="0">
                <a:pos x="2475" y="230"/>
              </a:cxn>
              <a:cxn ang="0">
                <a:pos x="2528" y="224"/>
              </a:cxn>
              <a:cxn ang="0">
                <a:pos x="2582" y="135"/>
              </a:cxn>
              <a:cxn ang="0">
                <a:pos x="2629" y="106"/>
              </a:cxn>
              <a:cxn ang="0">
                <a:pos x="2629" y="82"/>
              </a:cxn>
              <a:cxn ang="0">
                <a:pos x="2640" y="58"/>
              </a:cxn>
              <a:cxn ang="0">
                <a:pos x="2629" y="28"/>
              </a:cxn>
              <a:cxn ang="0">
                <a:pos x="2640" y="0"/>
              </a:cxn>
            </a:cxnLst>
            <a:rect l="0" t="0" r="r" b="b"/>
            <a:pathLst>
              <a:path w="2640" h="921">
                <a:moveTo>
                  <a:pt x="2640" y="0"/>
                </a:moveTo>
                <a:lnTo>
                  <a:pt x="2103" y="64"/>
                </a:lnTo>
                <a:lnTo>
                  <a:pt x="2080" y="88"/>
                </a:lnTo>
                <a:lnTo>
                  <a:pt x="745" y="206"/>
                </a:lnTo>
                <a:lnTo>
                  <a:pt x="727" y="195"/>
                </a:lnTo>
                <a:lnTo>
                  <a:pt x="674" y="200"/>
                </a:lnTo>
                <a:lnTo>
                  <a:pt x="685" y="224"/>
                </a:lnTo>
                <a:lnTo>
                  <a:pt x="685" y="266"/>
                </a:lnTo>
                <a:lnTo>
                  <a:pt x="213" y="301"/>
                </a:lnTo>
                <a:lnTo>
                  <a:pt x="190" y="360"/>
                </a:lnTo>
                <a:lnTo>
                  <a:pt x="172" y="424"/>
                </a:lnTo>
                <a:lnTo>
                  <a:pt x="177" y="449"/>
                </a:lnTo>
                <a:lnTo>
                  <a:pt x="160" y="507"/>
                </a:lnTo>
                <a:lnTo>
                  <a:pt x="154" y="525"/>
                </a:lnTo>
                <a:lnTo>
                  <a:pt x="160" y="548"/>
                </a:lnTo>
                <a:lnTo>
                  <a:pt x="142" y="584"/>
                </a:lnTo>
                <a:lnTo>
                  <a:pt x="101" y="626"/>
                </a:lnTo>
                <a:lnTo>
                  <a:pt x="89" y="708"/>
                </a:lnTo>
                <a:lnTo>
                  <a:pt x="41" y="761"/>
                </a:lnTo>
                <a:lnTo>
                  <a:pt x="53" y="809"/>
                </a:lnTo>
                <a:lnTo>
                  <a:pt x="53" y="885"/>
                </a:lnTo>
                <a:lnTo>
                  <a:pt x="41" y="885"/>
                </a:lnTo>
                <a:lnTo>
                  <a:pt x="0" y="921"/>
                </a:lnTo>
                <a:lnTo>
                  <a:pt x="685" y="874"/>
                </a:lnTo>
                <a:lnTo>
                  <a:pt x="1530" y="803"/>
                </a:lnTo>
                <a:lnTo>
                  <a:pt x="1861" y="768"/>
                </a:lnTo>
                <a:lnTo>
                  <a:pt x="1867" y="667"/>
                </a:lnTo>
                <a:lnTo>
                  <a:pt x="1897" y="672"/>
                </a:lnTo>
                <a:lnTo>
                  <a:pt x="1914" y="667"/>
                </a:lnTo>
                <a:lnTo>
                  <a:pt x="1938" y="644"/>
                </a:lnTo>
                <a:lnTo>
                  <a:pt x="1938" y="619"/>
                </a:lnTo>
                <a:lnTo>
                  <a:pt x="1938" y="596"/>
                </a:lnTo>
                <a:lnTo>
                  <a:pt x="1943" y="573"/>
                </a:lnTo>
                <a:lnTo>
                  <a:pt x="1973" y="543"/>
                </a:lnTo>
                <a:lnTo>
                  <a:pt x="2039" y="519"/>
                </a:lnTo>
                <a:lnTo>
                  <a:pt x="2115" y="495"/>
                </a:lnTo>
                <a:lnTo>
                  <a:pt x="2192" y="431"/>
                </a:lnTo>
                <a:lnTo>
                  <a:pt x="2221" y="419"/>
                </a:lnTo>
                <a:lnTo>
                  <a:pt x="2269" y="378"/>
                </a:lnTo>
                <a:lnTo>
                  <a:pt x="2275" y="337"/>
                </a:lnTo>
                <a:lnTo>
                  <a:pt x="2287" y="337"/>
                </a:lnTo>
                <a:lnTo>
                  <a:pt x="2305" y="337"/>
                </a:lnTo>
                <a:lnTo>
                  <a:pt x="2316" y="319"/>
                </a:lnTo>
                <a:lnTo>
                  <a:pt x="2322" y="307"/>
                </a:lnTo>
                <a:lnTo>
                  <a:pt x="2351" y="283"/>
                </a:lnTo>
                <a:lnTo>
                  <a:pt x="2357" y="283"/>
                </a:lnTo>
                <a:lnTo>
                  <a:pt x="2381" y="301"/>
                </a:lnTo>
                <a:lnTo>
                  <a:pt x="2404" y="283"/>
                </a:lnTo>
                <a:lnTo>
                  <a:pt x="2410" y="271"/>
                </a:lnTo>
                <a:lnTo>
                  <a:pt x="2445" y="241"/>
                </a:lnTo>
                <a:lnTo>
                  <a:pt x="2475" y="230"/>
                </a:lnTo>
                <a:lnTo>
                  <a:pt x="2528" y="224"/>
                </a:lnTo>
                <a:lnTo>
                  <a:pt x="2582" y="135"/>
                </a:lnTo>
                <a:lnTo>
                  <a:pt x="2629" y="106"/>
                </a:lnTo>
                <a:lnTo>
                  <a:pt x="2629" y="82"/>
                </a:lnTo>
                <a:lnTo>
                  <a:pt x="2640" y="58"/>
                </a:lnTo>
                <a:lnTo>
                  <a:pt x="2629" y="28"/>
                </a:lnTo>
                <a:lnTo>
                  <a:pt x="2640" y="0"/>
                </a:lnTo>
              </a:path>
            </a:pathLst>
          </a:custGeom>
          <a:solidFill>
            <a:schemeClr val="accent1">
              <a:lumMod val="50000"/>
            </a:schemeClr>
          </a:solidFill>
          <a:ln w="0">
            <a:solidFill>
              <a:schemeClr val="bg1"/>
            </a:solidFill>
            <a:prstDash val="solid"/>
            <a:round/>
            <a:headEnd/>
            <a:tailEnd/>
          </a:ln>
        </p:spPr>
        <p:txBody>
          <a:bodyPr anchor="ctr"/>
          <a:lstStyle/>
          <a:p>
            <a:pPr>
              <a:defRPr/>
            </a:pPr>
            <a:r>
              <a:rPr lang="en-US" sz="400" b="1" dirty="0">
                <a:solidFill>
                  <a:schemeClr val="bg1"/>
                </a:solidFill>
                <a:latin typeface="Calibri" pitchFamily="34" charset="0"/>
                <a:cs typeface="Arial" pitchFamily="34" charset="0"/>
              </a:rPr>
              <a:t>      </a:t>
            </a:r>
          </a:p>
          <a:p>
            <a:pPr>
              <a:defRPr/>
            </a:pPr>
            <a:r>
              <a:rPr lang="en-US" sz="1200" b="1" dirty="0">
                <a:solidFill>
                  <a:schemeClr val="bg1"/>
                </a:solidFill>
                <a:latin typeface="Calibri" pitchFamily="34" charset="0"/>
                <a:cs typeface="Arial" pitchFamily="34" charset="0"/>
              </a:rPr>
              <a:t>         78%</a:t>
            </a:r>
          </a:p>
        </p:txBody>
      </p:sp>
      <p:sp>
        <p:nvSpPr>
          <p:cNvPr id="19515" name="Freeform 59"/>
          <p:cNvSpPr>
            <a:spLocks/>
          </p:cNvSpPr>
          <p:nvPr/>
        </p:nvSpPr>
        <p:spPr bwMode="auto">
          <a:xfrm>
            <a:off x="6486922" y="4057882"/>
            <a:ext cx="467154" cy="914388"/>
          </a:xfrm>
          <a:custGeom>
            <a:avLst/>
            <a:gdLst/>
            <a:ahLst/>
            <a:cxnLst>
              <a:cxn ang="0">
                <a:pos x="1045" y="0"/>
              </a:cxn>
              <a:cxn ang="0">
                <a:pos x="360" y="47"/>
              </a:cxn>
              <a:cxn ang="0">
                <a:pos x="360" y="70"/>
              </a:cxn>
              <a:cxn ang="0">
                <a:pos x="295" y="123"/>
              </a:cxn>
              <a:cxn ang="0">
                <a:pos x="271" y="189"/>
              </a:cxn>
              <a:cxn ang="0">
                <a:pos x="277" y="247"/>
              </a:cxn>
              <a:cxn ang="0">
                <a:pos x="271" y="289"/>
              </a:cxn>
              <a:cxn ang="0">
                <a:pos x="213" y="325"/>
              </a:cxn>
              <a:cxn ang="0">
                <a:pos x="172" y="384"/>
              </a:cxn>
              <a:cxn ang="0">
                <a:pos x="154" y="401"/>
              </a:cxn>
              <a:cxn ang="0">
                <a:pos x="154" y="455"/>
              </a:cxn>
              <a:cxn ang="0">
                <a:pos x="124" y="490"/>
              </a:cxn>
              <a:cxn ang="0">
                <a:pos x="124" y="531"/>
              </a:cxn>
              <a:cxn ang="0">
                <a:pos x="101" y="584"/>
              </a:cxn>
              <a:cxn ang="0">
                <a:pos x="71" y="643"/>
              </a:cxn>
              <a:cxn ang="0">
                <a:pos x="83" y="703"/>
              </a:cxn>
              <a:cxn ang="0">
                <a:pos x="112" y="732"/>
              </a:cxn>
              <a:cxn ang="0">
                <a:pos x="118" y="774"/>
              </a:cxn>
              <a:cxn ang="0">
                <a:pos x="129" y="785"/>
              </a:cxn>
              <a:cxn ang="0">
                <a:pos x="129" y="803"/>
              </a:cxn>
              <a:cxn ang="0">
                <a:pos x="112" y="815"/>
              </a:cxn>
              <a:cxn ang="0">
                <a:pos x="101" y="850"/>
              </a:cxn>
              <a:cxn ang="0">
                <a:pos x="106" y="874"/>
              </a:cxn>
              <a:cxn ang="0">
                <a:pos x="101" y="909"/>
              </a:cxn>
              <a:cxn ang="0">
                <a:pos x="147" y="987"/>
              </a:cxn>
              <a:cxn ang="0">
                <a:pos x="154" y="1063"/>
              </a:cxn>
              <a:cxn ang="0">
                <a:pos x="172" y="1110"/>
              </a:cxn>
              <a:cxn ang="0">
                <a:pos x="195" y="1127"/>
              </a:cxn>
              <a:cxn ang="0">
                <a:pos x="200" y="1163"/>
              </a:cxn>
              <a:cxn ang="0">
                <a:pos x="154" y="1193"/>
              </a:cxn>
              <a:cxn ang="0">
                <a:pos x="142" y="1205"/>
              </a:cxn>
              <a:cxn ang="0">
                <a:pos x="118" y="1294"/>
              </a:cxn>
              <a:cxn ang="0">
                <a:pos x="58" y="1388"/>
              </a:cxn>
              <a:cxn ang="0">
                <a:pos x="0" y="1560"/>
              </a:cxn>
              <a:cxn ang="0">
                <a:pos x="0" y="1683"/>
              </a:cxn>
              <a:cxn ang="0">
                <a:pos x="632" y="1659"/>
              </a:cxn>
              <a:cxn ang="0">
                <a:pos x="644" y="1677"/>
              </a:cxn>
              <a:cxn ang="0">
                <a:pos x="626" y="1736"/>
              </a:cxn>
              <a:cxn ang="0">
                <a:pos x="632" y="1831"/>
              </a:cxn>
              <a:cxn ang="0">
                <a:pos x="697" y="1896"/>
              </a:cxn>
              <a:cxn ang="0">
                <a:pos x="715" y="1973"/>
              </a:cxn>
              <a:cxn ang="0">
                <a:pos x="756" y="1973"/>
              </a:cxn>
              <a:cxn ang="0">
                <a:pos x="827" y="1920"/>
              </a:cxn>
              <a:cxn ang="0">
                <a:pos x="981" y="1872"/>
              </a:cxn>
              <a:cxn ang="0">
                <a:pos x="1016" y="1884"/>
              </a:cxn>
              <a:cxn ang="0">
                <a:pos x="1075" y="1867"/>
              </a:cxn>
              <a:cxn ang="0">
                <a:pos x="1081" y="1878"/>
              </a:cxn>
              <a:cxn ang="0">
                <a:pos x="1116" y="1890"/>
              </a:cxn>
              <a:cxn ang="0">
                <a:pos x="1128" y="1884"/>
              </a:cxn>
              <a:cxn ang="0">
                <a:pos x="1057" y="1282"/>
              </a:cxn>
              <a:cxn ang="0">
                <a:pos x="1052" y="1223"/>
              </a:cxn>
              <a:cxn ang="0">
                <a:pos x="1075" y="36"/>
              </a:cxn>
              <a:cxn ang="0">
                <a:pos x="1045" y="0"/>
              </a:cxn>
            </a:cxnLst>
            <a:rect l="0" t="0" r="r" b="b"/>
            <a:pathLst>
              <a:path w="1128" h="1973">
                <a:moveTo>
                  <a:pt x="1045" y="0"/>
                </a:moveTo>
                <a:lnTo>
                  <a:pt x="360" y="47"/>
                </a:lnTo>
                <a:lnTo>
                  <a:pt x="360" y="70"/>
                </a:lnTo>
                <a:lnTo>
                  <a:pt x="295" y="123"/>
                </a:lnTo>
                <a:lnTo>
                  <a:pt x="271" y="189"/>
                </a:lnTo>
                <a:lnTo>
                  <a:pt x="277" y="247"/>
                </a:lnTo>
                <a:lnTo>
                  <a:pt x="271" y="289"/>
                </a:lnTo>
                <a:lnTo>
                  <a:pt x="213" y="325"/>
                </a:lnTo>
                <a:lnTo>
                  <a:pt x="172" y="384"/>
                </a:lnTo>
                <a:lnTo>
                  <a:pt x="154" y="401"/>
                </a:lnTo>
                <a:lnTo>
                  <a:pt x="154" y="455"/>
                </a:lnTo>
                <a:lnTo>
                  <a:pt x="124" y="490"/>
                </a:lnTo>
                <a:lnTo>
                  <a:pt x="124" y="531"/>
                </a:lnTo>
                <a:lnTo>
                  <a:pt x="101" y="584"/>
                </a:lnTo>
                <a:lnTo>
                  <a:pt x="71" y="643"/>
                </a:lnTo>
                <a:lnTo>
                  <a:pt x="83" y="703"/>
                </a:lnTo>
                <a:lnTo>
                  <a:pt x="112" y="732"/>
                </a:lnTo>
                <a:lnTo>
                  <a:pt x="118" y="774"/>
                </a:lnTo>
                <a:lnTo>
                  <a:pt x="129" y="785"/>
                </a:lnTo>
                <a:lnTo>
                  <a:pt x="129" y="803"/>
                </a:lnTo>
                <a:lnTo>
                  <a:pt x="112" y="815"/>
                </a:lnTo>
                <a:lnTo>
                  <a:pt x="101" y="850"/>
                </a:lnTo>
                <a:lnTo>
                  <a:pt x="106" y="874"/>
                </a:lnTo>
                <a:lnTo>
                  <a:pt x="101" y="909"/>
                </a:lnTo>
                <a:lnTo>
                  <a:pt x="147" y="987"/>
                </a:lnTo>
                <a:lnTo>
                  <a:pt x="154" y="1063"/>
                </a:lnTo>
                <a:lnTo>
                  <a:pt x="172" y="1110"/>
                </a:lnTo>
                <a:lnTo>
                  <a:pt x="195" y="1127"/>
                </a:lnTo>
                <a:lnTo>
                  <a:pt x="200" y="1163"/>
                </a:lnTo>
                <a:lnTo>
                  <a:pt x="154" y="1193"/>
                </a:lnTo>
                <a:lnTo>
                  <a:pt x="142" y="1205"/>
                </a:lnTo>
                <a:lnTo>
                  <a:pt x="118" y="1294"/>
                </a:lnTo>
                <a:lnTo>
                  <a:pt x="58" y="1388"/>
                </a:lnTo>
                <a:lnTo>
                  <a:pt x="0" y="1560"/>
                </a:lnTo>
                <a:lnTo>
                  <a:pt x="0" y="1683"/>
                </a:lnTo>
                <a:lnTo>
                  <a:pt x="632" y="1659"/>
                </a:lnTo>
                <a:lnTo>
                  <a:pt x="644" y="1677"/>
                </a:lnTo>
                <a:lnTo>
                  <a:pt x="626" y="1736"/>
                </a:lnTo>
                <a:lnTo>
                  <a:pt x="632" y="1831"/>
                </a:lnTo>
                <a:lnTo>
                  <a:pt x="697" y="1896"/>
                </a:lnTo>
                <a:lnTo>
                  <a:pt x="715" y="1973"/>
                </a:lnTo>
                <a:lnTo>
                  <a:pt x="756" y="1973"/>
                </a:lnTo>
                <a:lnTo>
                  <a:pt x="827" y="1920"/>
                </a:lnTo>
                <a:lnTo>
                  <a:pt x="981" y="1872"/>
                </a:lnTo>
                <a:lnTo>
                  <a:pt x="1016" y="1884"/>
                </a:lnTo>
                <a:lnTo>
                  <a:pt x="1075" y="1867"/>
                </a:lnTo>
                <a:lnTo>
                  <a:pt x="1081" y="1878"/>
                </a:lnTo>
                <a:lnTo>
                  <a:pt x="1116" y="1890"/>
                </a:lnTo>
                <a:lnTo>
                  <a:pt x="1128" y="1884"/>
                </a:lnTo>
                <a:lnTo>
                  <a:pt x="1057" y="1282"/>
                </a:lnTo>
                <a:lnTo>
                  <a:pt x="1052" y="1223"/>
                </a:lnTo>
                <a:lnTo>
                  <a:pt x="1075" y="36"/>
                </a:lnTo>
                <a:lnTo>
                  <a:pt x="1045" y="0"/>
                </a:lnTo>
                <a:close/>
              </a:path>
            </a:pathLst>
          </a:custGeom>
          <a:solidFill>
            <a:schemeClr val="accent1">
              <a:lumMod val="50000"/>
            </a:schemeClr>
          </a:solidFill>
          <a:ln w="9525">
            <a:solidFill>
              <a:schemeClr val="accent3">
                <a:lumMod val="60000"/>
                <a:lumOff val="40000"/>
              </a:schemeClr>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76%</a:t>
            </a:r>
          </a:p>
        </p:txBody>
      </p:sp>
      <p:sp>
        <p:nvSpPr>
          <p:cNvPr id="19517" name="Freeform 61"/>
          <p:cNvSpPr>
            <a:spLocks/>
          </p:cNvSpPr>
          <p:nvPr/>
        </p:nvSpPr>
        <p:spPr bwMode="auto">
          <a:xfrm>
            <a:off x="6919101" y="4025773"/>
            <a:ext cx="510871" cy="907408"/>
          </a:xfrm>
          <a:custGeom>
            <a:avLst/>
            <a:gdLst/>
            <a:ahLst/>
            <a:cxnLst>
              <a:cxn ang="0">
                <a:pos x="0" y="71"/>
              </a:cxn>
              <a:cxn ang="0">
                <a:pos x="30" y="107"/>
              </a:cxn>
              <a:cxn ang="0">
                <a:pos x="7" y="1294"/>
              </a:cxn>
              <a:cxn ang="0">
                <a:pos x="12" y="1353"/>
              </a:cxn>
              <a:cxn ang="0">
                <a:pos x="83" y="1955"/>
              </a:cxn>
              <a:cxn ang="0">
                <a:pos x="101" y="1943"/>
              </a:cxn>
              <a:cxn ang="0">
                <a:pos x="119" y="1931"/>
              </a:cxn>
              <a:cxn ang="0">
                <a:pos x="172" y="1949"/>
              </a:cxn>
              <a:cxn ang="0">
                <a:pos x="183" y="1926"/>
              </a:cxn>
              <a:cxn ang="0">
                <a:pos x="195" y="1837"/>
              </a:cxn>
              <a:cxn ang="0">
                <a:pos x="218" y="1778"/>
              </a:cxn>
              <a:cxn ang="0">
                <a:pos x="248" y="1837"/>
              </a:cxn>
              <a:cxn ang="0">
                <a:pos x="243" y="1860"/>
              </a:cxn>
              <a:cxn ang="0">
                <a:pos x="266" y="1908"/>
              </a:cxn>
              <a:cxn ang="0">
                <a:pos x="302" y="1961"/>
              </a:cxn>
              <a:cxn ang="0">
                <a:pos x="337" y="1961"/>
              </a:cxn>
              <a:cxn ang="0">
                <a:pos x="367" y="1961"/>
              </a:cxn>
              <a:cxn ang="0">
                <a:pos x="408" y="1920"/>
              </a:cxn>
              <a:cxn ang="0">
                <a:pos x="414" y="1913"/>
              </a:cxn>
              <a:cxn ang="0">
                <a:pos x="431" y="1896"/>
              </a:cxn>
              <a:cxn ang="0">
                <a:pos x="431" y="1890"/>
              </a:cxn>
              <a:cxn ang="0">
                <a:pos x="426" y="1878"/>
              </a:cxn>
              <a:cxn ang="0">
                <a:pos x="408" y="1872"/>
              </a:cxn>
              <a:cxn ang="0">
                <a:pos x="408" y="1860"/>
              </a:cxn>
              <a:cxn ang="0">
                <a:pos x="426" y="1825"/>
              </a:cxn>
              <a:cxn ang="0">
                <a:pos x="420" y="1807"/>
              </a:cxn>
              <a:cxn ang="0">
                <a:pos x="396" y="1789"/>
              </a:cxn>
              <a:cxn ang="0">
                <a:pos x="385" y="1789"/>
              </a:cxn>
              <a:cxn ang="0">
                <a:pos x="367" y="1771"/>
              </a:cxn>
              <a:cxn ang="0">
                <a:pos x="337" y="1730"/>
              </a:cxn>
              <a:cxn ang="0">
                <a:pos x="337" y="1701"/>
              </a:cxn>
              <a:cxn ang="0">
                <a:pos x="343" y="1695"/>
              </a:cxn>
              <a:cxn ang="0">
                <a:pos x="343" y="1683"/>
              </a:cxn>
              <a:cxn ang="0">
                <a:pos x="343" y="1665"/>
              </a:cxn>
              <a:cxn ang="0">
                <a:pos x="1235" y="1578"/>
              </a:cxn>
              <a:cxn ang="0">
                <a:pos x="1229" y="1553"/>
              </a:cxn>
              <a:cxn ang="0">
                <a:pos x="1187" y="1489"/>
              </a:cxn>
              <a:cxn ang="0">
                <a:pos x="1194" y="1388"/>
              </a:cxn>
              <a:cxn ang="0">
                <a:pos x="1158" y="1299"/>
              </a:cxn>
              <a:cxn ang="0">
                <a:pos x="1146" y="1228"/>
              </a:cxn>
              <a:cxn ang="0">
                <a:pos x="1170" y="1175"/>
              </a:cxn>
              <a:cxn ang="0">
                <a:pos x="1170" y="1122"/>
              </a:cxn>
              <a:cxn ang="0">
                <a:pos x="1199" y="1081"/>
              </a:cxn>
              <a:cxn ang="0">
                <a:pos x="1205" y="1069"/>
              </a:cxn>
              <a:cxn ang="0">
                <a:pos x="1176" y="1033"/>
              </a:cxn>
              <a:cxn ang="0">
                <a:pos x="1187" y="998"/>
              </a:cxn>
              <a:cxn ang="0">
                <a:pos x="1170" y="975"/>
              </a:cxn>
              <a:cxn ang="0">
                <a:pos x="1135" y="957"/>
              </a:cxn>
              <a:cxn ang="0">
                <a:pos x="1123" y="927"/>
              </a:cxn>
              <a:cxn ang="0">
                <a:pos x="1105" y="868"/>
              </a:cxn>
              <a:cxn ang="0">
                <a:pos x="1082" y="845"/>
              </a:cxn>
              <a:cxn ang="0">
                <a:pos x="845" y="0"/>
              </a:cxn>
              <a:cxn ang="0">
                <a:pos x="0" y="71"/>
              </a:cxn>
            </a:cxnLst>
            <a:rect l="0" t="0" r="r" b="b"/>
            <a:pathLst>
              <a:path w="1235" h="1961">
                <a:moveTo>
                  <a:pt x="0" y="71"/>
                </a:moveTo>
                <a:lnTo>
                  <a:pt x="30" y="107"/>
                </a:lnTo>
                <a:lnTo>
                  <a:pt x="7" y="1294"/>
                </a:lnTo>
                <a:lnTo>
                  <a:pt x="12" y="1353"/>
                </a:lnTo>
                <a:lnTo>
                  <a:pt x="83" y="1955"/>
                </a:lnTo>
                <a:lnTo>
                  <a:pt x="101" y="1943"/>
                </a:lnTo>
                <a:lnTo>
                  <a:pt x="119" y="1931"/>
                </a:lnTo>
                <a:lnTo>
                  <a:pt x="172" y="1949"/>
                </a:lnTo>
                <a:lnTo>
                  <a:pt x="183" y="1926"/>
                </a:lnTo>
                <a:lnTo>
                  <a:pt x="195" y="1837"/>
                </a:lnTo>
                <a:lnTo>
                  <a:pt x="218" y="1778"/>
                </a:lnTo>
                <a:lnTo>
                  <a:pt x="248" y="1837"/>
                </a:lnTo>
                <a:lnTo>
                  <a:pt x="243" y="1860"/>
                </a:lnTo>
                <a:lnTo>
                  <a:pt x="266" y="1908"/>
                </a:lnTo>
                <a:lnTo>
                  <a:pt x="302" y="1961"/>
                </a:lnTo>
                <a:lnTo>
                  <a:pt x="337" y="1961"/>
                </a:lnTo>
                <a:lnTo>
                  <a:pt x="367" y="1961"/>
                </a:lnTo>
                <a:lnTo>
                  <a:pt x="408" y="1920"/>
                </a:lnTo>
                <a:lnTo>
                  <a:pt x="414" y="1913"/>
                </a:lnTo>
                <a:lnTo>
                  <a:pt x="431" y="1896"/>
                </a:lnTo>
                <a:lnTo>
                  <a:pt x="431" y="1890"/>
                </a:lnTo>
                <a:lnTo>
                  <a:pt x="426" y="1878"/>
                </a:lnTo>
                <a:lnTo>
                  <a:pt x="408" y="1872"/>
                </a:lnTo>
                <a:lnTo>
                  <a:pt x="408" y="1860"/>
                </a:lnTo>
                <a:lnTo>
                  <a:pt x="426" y="1825"/>
                </a:lnTo>
                <a:lnTo>
                  <a:pt x="420" y="1807"/>
                </a:lnTo>
                <a:lnTo>
                  <a:pt x="396" y="1789"/>
                </a:lnTo>
                <a:lnTo>
                  <a:pt x="385" y="1789"/>
                </a:lnTo>
                <a:lnTo>
                  <a:pt x="367" y="1771"/>
                </a:lnTo>
                <a:lnTo>
                  <a:pt x="337" y="1730"/>
                </a:lnTo>
                <a:lnTo>
                  <a:pt x="337" y="1701"/>
                </a:lnTo>
                <a:lnTo>
                  <a:pt x="343" y="1695"/>
                </a:lnTo>
                <a:lnTo>
                  <a:pt x="343" y="1683"/>
                </a:lnTo>
                <a:lnTo>
                  <a:pt x="343" y="1665"/>
                </a:lnTo>
                <a:lnTo>
                  <a:pt x="1235" y="1578"/>
                </a:lnTo>
                <a:lnTo>
                  <a:pt x="1229" y="1553"/>
                </a:lnTo>
                <a:lnTo>
                  <a:pt x="1187" y="1489"/>
                </a:lnTo>
                <a:lnTo>
                  <a:pt x="1194" y="1388"/>
                </a:lnTo>
                <a:lnTo>
                  <a:pt x="1158" y="1299"/>
                </a:lnTo>
                <a:lnTo>
                  <a:pt x="1146" y="1228"/>
                </a:lnTo>
                <a:lnTo>
                  <a:pt x="1170" y="1175"/>
                </a:lnTo>
                <a:lnTo>
                  <a:pt x="1170" y="1122"/>
                </a:lnTo>
                <a:lnTo>
                  <a:pt x="1199" y="1081"/>
                </a:lnTo>
                <a:lnTo>
                  <a:pt x="1205" y="1069"/>
                </a:lnTo>
                <a:lnTo>
                  <a:pt x="1176" y="1033"/>
                </a:lnTo>
                <a:lnTo>
                  <a:pt x="1187" y="998"/>
                </a:lnTo>
                <a:lnTo>
                  <a:pt x="1170" y="975"/>
                </a:lnTo>
                <a:lnTo>
                  <a:pt x="1135" y="957"/>
                </a:lnTo>
                <a:lnTo>
                  <a:pt x="1123" y="927"/>
                </a:lnTo>
                <a:lnTo>
                  <a:pt x="1105" y="868"/>
                </a:lnTo>
                <a:lnTo>
                  <a:pt x="1082" y="845"/>
                </a:lnTo>
                <a:lnTo>
                  <a:pt x="845" y="0"/>
                </a:lnTo>
                <a:lnTo>
                  <a:pt x="0" y="71"/>
                </a:lnTo>
                <a:close/>
              </a:path>
            </a:pathLst>
          </a:custGeom>
          <a:solidFill>
            <a:schemeClr val="accent1"/>
          </a:solidFill>
          <a:ln w="9525">
            <a:solidFill>
              <a:schemeClr val="bg1"/>
            </a:solidFill>
            <a:round/>
            <a:headEnd/>
            <a:tailEnd/>
          </a:ln>
        </p:spPr>
        <p:txBody>
          <a:bodyPr anchor="ctr"/>
          <a:lstStyle/>
          <a:p>
            <a:pPr algn="ctr">
              <a:defRPr/>
            </a:pPr>
            <a:r>
              <a:rPr lang="en-US" sz="1200" b="1">
                <a:solidFill>
                  <a:schemeClr val="bg1"/>
                </a:solidFill>
                <a:latin typeface="Calibri" pitchFamily="34" charset="0"/>
                <a:cs typeface="Arial" pitchFamily="34" charset="0"/>
              </a:rPr>
              <a:t>67%</a:t>
            </a:r>
          </a:p>
        </p:txBody>
      </p:sp>
      <p:sp>
        <p:nvSpPr>
          <p:cNvPr id="19520" name="Freeform 64"/>
          <p:cNvSpPr>
            <a:spLocks/>
          </p:cNvSpPr>
          <p:nvPr/>
        </p:nvSpPr>
        <p:spPr bwMode="auto">
          <a:xfrm>
            <a:off x="7246359" y="2625575"/>
            <a:ext cx="557088" cy="696609"/>
          </a:xfrm>
          <a:custGeom>
            <a:avLst/>
            <a:gdLst/>
            <a:ahLst/>
            <a:cxnLst>
              <a:cxn ang="0">
                <a:pos x="118" y="1317"/>
              </a:cxn>
              <a:cxn ang="0">
                <a:pos x="177" y="1335"/>
              </a:cxn>
              <a:cxn ang="0">
                <a:pos x="225" y="1312"/>
              </a:cxn>
              <a:cxn ang="0">
                <a:pos x="319" y="1418"/>
              </a:cxn>
              <a:cxn ang="0">
                <a:pos x="425" y="1430"/>
              </a:cxn>
              <a:cxn ang="0">
                <a:pos x="519" y="1448"/>
              </a:cxn>
              <a:cxn ang="0">
                <a:pos x="597" y="1466"/>
              </a:cxn>
              <a:cxn ang="0">
                <a:pos x="650" y="1448"/>
              </a:cxn>
              <a:cxn ang="0">
                <a:pos x="686" y="1418"/>
              </a:cxn>
              <a:cxn ang="0">
                <a:pos x="739" y="1412"/>
              </a:cxn>
              <a:cxn ang="0">
                <a:pos x="810" y="1471"/>
              </a:cxn>
              <a:cxn ang="0">
                <a:pos x="856" y="1507"/>
              </a:cxn>
              <a:cxn ang="0">
                <a:pos x="927" y="1448"/>
              </a:cxn>
              <a:cxn ang="0">
                <a:pos x="951" y="1388"/>
              </a:cxn>
              <a:cxn ang="0">
                <a:pos x="981" y="1246"/>
              </a:cxn>
              <a:cxn ang="0">
                <a:pos x="1034" y="1294"/>
              </a:cxn>
              <a:cxn ang="0">
                <a:pos x="1057" y="1205"/>
              </a:cxn>
              <a:cxn ang="0">
                <a:pos x="1117" y="1111"/>
              </a:cxn>
              <a:cxn ang="0">
                <a:pos x="1140" y="1063"/>
              </a:cxn>
              <a:cxn ang="0">
                <a:pos x="1206" y="1058"/>
              </a:cxn>
              <a:cxn ang="0">
                <a:pos x="1270" y="975"/>
              </a:cxn>
              <a:cxn ang="0">
                <a:pos x="1318" y="939"/>
              </a:cxn>
              <a:cxn ang="0">
                <a:pos x="1305" y="868"/>
              </a:cxn>
              <a:cxn ang="0">
                <a:pos x="1323" y="804"/>
              </a:cxn>
              <a:cxn ang="0">
                <a:pos x="1282" y="627"/>
              </a:cxn>
              <a:cxn ang="0">
                <a:pos x="1312" y="550"/>
              </a:cxn>
              <a:cxn ang="0">
                <a:pos x="1341" y="532"/>
              </a:cxn>
              <a:cxn ang="0">
                <a:pos x="1099" y="77"/>
              </a:cxn>
              <a:cxn ang="0">
                <a:pos x="1004" y="142"/>
              </a:cxn>
              <a:cxn ang="0">
                <a:pos x="886" y="249"/>
              </a:cxn>
              <a:cxn ang="0">
                <a:pos x="815" y="249"/>
              </a:cxn>
              <a:cxn ang="0">
                <a:pos x="715" y="313"/>
              </a:cxn>
              <a:cxn ang="0">
                <a:pos x="626" y="290"/>
              </a:cxn>
              <a:cxn ang="0">
                <a:pos x="590" y="295"/>
              </a:cxn>
              <a:cxn ang="0">
                <a:pos x="590" y="266"/>
              </a:cxn>
              <a:cxn ang="0">
                <a:pos x="455" y="231"/>
              </a:cxn>
              <a:cxn ang="0">
                <a:pos x="390" y="231"/>
              </a:cxn>
              <a:cxn ang="0">
                <a:pos x="0" y="266"/>
              </a:cxn>
            </a:cxnLst>
            <a:rect l="0" t="0" r="r" b="b"/>
            <a:pathLst>
              <a:path w="1341" h="1507">
                <a:moveTo>
                  <a:pt x="0" y="266"/>
                </a:moveTo>
                <a:lnTo>
                  <a:pt x="118" y="1317"/>
                </a:lnTo>
                <a:lnTo>
                  <a:pt x="148" y="1317"/>
                </a:lnTo>
                <a:lnTo>
                  <a:pt x="177" y="1335"/>
                </a:lnTo>
                <a:lnTo>
                  <a:pt x="195" y="1335"/>
                </a:lnTo>
                <a:lnTo>
                  <a:pt x="225" y="1312"/>
                </a:lnTo>
                <a:lnTo>
                  <a:pt x="290" y="1359"/>
                </a:lnTo>
                <a:lnTo>
                  <a:pt x="319" y="1418"/>
                </a:lnTo>
                <a:lnTo>
                  <a:pt x="366" y="1436"/>
                </a:lnTo>
                <a:lnTo>
                  <a:pt x="425" y="1430"/>
                </a:lnTo>
                <a:lnTo>
                  <a:pt x="496" y="1477"/>
                </a:lnTo>
                <a:lnTo>
                  <a:pt x="519" y="1448"/>
                </a:lnTo>
                <a:lnTo>
                  <a:pt x="544" y="1436"/>
                </a:lnTo>
                <a:lnTo>
                  <a:pt x="597" y="1466"/>
                </a:lnTo>
                <a:lnTo>
                  <a:pt x="644" y="1459"/>
                </a:lnTo>
                <a:lnTo>
                  <a:pt x="650" y="1448"/>
                </a:lnTo>
                <a:lnTo>
                  <a:pt x="679" y="1436"/>
                </a:lnTo>
                <a:lnTo>
                  <a:pt x="686" y="1418"/>
                </a:lnTo>
                <a:lnTo>
                  <a:pt x="727" y="1388"/>
                </a:lnTo>
                <a:lnTo>
                  <a:pt x="739" y="1412"/>
                </a:lnTo>
                <a:lnTo>
                  <a:pt x="768" y="1459"/>
                </a:lnTo>
                <a:lnTo>
                  <a:pt x="810" y="1471"/>
                </a:lnTo>
                <a:lnTo>
                  <a:pt x="839" y="1494"/>
                </a:lnTo>
                <a:lnTo>
                  <a:pt x="856" y="1507"/>
                </a:lnTo>
                <a:lnTo>
                  <a:pt x="897" y="1507"/>
                </a:lnTo>
                <a:lnTo>
                  <a:pt x="927" y="1448"/>
                </a:lnTo>
                <a:lnTo>
                  <a:pt x="951" y="1436"/>
                </a:lnTo>
                <a:lnTo>
                  <a:pt x="951" y="1388"/>
                </a:lnTo>
                <a:lnTo>
                  <a:pt x="951" y="1342"/>
                </a:lnTo>
                <a:lnTo>
                  <a:pt x="981" y="1246"/>
                </a:lnTo>
                <a:lnTo>
                  <a:pt x="1004" y="1246"/>
                </a:lnTo>
                <a:lnTo>
                  <a:pt x="1034" y="1294"/>
                </a:lnTo>
                <a:lnTo>
                  <a:pt x="1069" y="1253"/>
                </a:lnTo>
                <a:lnTo>
                  <a:pt x="1057" y="1205"/>
                </a:lnTo>
                <a:lnTo>
                  <a:pt x="1087" y="1134"/>
                </a:lnTo>
                <a:lnTo>
                  <a:pt x="1117" y="1111"/>
                </a:lnTo>
                <a:lnTo>
                  <a:pt x="1117" y="1093"/>
                </a:lnTo>
                <a:lnTo>
                  <a:pt x="1140" y="1063"/>
                </a:lnTo>
                <a:lnTo>
                  <a:pt x="1170" y="1070"/>
                </a:lnTo>
                <a:lnTo>
                  <a:pt x="1206" y="1058"/>
                </a:lnTo>
                <a:lnTo>
                  <a:pt x="1211" y="1046"/>
                </a:lnTo>
                <a:lnTo>
                  <a:pt x="1270" y="975"/>
                </a:lnTo>
                <a:lnTo>
                  <a:pt x="1282" y="969"/>
                </a:lnTo>
                <a:lnTo>
                  <a:pt x="1318" y="939"/>
                </a:lnTo>
                <a:lnTo>
                  <a:pt x="1312" y="893"/>
                </a:lnTo>
                <a:lnTo>
                  <a:pt x="1305" y="868"/>
                </a:lnTo>
                <a:lnTo>
                  <a:pt x="1305" y="839"/>
                </a:lnTo>
                <a:lnTo>
                  <a:pt x="1323" y="804"/>
                </a:lnTo>
                <a:lnTo>
                  <a:pt x="1341" y="655"/>
                </a:lnTo>
                <a:lnTo>
                  <a:pt x="1282" y="627"/>
                </a:lnTo>
                <a:lnTo>
                  <a:pt x="1330" y="591"/>
                </a:lnTo>
                <a:lnTo>
                  <a:pt x="1312" y="550"/>
                </a:lnTo>
                <a:lnTo>
                  <a:pt x="1335" y="532"/>
                </a:lnTo>
                <a:lnTo>
                  <a:pt x="1341" y="532"/>
                </a:lnTo>
                <a:lnTo>
                  <a:pt x="1252" y="0"/>
                </a:lnTo>
                <a:lnTo>
                  <a:pt x="1099" y="77"/>
                </a:lnTo>
                <a:lnTo>
                  <a:pt x="1034" y="118"/>
                </a:lnTo>
                <a:lnTo>
                  <a:pt x="1004" y="142"/>
                </a:lnTo>
                <a:lnTo>
                  <a:pt x="915" y="236"/>
                </a:lnTo>
                <a:lnTo>
                  <a:pt x="886" y="249"/>
                </a:lnTo>
                <a:lnTo>
                  <a:pt x="862" y="249"/>
                </a:lnTo>
                <a:lnTo>
                  <a:pt x="815" y="249"/>
                </a:lnTo>
                <a:lnTo>
                  <a:pt x="785" y="254"/>
                </a:lnTo>
                <a:lnTo>
                  <a:pt x="715" y="313"/>
                </a:lnTo>
                <a:lnTo>
                  <a:pt x="686" y="313"/>
                </a:lnTo>
                <a:lnTo>
                  <a:pt x="626" y="290"/>
                </a:lnTo>
                <a:lnTo>
                  <a:pt x="608" y="302"/>
                </a:lnTo>
                <a:lnTo>
                  <a:pt x="590" y="295"/>
                </a:lnTo>
                <a:lnTo>
                  <a:pt x="608" y="272"/>
                </a:lnTo>
                <a:lnTo>
                  <a:pt x="590" y="266"/>
                </a:lnTo>
                <a:lnTo>
                  <a:pt x="549" y="260"/>
                </a:lnTo>
                <a:lnTo>
                  <a:pt x="455" y="231"/>
                </a:lnTo>
                <a:lnTo>
                  <a:pt x="437" y="219"/>
                </a:lnTo>
                <a:lnTo>
                  <a:pt x="390" y="231"/>
                </a:lnTo>
                <a:lnTo>
                  <a:pt x="390" y="213"/>
                </a:lnTo>
                <a:lnTo>
                  <a:pt x="0" y="266"/>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78%</a:t>
            </a:r>
          </a:p>
        </p:txBody>
      </p:sp>
      <p:sp>
        <p:nvSpPr>
          <p:cNvPr id="19521" name="Freeform 65"/>
          <p:cNvSpPr>
            <a:spLocks/>
          </p:cNvSpPr>
          <p:nvPr/>
        </p:nvSpPr>
        <p:spPr bwMode="auto">
          <a:xfrm>
            <a:off x="7848411" y="1867539"/>
            <a:ext cx="1003006" cy="858548"/>
          </a:xfrm>
          <a:custGeom>
            <a:avLst/>
            <a:gdLst/>
            <a:ahLst/>
            <a:cxnLst>
              <a:cxn ang="0">
                <a:pos x="1850" y="1666"/>
              </a:cxn>
              <a:cxn ang="0">
                <a:pos x="1814" y="1731"/>
              </a:cxn>
              <a:cxn ang="0">
                <a:pos x="1784" y="1784"/>
              </a:cxn>
              <a:cxn ang="0">
                <a:pos x="1772" y="1855"/>
              </a:cxn>
              <a:cxn ang="0">
                <a:pos x="1832" y="1796"/>
              </a:cxn>
              <a:cxn ang="0">
                <a:pos x="1932" y="1784"/>
              </a:cxn>
              <a:cxn ang="0">
                <a:pos x="2062" y="1736"/>
              </a:cxn>
              <a:cxn ang="0">
                <a:pos x="2281" y="1578"/>
              </a:cxn>
              <a:cxn ang="0">
                <a:pos x="2358" y="1524"/>
              </a:cxn>
              <a:cxn ang="0">
                <a:pos x="2416" y="1453"/>
              </a:cxn>
              <a:cxn ang="0">
                <a:pos x="2386" y="1465"/>
              </a:cxn>
              <a:cxn ang="0">
                <a:pos x="2292" y="1512"/>
              </a:cxn>
              <a:cxn ang="0">
                <a:pos x="2239" y="1542"/>
              </a:cxn>
              <a:cxn ang="0">
                <a:pos x="2304" y="1441"/>
              </a:cxn>
              <a:cxn ang="0">
                <a:pos x="2257" y="1482"/>
              </a:cxn>
              <a:cxn ang="0">
                <a:pos x="2044" y="1601"/>
              </a:cxn>
              <a:cxn ang="0">
                <a:pos x="1891" y="1707"/>
              </a:cxn>
              <a:cxn ang="0">
                <a:pos x="1884" y="1624"/>
              </a:cxn>
              <a:cxn ang="0">
                <a:pos x="1926" y="1518"/>
              </a:cxn>
              <a:cxn ang="0">
                <a:pos x="1873" y="1175"/>
              </a:cxn>
              <a:cxn ang="0">
                <a:pos x="1832" y="821"/>
              </a:cxn>
              <a:cxn ang="0">
                <a:pos x="1790" y="597"/>
              </a:cxn>
              <a:cxn ang="0">
                <a:pos x="1743" y="561"/>
              </a:cxn>
              <a:cxn ang="0">
                <a:pos x="1731" y="490"/>
              </a:cxn>
              <a:cxn ang="0">
                <a:pos x="1696" y="290"/>
              </a:cxn>
              <a:cxn ang="0">
                <a:pos x="1630" y="77"/>
              </a:cxn>
              <a:cxn ang="0">
                <a:pos x="1607" y="0"/>
              </a:cxn>
              <a:cxn ang="0">
                <a:pos x="1206" y="89"/>
              </a:cxn>
              <a:cxn ang="0">
                <a:pos x="986" y="325"/>
              </a:cxn>
              <a:cxn ang="0">
                <a:pos x="969" y="419"/>
              </a:cxn>
              <a:cxn ang="0">
                <a:pos x="846" y="549"/>
              </a:cxn>
              <a:cxn ang="0">
                <a:pos x="887" y="591"/>
              </a:cxn>
              <a:cxn ang="0">
                <a:pos x="898" y="643"/>
              </a:cxn>
              <a:cxn ang="0">
                <a:pos x="922" y="767"/>
              </a:cxn>
              <a:cxn ang="0">
                <a:pos x="704" y="916"/>
              </a:cxn>
              <a:cxn ang="0">
                <a:pos x="455" y="934"/>
              </a:cxn>
              <a:cxn ang="0">
                <a:pos x="202" y="992"/>
              </a:cxn>
              <a:cxn ang="0">
                <a:pos x="148" y="1099"/>
              </a:cxn>
              <a:cxn ang="0">
                <a:pos x="213" y="1234"/>
              </a:cxn>
              <a:cxn ang="0">
                <a:pos x="42" y="1429"/>
              </a:cxn>
              <a:cxn ang="0">
                <a:pos x="1318" y="1312"/>
              </a:cxn>
              <a:cxn ang="0">
                <a:pos x="1359" y="1365"/>
              </a:cxn>
              <a:cxn ang="0">
                <a:pos x="1406" y="1376"/>
              </a:cxn>
              <a:cxn ang="0">
                <a:pos x="1465" y="1494"/>
              </a:cxn>
              <a:cxn ang="0">
                <a:pos x="1572" y="1530"/>
              </a:cxn>
            </a:cxnLst>
            <a:rect l="0" t="0" r="r" b="b"/>
            <a:pathLst>
              <a:path w="2422" h="1855">
                <a:moveTo>
                  <a:pt x="1572" y="1530"/>
                </a:moveTo>
                <a:lnTo>
                  <a:pt x="1832" y="1624"/>
                </a:lnTo>
                <a:lnTo>
                  <a:pt x="1850" y="1666"/>
                </a:lnTo>
                <a:lnTo>
                  <a:pt x="1832" y="1683"/>
                </a:lnTo>
                <a:lnTo>
                  <a:pt x="1820" y="1701"/>
                </a:lnTo>
                <a:lnTo>
                  <a:pt x="1814" y="1731"/>
                </a:lnTo>
                <a:lnTo>
                  <a:pt x="1814" y="1772"/>
                </a:lnTo>
                <a:lnTo>
                  <a:pt x="1802" y="1778"/>
                </a:lnTo>
                <a:lnTo>
                  <a:pt x="1784" y="1784"/>
                </a:lnTo>
                <a:lnTo>
                  <a:pt x="1761" y="1837"/>
                </a:lnTo>
                <a:lnTo>
                  <a:pt x="1761" y="1855"/>
                </a:lnTo>
                <a:lnTo>
                  <a:pt x="1772" y="1855"/>
                </a:lnTo>
                <a:lnTo>
                  <a:pt x="1784" y="1849"/>
                </a:lnTo>
                <a:lnTo>
                  <a:pt x="1790" y="1837"/>
                </a:lnTo>
                <a:lnTo>
                  <a:pt x="1832" y="1796"/>
                </a:lnTo>
                <a:lnTo>
                  <a:pt x="1855" y="1801"/>
                </a:lnTo>
                <a:lnTo>
                  <a:pt x="1914" y="1801"/>
                </a:lnTo>
                <a:lnTo>
                  <a:pt x="1932" y="1784"/>
                </a:lnTo>
                <a:lnTo>
                  <a:pt x="1985" y="1772"/>
                </a:lnTo>
                <a:lnTo>
                  <a:pt x="2033" y="1754"/>
                </a:lnTo>
                <a:lnTo>
                  <a:pt x="2062" y="1736"/>
                </a:lnTo>
                <a:lnTo>
                  <a:pt x="2092" y="1701"/>
                </a:lnTo>
                <a:lnTo>
                  <a:pt x="2239" y="1601"/>
                </a:lnTo>
                <a:lnTo>
                  <a:pt x="2281" y="1578"/>
                </a:lnTo>
                <a:lnTo>
                  <a:pt x="2310" y="1548"/>
                </a:lnTo>
                <a:lnTo>
                  <a:pt x="2334" y="1542"/>
                </a:lnTo>
                <a:lnTo>
                  <a:pt x="2358" y="1524"/>
                </a:lnTo>
                <a:lnTo>
                  <a:pt x="2386" y="1507"/>
                </a:lnTo>
                <a:lnTo>
                  <a:pt x="2404" y="1489"/>
                </a:lnTo>
                <a:lnTo>
                  <a:pt x="2416" y="1453"/>
                </a:lnTo>
                <a:lnTo>
                  <a:pt x="2422" y="1441"/>
                </a:lnTo>
                <a:lnTo>
                  <a:pt x="2416" y="1436"/>
                </a:lnTo>
                <a:lnTo>
                  <a:pt x="2386" y="1465"/>
                </a:lnTo>
                <a:lnTo>
                  <a:pt x="2352" y="1477"/>
                </a:lnTo>
                <a:lnTo>
                  <a:pt x="2310" y="1494"/>
                </a:lnTo>
                <a:lnTo>
                  <a:pt x="2292" y="1512"/>
                </a:lnTo>
                <a:lnTo>
                  <a:pt x="2281" y="1535"/>
                </a:lnTo>
                <a:lnTo>
                  <a:pt x="2246" y="1553"/>
                </a:lnTo>
                <a:lnTo>
                  <a:pt x="2239" y="1542"/>
                </a:lnTo>
                <a:lnTo>
                  <a:pt x="2251" y="1518"/>
                </a:lnTo>
                <a:lnTo>
                  <a:pt x="2274" y="1489"/>
                </a:lnTo>
                <a:lnTo>
                  <a:pt x="2304" y="1441"/>
                </a:lnTo>
                <a:lnTo>
                  <a:pt x="2292" y="1436"/>
                </a:lnTo>
                <a:lnTo>
                  <a:pt x="2269" y="1459"/>
                </a:lnTo>
                <a:lnTo>
                  <a:pt x="2257" y="1482"/>
                </a:lnTo>
                <a:lnTo>
                  <a:pt x="2233" y="1507"/>
                </a:lnTo>
                <a:lnTo>
                  <a:pt x="2150" y="1553"/>
                </a:lnTo>
                <a:lnTo>
                  <a:pt x="2044" y="1601"/>
                </a:lnTo>
                <a:lnTo>
                  <a:pt x="1962" y="1649"/>
                </a:lnTo>
                <a:lnTo>
                  <a:pt x="1926" y="1666"/>
                </a:lnTo>
                <a:lnTo>
                  <a:pt x="1891" y="1707"/>
                </a:lnTo>
                <a:lnTo>
                  <a:pt x="1873" y="1695"/>
                </a:lnTo>
                <a:lnTo>
                  <a:pt x="1873" y="1660"/>
                </a:lnTo>
                <a:lnTo>
                  <a:pt x="1884" y="1624"/>
                </a:lnTo>
                <a:lnTo>
                  <a:pt x="1914" y="1601"/>
                </a:lnTo>
                <a:lnTo>
                  <a:pt x="1879" y="1565"/>
                </a:lnTo>
                <a:lnTo>
                  <a:pt x="1926" y="1518"/>
                </a:lnTo>
                <a:lnTo>
                  <a:pt x="1932" y="1500"/>
                </a:lnTo>
                <a:lnTo>
                  <a:pt x="1909" y="1477"/>
                </a:lnTo>
                <a:lnTo>
                  <a:pt x="1873" y="1175"/>
                </a:lnTo>
                <a:lnTo>
                  <a:pt x="1861" y="1163"/>
                </a:lnTo>
                <a:lnTo>
                  <a:pt x="1861" y="886"/>
                </a:lnTo>
                <a:lnTo>
                  <a:pt x="1832" y="821"/>
                </a:lnTo>
                <a:lnTo>
                  <a:pt x="1808" y="750"/>
                </a:lnTo>
                <a:lnTo>
                  <a:pt x="1808" y="696"/>
                </a:lnTo>
                <a:lnTo>
                  <a:pt x="1790" y="597"/>
                </a:lnTo>
                <a:lnTo>
                  <a:pt x="1761" y="543"/>
                </a:lnTo>
                <a:lnTo>
                  <a:pt x="1743" y="549"/>
                </a:lnTo>
                <a:lnTo>
                  <a:pt x="1743" y="561"/>
                </a:lnTo>
                <a:lnTo>
                  <a:pt x="1737" y="561"/>
                </a:lnTo>
                <a:lnTo>
                  <a:pt x="1726" y="543"/>
                </a:lnTo>
                <a:lnTo>
                  <a:pt x="1731" y="490"/>
                </a:lnTo>
                <a:lnTo>
                  <a:pt x="1684" y="378"/>
                </a:lnTo>
                <a:lnTo>
                  <a:pt x="1678" y="336"/>
                </a:lnTo>
                <a:lnTo>
                  <a:pt x="1696" y="290"/>
                </a:lnTo>
                <a:lnTo>
                  <a:pt x="1684" y="206"/>
                </a:lnTo>
                <a:lnTo>
                  <a:pt x="1637" y="89"/>
                </a:lnTo>
                <a:lnTo>
                  <a:pt x="1630" y="77"/>
                </a:lnTo>
                <a:lnTo>
                  <a:pt x="1619" y="59"/>
                </a:lnTo>
                <a:lnTo>
                  <a:pt x="1625" y="41"/>
                </a:lnTo>
                <a:lnTo>
                  <a:pt x="1607" y="0"/>
                </a:lnTo>
                <a:lnTo>
                  <a:pt x="1224" y="95"/>
                </a:lnTo>
                <a:lnTo>
                  <a:pt x="1217" y="89"/>
                </a:lnTo>
                <a:lnTo>
                  <a:pt x="1206" y="89"/>
                </a:lnTo>
                <a:lnTo>
                  <a:pt x="1170" y="107"/>
                </a:lnTo>
                <a:lnTo>
                  <a:pt x="1082" y="201"/>
                </a:lnTo>
                <a:lnTo>
                  <a:pt x="986" y="325"/>
                </a:lnTo>
                <a:lnTo>
                  <a:pt x="975" y="348"/>
                </a:lnTo>
                <a:lnTo>
                  <a:pt x="981" y="372"/>
                </a:lnTo>
                <a:lnTo>
                  <a:pt x="969" y="419"/>
                </a:lnTo>
                <a:lnTo>
                  <a:pt x="945" y="437"/>
                </a:lnTo>
                <a:lnTo>
                  <a:pt x="851" y="531"/>
                </a:lnTo>
                <a:lnTo>
                  <a:pt x="846" y="549"/>
                </a:lnTo>
                <a:lnTo>
                  <a:pt x="857" y="591"/>
                </a:lnTo>
                <a:lnTo>
                  <a:pt x="869" y="597"/>
                </a:lnTo>
                <a:lnTo>
                  <a:pt x="887" y="591"/>
                </a:lnTo>
                <a:lnTo>
                  <a:pt x="910" y="609"/>
                </a:lnTo>
                <a:lnTo>
                  <a:pt x="915" y="627"/>
                </a:lnTo>
                <a:lnTo>
                  <a:pt x="898" y="643"/>
                </a:lnTo>
                <a:lnTo>
                  <a:pt x="904" y="679"/>
                </a:lnTo>
                <a:lnTo>
                  <a:pt x="928" y="714"/>
                </a:lnTo>
                <a:lnTo>
                  <a:pt x="922" y="767"/>
                </a:lnTo>
                <a:lnTo>
                  <a:pt x="863" y="797"/>
                </a:lnTo>
                <a:lnTo>
                  <a:pt x="775" y="891"/>
                </a:lnTo>
                <a:lnTo>
                  <a:pt x="704" y="916"/>
                </a:lnTo>
                <a:lnTo>
                  <a:pt x="555" y="957"/>
                </a:lnTo>
                <a:lnTo>
                  <a:pt x="502" y="939"/>
                </a:lnTo>
                <a:lnTo>
                  <a:pt x="455" y="934"/>
                </a:lnTo>
                <a:lnTo>
                  <a:pt x="379" y="939"/>
                </a:lnTo>
                <a:lnTo>
                  <a:pt x="296" y="957"/>
                </a:lnTo>
                <a:lnTo>
                  <a:pt x="202" y="992"/>
                </a:lnTo>
                <a:lnTo>
                  <a:pt x="159" y="1016"/>
                </a:lnTo>
                <a:lnTo>
                  <a:pt x="148" y="1069"/>
                </a:lnTo>
                <a:lnTo>
                  <a:pt x="148" y="1099"/>
                </a:lnTo>
                <a:lnTo>
                  <a:pt x="219" y="1175"/>
                </a:lnTo>
                <a:lnTo>
                  <a:pt x="225" y="1211"/>
                </a:lnTo>
                <a:lnTo>
                  <a:pt x="213" y="1234"/>
                </a:lnTo>
                <a:lnTo>
                  <a:pt x="189" y="1246"/>
                </a:lnTo>
                <a:lnTo>
                  <a:pt x="172" y="1312"/>
                </a:lnTo>
                <a:lnTo>
                  <a:pt x="42" y="1429"/>
                </a:lnTo>
                <a:lnTo>
                  <a:pt x="0" y="1465"/>
                </a:lnTo>
                <a:lnTo>
                  <a:pt x="24" y="1571"/>
                </a:lnTo>
                <a:lnTo>
                  <a:pt x="1318" y="1312"/>
                </a:lnTo>
                <a:lnTo>
                  <a:pt x="1341" y="1329"/>
                </a:lnTo>
                <a:lnTo>
                  <a:pt x="1348" y="1353"/>
                </a:lnTo>
                <a:lnTo>
                  <a:pt x="1359" y="1365"/>
                </a:lnTo>
                <a:lnTo>
                  <a:pt x="1371" y="1358"/>
                </a:lnTo>
                <a:lnTo>
                  <a:pt x="1382" y="1370"/>
                </a:lnTo>
                <a:lnTo>
                  <a:pt x="1406" y="1376"/>
                </a:lnTo>
                <a:lnTo>
                  <a:pt x="1442" y="1453"/>
                </a:lnTo>
                <a:lnTo>
                  <a:pt x="1447" y="1482"/>
                </a:lnTo>
                <a:lnTo>
                  <a:pt x="1465" y="1494"/>
                </a:lnTo>
                <a:lnTo>
                  <a:pt x="1465" y="1507"/>
                </a:lnTo>
                <a:lnTo>
                  <a:pt x="1542" y="1512"/>
                </a:lnTo>
                <a:lnTo>
                  <a:pt x="1572" y="1530"/>
                </a:lnTo>
                <a:close/>
              </a:path>
            </a:pathLst>
          </a:custGeom>
          <a:solidFill>
            <a:schemeClr val="accent1">
              <a:lumMod val="20000"/>
              <a:lumOff val="80000"/>
            </a:schemeClr>
          </a:solidFill>
          <a:ln w="9525">
            <a:solidFill>
              <a:schemeClr val="bg1"/>
            </a:solidFill>
            <a:round/>
            <a:headEnd/>
            <a:tailEnd/>
          </a:ln>
        </p:spPr>
        <p:txBody>
          <a:bodyPr anchor="ctr"/>
          <a:lstStyle/>
          <a:p>
            <a:pPr algn="ctr">
              <a:defRPr/>
            </a:pPr>
            <a:r>
              <a:rPr lang="en-US" sz="1200" b="1" dirty="0">
                <a:latin typeface="Calibri" pitchFamily="34" charset="0"/>
                <a:cs typeface="Arial" pitchFamily="34" charset="0"/>
              </a:rPr>
              <a:t>45%</a:t>
            </a:r>
          </a:p>
        </p:txBody>
      </p:sp>
      <p:sp>
        <p:nvSpPr>
          <p:cNvPr id="19523" name="Freeform 67"/>
          <p:cNvSpPr>
            <a:spLocks/>
          </p:cNvSpPr>
          <p:nvPr/>
        </p:nvSpPr>
        <p:spPr bwMode="auto">
          <a:xfrm>
            <a:off x="7765974" y="2476201"/>
            <a:ext cx="776924" cy="563989"/>
          </a:xfrm>
          <a:custGeom>
            <a:avLst/>
            <a:gdLst/>
            <a:ahLst/>
            <a:cxnLst>
              <a:cxn ang="0">
                <a:pos x="467" y="1151"/>
              </a:cxn>
              <a:cxn ang="0">
                <a:pos x="1311" y="986"/>
              </a:cxn>
              <a:cxn ang="0">
                <a:pos x="1583" y="938"/>
              </a:cxn>
              <a:cxn ang="0">
                <a:pos x="1590" y="938"/>
              </a:cxn>
              <a:cxn ang="0">
                <a:pos x="1595" y="933"/>
              </a:cxn>
              <a:cxn ang="0">
                <a:pos x="1601" y="908"/>
              </a:cxn>
              <a:cxn ang="0">
                <a:pos x="1631" y="880"/>
              </a:cxn>
              <a:cxn ang="0">
                <a:pos x="1661" y="874"/>
              </a:cxn>
              <a:cxn ang="0">
                <a:pos x="1689" y="880"/>
              </a:cxn>
              <a:cxn ang="0">
                <a:pos x="1767" y="826"/>
              </a:cxn>
              <a:cxn ang="0">
                <a:pos x="1778" y="785"/>
              </a:cxn>
              <a:cxn ang="0">
                <a:pos x="1826" y="738"/>
              </a:cxn>
              <a:cxn ang="0">
                <a:pos x="1873" y="708"/>
              </a:cxn>
              <a:cxn ang="0">
                <a:pos x="1879" y="697"/>
              </a:cxn>
              <a:cxn ang="0">
                <a:pos x="1831" y="661"/>
              </a:cxn>
              <a:cxn ang="0">
                <a:pos x="1814" y="644"/>
              </a:cxn>
              <a:cxn ang="0">
                <a:pos x="1796" y="637"/>
              </a:cxn>
              <a:cxn ang="0">
                <a:pos x="1785" y="619"/>
              </a:cxn>
              <a:cxn ang="0">
                <a:pos x="1749" y="614"/>
              </a:cxn>
              <a:cxn ang="0">
                <a:pos x="1737" y="566"/>
              </a:cxn>
              <a:cxn ang="0">
                <a:pos x="1696" y="555"/>
              </a:cxn>
              <a:cxn ang="0">
                <a:pos x="1689" y="555"/>
              </a:cxn>
              <a:cxn ang="0">
                <a:pos x="1684" y="477"/>
              </a:cxn>
              <a:cxn ang="0">
                <a:pos x="1707" y="466"/>
              </a:cxn>
              <a:cxn ang="0">
                <a:pos x="1702" y="424"/>
              </a:cxn>
              <a:cxn ang="0">
                <a:pos x="1678" y="401"/>
              </a:cxn>
              <a:cxn ang="0">
                <a:pos x="1678" y="389"/>
              </a:cxn>
              <a:cxn ang="0">
                <a:pos x="1684" y="378"/>
              </a:cxn>
              <a:cxn ang="0">
                <a:pos x="1719" y="342"/>
              </a:cxn>
              <a:cxn ang="0">
                <a:pos x="1732" y="283"/>
              </a:cxn>
              <a:cxn ang="0">
                <a:pos x="1732" y="266"/>
              </a:cxn>
              <a:cxn ang="0">
                <a:pos x="1755" y="230"/>
              </a:cxn>
              <a:cxn ang="0">
                <a:pos x="1773" y="218"/>
              </a:cxn>
              <a:cxn ang="0">
                <a:pos x="1743" y="200"/>
              </a:cxn>
              <a:cxn ang="0">
                <a:pos x="1666" y="195"/>
              </a:cxn>
              <a:cxn ang="0">
                <a:pos x="1666" y="182"/>
              </a:cxn>
              <a:cxn ang="0">
                <a:pos x="1648" y="170"/>
              </a:cxn>
              <a:cxn ang="0">
                <a:pos x="1643" y="141"/>
              </a:cxn>
              <a:cxn ang="0">
                <a:pos x="1607" y="64"/>
              </a:cxn>
              <a:cxn ang="0">
                <a:pos x="1583" y="58"/>
              </a:cxn>
              <a:cxn ang="0">
                <a:pos x="1572" y="46"/>
              </a:cxn>
              <a:cxn ang="0">
                <a:pos x="1560" y="53"/>
              </a:cxn>
              <a:cxn ang="0">
                <a:pos x="1549" y="41"/>
              </a:cxn>
              <a:cxn ang="0">
                <a:pos x="1542" y="17"/>
              </a:cxn>
              <a:cxn ang="0">
                <a:pos x="1519" y="0"/>
              </a:cxn>
              <a:cxn ang="0">
                <a:pos x="225" y="259"/>
              </a:cxn>
              <a:cxn ang="0">
                <a:pos x="201" y="153"/>
              </a:cxn>
              <a:cxn ang="0">
                <a:pos x="130" y="223"/>
              </a:cxn>
              <a:cxn ang="0">
                <a:pos x="119" y="230"/>
              </a:cxn>
              <a:cxn ang="0">
                <a:pos x="107" y="218"/>
              </a:cxn>
              <a:cxn ang="0">
                <a:pos x="101" y="218"/>
              </a:cxn>
              <a:cxn ang="0">
                <a:pos x="83" y="259"/>
              </a:cxn>
              <a:cxn ang="0">
                <a:pos x="18" y="307"/>
              </a:cxn>
              <a:cxn ang="0">
                <a:pos x="0" y="324"/>
              </a:cxn>
              <a:cxn ang="0">
                <a:pos x="89" y="856"/>
              </a:cxn>
              <a:cxn ang="0">
                <a:pos x="154" y="1217"/>
              </a:cxn>
              <a:cxn ang="0">
                <a:pos x="467" y="1151"/>
              </a:cxn>
            </a:cxnLst>
            <a:rect l="0" t="0" r="r" b="b"/>
            <a:pathLst>
              <a:path w="1879" h="1217">
                <a:moveTo>
                  <a:pt x="467" y="1151"/>
                </a:moveTo>
                <a:lnTo>
                  <a:pt x="1311" y="986"/>
                </a:lnTo>
                <a:lnTo>
                  <a:pt x="1583" y="938"/>
                </a:lnTo>
                <a:lnTo>
                  <a:pt x="1590" y="938"/>
                </a:lnTo>
                <a:lnTo>
                  <a:pt x="1595" y="933"/>
                </a:lnTo>
                <a:lnTo>
                  <a:pt x="1601" y="908"/>
                </a:lnTo>
                <a:lnTo>
                  <a:pt x="1631" y="880"/>
                </a:lnTo>
                <a:lnTo>
                  <a:pt x="1661" y="874"/>
                </a:lnTo>
                <a:lnTo>
                  <a:pt x="1689" y="880"/>
                </a:lnTo>
                <a:lnTo>
                  <a:pt x="1767" y="826"/>
                </a:lnTo>
                <a:lnTo>
                  <a:pt x="1778" y="785"/>
                </a:lnTo>
                <a:lnTo>
                  <a:pt x="1826" y="738"/>
                </a:lnTo>
                <a:lnTo>
                  <a:pt x="1873" y="708"/>
                </a:lnTo>
                <a:lnTo>
                  <a:pt x="1879" y="697"/>
                </a:lnTo>
                <a:lnTo>
                  <a:pt x="1831" y="661"/>
                </a:lnTo>
                <a:lnTo>
                  <a:pt x="1814" y="644"/>
                </a:lnTo>
                <a:lnTo>
                  <a:pt x="1796" y="637"/>
                </a:lnTo>
                <a:lnTo>
                  <a:pt x="1785" y="619"/>
                </a:lnTo>
                <a:lnTo>
                  <a:pt x="1749" y="614"/>
                </a:lnTo>
                <a:lnTo>
                  <a:pt x="1737" y="566"/>
                </a:lnTo>
                <a:lnTo>
                  <a:pt x="1696" y="555"/>
                </a:lnTo>
                <a:lnTo>
                  <a:pt x="1689" y="555"/>
                </a:lnTo>
                <a:lnTo>
                  <a:pt x="1684" y="477"/>
                </a:lnTo>
                <a:lnTo>
                  <a:pt x="1707" y="466"/>
                </a:lnTo>
                <a:lnTo>
                  <a:pt x="1702" y="424"/>
                </a:lnTo>
                <a:lnTo>
                  <a:pt x="1678" y="401"/>
                </a:lnTo>
                <a:lnTo>
                  <a:pt x="1678" y="389"/>
                </a:lnTo>
                <a:lnTo>
                  <a:pt x="1684" y="378"/>
                </a:lnTo>
                <a:lnTo>
                  <a:pt x="1719" y="342"/>
                </a:lnTo>
                <a:lnTo>
                  <a:pt x="1732" y="283"/>
                </a:lnTo>
                <a:lnTo>
                  <a:pt x="1732" y="266"/>
                </a:lnTo>
                <a:lnTo>
                  <a:pt x="1755" y="230"/>
                </a:lnTo>
                <a:lnTo>
                  <a:pt x="1773" y="218"/>
                </a:lnTo>
                <a:lnTo>
                  <a:pt x="1743" y="200"/>
                </a:lnTo>
                <a:lnTo>
                  <a:pt x="1666" y="195"/>
                </a:lnTo>
                <a:lnTo>
                  <a:pt x="1666" y="182"/>
                </a:lnTo>
                <a:lnTo>
                  <a:pt x="1648" y="170"/>
                </a:lnTo>
                <a:lnTo>
                  <a:pt x="1643" y="141"/>
                </a:lnTo>
                <a:lnTo>
                  <a:pt x="1607" y="64"/>
                </a:lnTo>
                <a:lnTo>
                  <a:pt x="1583" y="58"/>
                </a:lnTo>
                <a:lnTo>
                  <a:pt x="1572" y="46"/>
                </a:lnTo>
                <a:lnTo>
                  <a:pt x="1560" y="53"/>
                </a:lnTo>
                <a:lnTo>
                  <a:pt x="1549" y="41"/>
                </a:lnTo>
                <a:lnTo>
                  <a:pt x="1542" y="17"/>
                </a:lnTo>
                <a:lnTo>
                  <a:pt x="1519" y="0"/>
                </a:lnTo>
                <a:lnTo>
                  <a:pt x="225" y="259"/>
                </a:lnTo>
                <a:lnTo>
                  <a:pt x="201" y="153"/>
                </a:lnTo>
                <a:lnTo>
                  <a:pt x="130" y="223"/>
                </a:lnTo>
                <a:lnTo>
                  <a:pt x="119" y="230"/>
                </a:lnTo>
                <a:lnTo>
                  <a:pt x="107" y="218"/>
                </a:lnTo>
                <a:lnTo>
                  <a:pt x="101" y="218"/>
                </a:lnTo>
                <a:lnTo>
                  <a:pt x="83" y="259"/>
                </a:lnTo>
                <a:lnTo>
                  <a:pt x="18" y="307"/>
                </a:lnTo>
                <a:lnTo>
                  <a:pt x="0" y="324"/>
                </a:lnTo>
                <a:lnTo>
                  <a:pt x="89" y="856"/>
                </a:lnTo>
                <a:lnTo>
                  <a:pt x="154" y="1217"/>
                </a:lnTo>
                <a:lnTo>
                  <a:pt x="467" y="1151"/>
                </a:lnTo>
                <a:close/>
              </a:path>
            </a:pathLst>
          </a:custGeom>
          <a:solidFill>
            <a:schemeClr val="accent1"/>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55%</a:t>
            </a:r>
          </a:p>
        </p:txBody>
      </p:sp>
      <p:sp>
        <p:nvSpPr>
          <p:cNvPr id="19526" name="Freeform 70"/>
          <p:cNvSpPr>
            <a:spLocks/>
          </p:cNvSpPr>
          <p:nvPr/>
        </p:nvSpPr>
        <p:spPr bwMode="auto">
          <a:xfrm>
            <a:off x="7504917" y="3034604"/>
            <a:ext cx="1012999" cy="649146"/>
          </a:xfrm>
          <a:custGeom>
            <a:avLst/>
            <a:gdLst/>
            <a:ahLst/>
            <a:cxnLst>
              <a:cxn ang="0">
                <a:pos x="1607" y="1176"/>
              </a:cxn>
              <a:cxn ang="0">
                <a:pos x="745" y="1311"/>
              </a:cxn>
              <a:cxn ang="0">
                <a:pos x="621" y="1329"/>
              </a:cxn>
              <a:cxn ang="0">
                <a:pos x="537" y="1329"/>
              </a:cxn>
              <a:cxn ang="0">
                <a:pos x="0" y="1400"/>
              </a:cxn>
              <a:cxn ang="0">
                <a:pos x="136" y="1329"/>
              </a:cxn>
              <a:cxn ang="0">
                <a:pos x="213" y="1252"/>
              </a:cxn>
              <a:cxn ang="0">
                <a:pos x="225" y="1211"/>
              </a:cxn>
              <a:cxn ang="0">
                <a:pos x="260" y="1158"/>
              </a:cxn>
              <a:cxn ang="0">
                <a:pos x="455" y="986"/>
              </a:cxn>
              <a:cxn ang="0">
                <a:pos x="479" y="963"/>
              </a:cxn>
              <a:cxn ang="0">
                <a:pos x="514" y="1040"/>
              </a:cxn>
              <a:cxn ang="0">
                <a:pos x="621" y="1070"/>
              </a:cxn>
              <a:cxn ang="0">
                <a:pos x="662" y="1022"/>
              </a:cxn>
              <a:cxn ang="0">
                <a:pos x="715" y="1029"/>
              </a:cxn>
              <a:cxn ang="0">
                <a:pos x="750" y="1029"/>
              </a:cxn>
              <a:cxn ang="0">
                <a:pos x="845" y="945"/>
              </a:cxn>
              <a:cxn ang="0">
                <a:pos x="869" y="963"/>
              </a:cxn>
              <a:cxn ang="0">
                <a:pos x="958" y="916"/>
              </a:cxn>
              <a:cxn ang="0">
                <a:pos x="999" y="821"/>
              </a:cxn>
              <a:cxn ang="0">
                <a:pos x="1057" y="674"/>
              </a:cxn>
              <a:cxn ang="0">
                <a:pos x="1140" y="408"/>
              </a:cxn>
              <a:cxn ang="0">
                <a:pos x="1181" y="449"/>
              </a:cxn>
              <a:cxn ang="0">
                <a:pos x="1247" y="461"/>
              </a:cxn>
              <a:cxn ang="0">
                <a:pos x="1300" y="314"/>
              </a:cxn>
              <a:cxn ang="0">
                <a:pos x="1359" y="289"/>
              </a:cxn>
              <a:cxn ang="0">
                <a:pos x="1407" y="225"/>
              </a:cxn>
              <a:cxn ang="0">
                <a:pos x="1453" y="142"/>
              </a:cxn>
              <a:cxn ang="0">
                <a:pos x="1471" y="113"/>
              </a:cxn>
              <a:cxn ang="0">
                <a:pos x="1460" y="24"/>
              </a:cxn>
              <a:cxn ang="0">
                <a:pos x="1483" y="0"/>
              </a:cxn>
              <a:cxn ang="0">
                <a:pos x="1648" y="101"/>
              </a:cxn>
              <a:cxn ang="0">
                <a:pos x="1673" y="18"/>
              </a:cxn>
              <a:cxn ang="0">
                <a:pos x="1725" y="24"/>
              </a:cxn>
              <a:cxn ang="0">
                <a:pos x="1731" y="65"/>
              </a:cxn>
              <a:cxn ang="0">
                <a:pos x="1831" y="101"/>
              </a:cxn>
              <a:cxn ang="0">
                <a:pos x="1896" y="149"/>
              </a:cxn>
              <a:cxn ang="0">
                <a:pos x="1920" y="201"/>
              </a:cxn>
              <a:cxn ang="0">
                <a:pos x="1855" y="331"/>
              </a:cxn>
              <a:cxn ang="0">
                <a:pos x="1909" y="378"/>
              </a:cxn>
              <a:cxn ang="0">
                <a:pos x="1985" y="390"/>
              </a:cxn>
              <a:cxn ang="0">
                <a:pos x="2015" y="408"/>
              </a:cxn>
              <a:cxn ang="0">
                <a:pos x="2056" y="431"/>
              </a:cxn>
              <a:cxn ang="0">
                <a:pos x="2086" y="420"/>
              </a:cxn>
              <a:cxn ang="0">
                <a:pos x="2216" y="473"/>
              </a:cxn>
              <a:cxn ang="0">
                <a:pos x="2239" y="520"/>
              </a:cxn>
              <a:cxn ang="0">
                <a:pos x="2227" y="591"/>
              </a:cxn>
              <a:cxn ang="0">
                <a:pos x="2204" y="615"/>
              </a:cxn>
              <a:cxn ang="0">
                <a:pos x="2274" y="679"/>
              </a:cxn>
              <a:cxn ang="0">
                <a:pos x="2269" y="709"/>
              </a:cxn>
              <a:cxn ang="0">
                <a:pos x="2216" y="720"/>
              </a:cxn>
              <a:cxn ang="0">
                <a:pos x="2239" y="733"/>
              </a:cxn>
              <a:cxn ang="0">
                <a:pos x="2216" y="763"/>
              </a:cxn>
              <a:cxn ang="0">
                <a:pos x="2198" y="768"/>
              </a:cxn>
              <a:cxn ang="0">
                <a:pos x="2251" y="786"/>
              </a:cxn>
              <a:cxn ang="0">
                <a:pos x="2298" y="816"/>
              </a:cxn>
              <a:cxn ang="0">
                <a:pos x="2239" y="857"/>
              </a:cxn>
              <a:cxn ang="0">
                <a:pos x="2198" y="857"/>
              </a:cxn>
              <a:cxn ang="0">
                <a:pos x="2257" y="898"/>
              </a:cxn>
              <a:cxn ang="0">
                <a:pos x="2322" y="857"/>
              </a:cxn>
              <a:cxn ang="0">
                <a:pos x="2404" y="857"/>
              </a:cxn>
              <a:cxn ang="0">
                <a:pos x="2446" y="981"/>
              </a:cxn>
              <a:cxn ang="0">
                <a:pos x="2411" y="1004"/>
              </a:cxn>
            </a:cxnLst>
            <a:rect l="0" t="0" r="r" b="b"/>
            <a:pathLst>
              <a:path w="2446" h="1400">
                <a:moveTo>
                  <a:pt x="2416" y="1022"/>
                </a:moveTo>
                <a:lnTo>
                  <a:pt x="1607" y="1176"/>
                </a:lnTo>
                <a:lnTo>
                  <a:pt x="762" y="1318"/>
                </a:lnTo>
                <a:lnTo>
                  <a:pt x="745" y="1311"/>
                </a:lnTo>
                <a:lnTo>
                  <a:pt x="709" y="1318"/>
                </a:lnTo>
                <a:lnTo>
                  <a:pt x="621" y="1329"/>
                </a:lnTo>
                <a:lnTo>
                  <a:pt x="626" y="1311"/>
                </a:lnTo>
                <a:lnTo>
                  <a:pt x="537" y="1329"/>
                </a:lnTo>
                <a:lnTo>
                  <a:pt x="537" y="1336"/>
                </a:lnTo>
                <a:lnTo>
                  <a:pt x="0" y="1400"/>
                </a:lnTo>
                <a:lnTo>
                  <a:pt x="24" y="1382"/>
                </a:lnTo>
                <a:lnTo>
                  <a:pt x="136" y="1329"/>
                </a:lnTo>
                <a:lnTo>
                  <a:pt x="154" y="1300"/>
                </a:lnTo>
                <a:lnTo>
                  <a:pt x="213" y="1252"/>
                </a:lnTo>
                <a:lnTo>
                  <a:pt x="219" y="1223"/>
                </a:lnTo>
                <a:lnTo>
                  <a:pt x="225" y="1211"/>
                </a:lnTo>
                <a:lnTo>
                  <a:pt x="260" y="1194"/>
                </a:lnTo>
                <a:lnTo>
                  <a:pt x="260" y="1158"/>
                </a:lnTo>
                <a:lnTo>
                  <a:pt x="296" y="1128"/>
                </a:lnTo>
                <a:lnTo>
                  <a:pt x="455" y="986"/>
                </a:lnTo>
                <a:lnTo>
                  <a:pt x="467" y="958"/>
                </a:lnTo>
                <a:lnTo>
                  <a:pt x="479" y="963"/>
                </a:lnTo>
                <a:lnTo>
                  <a:pt x="467" y="993"/>
                </a:lnTo>
                <a:lnTo>
                  <a:pt x="514" y="1040"/>
                </a:lnTo>
                <a:lnTo>
                  <a:pt x="585" y="1070"/>
                </a:lnTo>
                <a:lnTo>
                  <a:pt x="621" y="1070"/>
                </a:lnTo>
                <a:lnTo>
                  <a:pt x="656" y="1040"/>
                </a:lnTo>
                <a:lnTo>
                  <a:pt x="662" y="1022"/>
                </a:lnTo>
                <a:lnTo>
                  <a:pt x="686" y="1004"/>
                </a:lnTo>
                <a:lnTo>
                  <a:pt x="715" y="1029"/>
                </a:lnTo>
                <a:lnTo>
                  <a:pt x="727" y="1034"/>
                </a:lnTo>
                <a:lnTo>
                  <a:pt x="750" y="1029"/>
                </a:lnTo>
                <a:lnTo>
                  <a:pt x="833" y="999"/>
                </a:lnTo>
                <a:lnTo>
                  <a:pt x="845" y="945"/>
                </a:lnTo>
                <a:lnTo>
                  <a:pt x="851" y="945"/>
                </a:lnTo>
                <a:lnTo>
                  <a:pt x="869" y="963"/>
                </a:lnTo>
                <a:lnTo>
                  <a:pt x="933" y="904"/>
                </a:lnTo>
                <a:lnTo>
                  <a:pt x="958" y="916"/>
                </a:lnTo>
                <a:lnTo>
                  <a:pt x="1011" y="845"/>
                </a:lnTo>
                <a:lnTo>
                  <a:pt x="999" y="821"/>
                </a:lnTo>
                <a:lnTo>
                  <a:pt x="1004" y="774"/>
                </a:lnTo>
                <a:lnTo>
                  <a:pt x="1057" y="674"/>
                </a:lnTo>
                <a:lnTo>
                  <a:pt x="1128" y="408"/>
                </a:lnTo>
                <a:lnTo>
                  <a:pt x="1140" y="408"/>
                </a:lnTo>
                <a:lnTo>
                  <a:pt x="1181" y="431"/>
                </a:lnTo>
                <a:lnTo>
                  <a:pt x="1181" y="449"/>
                </a:lnTo>
                <a:lnTo>
                  <a:pt x="1206" y="467"/>
                </a:lnTo>
                <a:lnTo>
                  <a:pt x="1247" y="461"/>
                </a:lnTo>
                <a:lnTo>
                  <a:pt x="1270" y="413"/>
                </a:lnTo>
                <a:lnTo>
                  <a:pt x="1300" y="314"/>
                </a:lnTo>
                <a:lnTo>
                  <a:pt x="1323" y="278"/>
                </a:lnTo>
                <a:lnTo>
                  <a:pt x="1359" y="289"/>
                </a:lnTo>
                <a:lnTo>
                  <a:pt x="1382" y="231"/>
                </a:lnTo>
                <a:lnTo>
                  <a:pt x="1407" y="225"/>
                </a:lnTo>
                <a:lnTo>
                  <a:pt x="1430" y="195"/>
                </a:lnTo>
                <a:lnTo>
                  <a:pt x="1453" y="142"/>
                </a:lnTo>
                <a:lnTo>
                  <a:pt x="1465" y="131"/>
                </a:lnTo>
                <a:lnTo>
                  <a:pt x="1471" y="113"/>
                </a:lnTo>
                <a:lnTo>
                  <a:pt x="1453" y="101"/>
                </a:lnTo>
                <a:lnTo>
                  <a:pt x="1460" y="24"/>
                </a:lnTo>
                <a:lnTo>
                  <a:pt x="1471" y="7"/>
                </a:lnTo>
                <a:lnTo>
                  <a:pt x="1483" y="0"/>
                </a:lnTo>
                <a:lnTo>
                  <a:pt x="1625" y="89"/>
                </a:lnTo>
                <a:lnTo>
                  <a:pt x="1648" y="101"/>
                </a:lnTo>
                <a:lnTo>
                  <a:pt x="1655" y="95"/>
                </a:lnTo>
                <a:lnTo>
                  <a:pt x="1673" y="18"/>
                </a:lnTo>
                <a:lnTo>
                  <a:pt x="1696" y="12"/>
                </a:lnTo>
                <a:lnTo>
                  <a:pt x="1725" y="24"/>
                </a:lnTo>
                <a:lnTo>
                  <a:pt x="1755" y="35"/>
                </a:lnTo>
                <a:lnTo>
                  <a:pt x="1731" y="65"/>
                </a:lnTo>
                <a:lnTo>
                  <a:pt x="1767" y="101"/>
                </a:lnTo>
                <a:lnTo>
                  <a:pt x="1831" y="101"/>
                </a:lnTo>
                <a:lnTo>
                  <a:pt x="1855" y="131"/>
                </a:lnTo>
                <a:lnTo>
                  <a:pt x="1896" y="149"/>
                </a:lnTo>
                <a:lnTo>
                  <a:pt x="1926" y="184"/>
                </a:lnTo>
                <a:lnTo>
                  <a:pt x="1920" y="201"/>
                </a:lnTo>
                <a:lnTo>
                  <a:pt x="1879" y="272"/>
                </a:lnTo>
                <a:lnTo>
                  <a:pt x="1855" y="331"/>
                </a:lnTo>
                <a:lnTo>
                  <a:pt x="1861" y="378"/>
                </a:lnTo>
                <a:lnTo>
                  <a:pt x="1909" y="378"/>
                </a:lnTo>
                <a:lnTo>
                  <a:pt x="1950" y="355"/>
                </a:lnTo>
                <a:lnTo>
                  <a:pt x="1985" y="390"/>
                </a:lnTo>
                <a:lnTo>
                  <a:pt x="2003" y="402"/>
                </a:lnTo>
                <a:lnTo>
                  <a:pt x="2015" y="408"/>
                </a:lnTo>
                <a:lnTo>
                  <a:pt x="2038" y="426"/>
                </a:lnTo>
                <a:lnTo>
                  <a:pt x="2056" y="431"/>
                </a:lnTo>
                <a:lnTo>
                  <a:pt x="2074" y="420"/>
                </a:lnTo>
                <a:lnTo>
                  <a:pt x="2086" y="420"/>
                </a:lnTo>
                <a:lnTo>
                  <a:pt x="2163" y="461"/>
                </a:lnTo>
                <a:lnTo>
                  <a:pt x="2216" y="473"/>
                </a:lnTo>
                <a:lnTo>
                  <a:pt x="2239" y="509"/>
                </a:lnTo>
                <a:lnTo>
                  <a:pt x="2239" y="520"/>
                </a:lnTo>
                <a:lnTo>
                  <a:pt x="2216" y="538"/>
                </a:lnTo>
                <a:lnTo>
                  <a:pt x="2227" y="591"/>
                </a:lnTo>
                <a:lnTo>
                  <a:pt x="2216" y="603"/>
                </a:lnTo>
                <a:lnTo>
                  <a:pt x="2204" y="615"/>
                </a:lnTo>
                <a:lnTo>
                  <a:pt x="2257" y="644"/>
                </a:lnTo>
                <a:lnTo>
                  <a:pt x="2274" y="679"/>
                </a:lnTo>
                <a:lnTo>
                  <a:pt x="2274" y="697"/>
                </a:lnTo>
                <a:lnTo>
                  <a:pt x="2269" y="709"/>
                </a:lnTo>
                <a:lnTo>
                  <a:pt x="2221" y="703"/>
                </a:lnTo>
                <a:lnTo>
                  <a:pt x="2216" y="720"/>
                </a:lnTo>
                <a:lnTo>
                  <a:pt x="2233" y="738"/>
                </a:lnTo>
                <a:lnTo>
                  <a:pt x="2239" y="733"/>
                </a:lnTo>
                <a:lnTo>
                  <a:pt x="2239" y="750"/>
                </a:lnTo>
                <a:lnTo>
                  <a:pt x="2216" y="763"/>
                </a:lnTo>
                <a:lnTo>
                  <a:pt x="2204" y="763"/>
                </a:lnTo>
                <a:lnTo>
                  <a:pt x="2198" y="768"/>
                </a:lnTo>
                <a:lnTo>
                  <a:pt x="2216" y="780"/>
                </a:lnTo>
                <a:lnTo>
                  <a:pt x="2251" y="786"/>
                </a:lnTo>
                <a:lnTo>
                  <a:pt x="2287" y="804"/>
                </a:lnTo>
                <a:lnTo>
                  <a:pt x="2298" y="816"/>
                </a:lnTo>
                <a:lnTo>
                  <a:pt x="2257" y="857"/>
                </a:lnTo>
                <a:lnTo>
                  <a:pt x="2239" y="857"/>
                </a:lnTo>
                <a:lnTo>
                  <a:pt x="2198" y="839"/>
                </a:lnTo>
                <a:lnTo>
                  <a:pt x="2198" y="857"/>
                </a:lnTo>
                <a:lnTo>
                  <a:pt x="2221" y="875"/>
                </a:lnTo>
                <a:lnTo>
                  <a:pt x="2257" y="898"/>
                </a:lnTo>
                <a:lnTo>
                  <a:pt x="2287" y="887"/>
                </a:lnTo>
                <a:lnTo>
                  <a:pt x="2322" y="857"/>
                </a:lnTo>
                <a:lnTo>
                  <a:pt x="2358" y="862"/>
                </a:lnTo>
                <a:lnTo>
                  <a:pt x="2404" y="857"/>
                </a:lnTo>
                <a:lnTo>
                  <a:pt x="2411" y="869"/>
                </a:lnTo>
                <a:lnTo>
                  <a:pt x="2446" y="981"/>
                </a:lnTo>
                <a:lnTo>
                  <a:pt x="2422" y="1004"/>
                </a:lnTo>
                <a:lnTo>
                  <a:pt x="2411" y="1004"/>
                </a:lnTo>
                <a:lnTo>
                  <a:pt x="2416" y="1022"/>
                </a:lnTo>
              </a:path>
            </a:pathLst>
          </a:custGeom>
          <a:solidFill>
            <a:schemeClr val="accent1"/>
          </a:solidFill>
          <a:ln w="0">
            <a:solidFill>
              <a:schemeClr val="bg1"/>
            </a:solidFill>
            <a:prstDash val="solid"/>
            <a:round/>
            <a:headEnd/>
            <a:tailEnd/>
          </a:ln>
        </p:spPr>
        <p:txBody>
          <a:bodyPr anchor="ctr"/>
          <a:lstStyle/>
          <a:p>
            <a:pPr algn="ctr">
              <a:defRPr/>
            </a:pPr>
            <a:r>
              <a:rPr lang="en-US" sz="600" b="1" dirty="0">
                <a:solidFill>
                  <a:schemeClr val="bg1"/>
                </a:solidFill>
                <a:latin typeface="Calibri" pitchFamily="34" charset="0"/>
                <a:cs typeface="Arial" pitchFamily="34" charset="0"/>
              </a:rPr>
              <a:t>       </a:t>
            </a:r>
          </a:p>
          <a:p>
            <a:pPr algn="ctr">
              <a:defRPr/>
            </a:pPr>
            <a:r>
              <a:rPr lang="en-US" sz="1200" b="1" dirty="0">
                <a:solidFill>
                  <a:schemeClr val="bg1"/>
                </a:solidFill>
                <a:latin typeface="Calibri" pitchFamily="34" charset="0"/>
                <a:cs typeface="Arial" pitchFamily="34" charset="0"/>
              </a:rPr>
              <a:t>       61%</a:t>
            </a:r>
          </a:p>
        </p:txBody>
      </p:sp>
      <p:sp>
        <p:nvSpPr>
          <p:cNvPr id="19528" name="Freeform 72"/>
          <p:cNvSpPr>
            <a:spLocks/>
          </p:cNvSpPr>
          <p:nvPr/>
        </p:nvSpPr>
        <p:spPr bwMode="auto">
          <a:xfrm>
            <a:off x="7406240" y="3509249"/>
            <a:ext cx="1171631" cy="559802"/>
          </a:xfrm>
          <a:custGeom>
            <a:avLst/>
            <a:gdLst/>
            <a:ahLst/>
            <a:cxnLst>
              <a:cxn ang="0">
                <a:pos x="36" y="986"/>
              </a:cxn>
              <a:cxn ang="0">
                <a:pos x="77" y="933"/>
              </a:cxn>
              <a:cxn ang="0">
                <a:pos x="112" y="857"/>
              </a:cxn>
              <a:cxn ang="0">
                <a:pos x="331" y="745"/>
              </a:cxn>
              <a:cxn ang="0">
                <a:pos x="414" y="651"/>
              </a:cxn>
              <a:cxn ang="0">
                <a:pos x="455" y="633"/>
              </a:cxn>
              <a:cxn ang="0">
                <a:pos x="496" y="597"/>
              </a:cxn>
              <a:cxn ang="0">
                <a:pos x="549" y="585"/>
              </a:cxn>
              <a:cxn ang="0">
                <a:pos x="667" y="538"/>
              </a:cxn>
              <a:cxn ang="0">
                <a:pos x="768" y="396"/>
              </a:cxn>
              <a:cxn ang="0">
                <a:pos x="779" y="314"/>
              </a:cxn>
              <a:cxn ang="0">
                <a:pos x="863" y="307"/>
              </a:cxn>
              <a:cxn ang="0">
                <a:pos x="1004" y="296"/>
              </a:cxn>
              <a:cxn ang="0">
                <a:pos x="2671" y="12"/>
              </a:cxn>
              <a:cxn ang="0">
                <a:pos x="2712" y="48"/>
              </a:cxn>
              <a:cxn ang="0">
                <a:pos x="2759" y="119"/>
              </a:cxn>
              <a:cxn ang="0">
                <a:pos x="2735" y="119"/>
              </a:cxn>
              <a:cxn ang="0">
                <a:pos x="2682" y="119"/>
              </a:cxn>
              <a:cxn ang="0">
                <a:pos x="2676" y="148"/>
              </a:cxn>
              <a:cxn ang="0">
                <a:pos x="2552" y="225"/>
              </a:cxn>
              <a:cxn ang="0">
                <a:pos x="2493" y="278"/>
              </a:cxn>
              <a:cxn ang="0">
                <a:pos x="2570" y="248"/>
              </a:cxn>
              <a:cxn ang="0">
                <a:pos x="2699" y="218"/>
              </a:cxn>
              <a:cxn ang="0">
                <a:pos x="2706" y="266"/>
              </a:cxn>
              <a:cxn ang="0">
                <a:pos x="2741" y="254"/>
              </a:cxn>
              <a:cxn ang="0">
                <a:pos x="2812" y="254"/>
              </a:cxn>
              <a:cxn ang="0">
                <a:pos x="2824" y="355"/>
              </a:cxn>
              <a:cxn ang="0">
                <a:pos x="2770" y="426"/>
              </a:cxn>
              <a:cxn ang="0">
                <a:pos x="2688" y="479"/>
              </a:cxn>
              <a:cxn ang="0">
                <a:pos x="2611" y="473"/>
              </a:cxn>
              <a:cxn ang="0">
                <a:pos x="2593" y="438"/>
              </a:cxn>
              <a:cxn ang="0">
                <a:pos x="2564" y="431"/>
              </a:cxn>
              <a:cxn ang="0">
                <a:pos x="2557" y="491"/>
              </a:cxn>
              <a:cxn ang="0">
                <a:pos x="2617" y="538"/>
              </a:cxn>
              <a:cxn ang="0">
                <a:pos x="2552" y="656"/>
              </a:cxn>
              <a:cxn ang="0">
                <a:pos x="2475" y="656"/>
              </a:cxn>
              <a:cxn ang="0">
                <a:pos x="2557" y="674"/>
              </a:cxn>
              <a:cxn ang="0">
                <a:pos x="2664" y="615"/>
              </a:cxn>
              <a:cxn ang="0">
                <a:pos x="2682" y="686"/>
              </a:cxn>
              <a:cxn ang="0">
                <a:pos x="2552" y="768"/>
              </a:cxn>
              <a:cxn ang="0">
                <a:pos x="2410" y="869"/>
              </a:cxn>
              <a:cxn ang="0">
                <a:pos x="2346" y="928"/>
              </a:cxn>
              <a:cxn ang="0">
                <a:pos x="2257" y="1141"/>
              </a:cxn>
              <a:cxn ang="0">
                <a:pos x="2080" y="1199"/>
              </a:cxn>
              <a:cxn ang="0">
                <a:pos x="1264" y="969"/>
              </a:cxn>
              <a:cxn ang="0">
                <a:pos x="1157" y="880"/>
              </a:cxn>
              <a:cxn ang="0">
                <a:pos x="1152" y="845"/>
              </a:cxn>
              <a:cxn ang="0">
                <a:pos x="703" y="904"/>
              </a:cxn>
              <a:cxn ang="0">
                <a:pos x="584" y="963"/>
              </a:cxn>
            </a:cxnLst>
            <a:rect l="0" t="0" r="r" b="b"/>
            <a:pathLst>
              <a:path w="2830" h="1211">
                <a:moveTo>
                  <a:pt x="0" y="1082"/>
                </a:moveTo>
                <a:lnTo>
                  <a:pt x="6" y="981"/>
                </a:lnTo>
                <a:lnTo>
                  <a:pt x="36" y="986"/>
                </a:lnTo>
                <a:lnTo>
                  <a:pt x="53" y="981"/>
                </a:lnTo>
                <a:lnTo>
                  <a:pt x="77" y="958"/>
                </a:lnTo>
                <a:lnTo>
                  <a:pt x="77" y="933"/>
                </a:lnTo>
                <a:lnTo>
                  <a:pt x="77" y="910"/>
                </a:lnTo>
                <a:lnTo>
                  <a:pt x="82" y="887"/>
                </a:lnTo>
                <a:lnTo>
                  <a:pt x="112" y="857"/>
                </a:lnTo>
                <a:lnTo>
                  <a:pt x="178" y="833"/>
                </a:lnTo>
                <a:lnTo>
                  <a:pt x="254" y="809"/>
                </a:lnTo>
                <a:lnTo>
                  <a:pt x="331" y="745"/>
                </a:lnTo>
                <a:lnTo>
                  <a:pt x="360" y="733"/>
                </a:lnTo>
                <a:lnTo>
                  <a:pt x="408" y="692"/>
                </a:lnTo>
                <a:lnTo>
                  <a:pt x="414" y="651"/>
                </a:lnTo>
                <a:lnTo>
                  <a:pt x="426" y="651"/>
                </a:lnTo>
                <a:lnTo>
                  <a:pt x="444" y="651"/>
                </a:lnTo>
                <a:lnTo>
                  <a:pt x="455" y="633"/>
                </a:lnTo>
                <a:lnTo>
                  <a:pt x="461" y="621"/>
                </a:lnTo>
                <a:lnTo>
                  <a:pt x="490" y="597"/>
                </a:lnTo>
                <a:lnTo>
                  <a:pt x="496" y="597"/>
                </a:lnTo>
                <a:lnTo>
                  <a:pt x="520" y="615"/>
                </a:lnTo>
                <a:lnTo>
                  <a:pt x="543" y="597"/>
                </a:lnTo>
                <a:lnTo>
                  <a:pt x="549" y="585"/>
                </a:lnTo>
                <a:lnTo>
                  <a:pt x="584" y="555"/>
                </a:lnTo>
                <a:lnTo>
                  <a:pt x="614" y="544"/>
                </a:lnTo>
                <a:lnTo>
                  <a:pt x="667" y="538"/>
                </a:lnTo>
                <a:lnTo>
                  <a:pt x="721" y="449"/>
                </a:lnTo>
                <a:lnTo>
                  <a:pt x="768" y="420"/>
                </a:lnTo>
                <a:lnTo>
                  <a:pt x="768" y="396"/>
                </a:lnTo>
                <a:lnTo>
                  <a:pt x="779" y="372"/>
                </a:lnTo>
                <a:lnTo>
                  <a:pt x="768" y="342"/>
                </a:lnTo>
                <a:lnTo>
                  <a:pt x="779" y="314"/>
                </a:lnTo>
                <a:lnTo>
                  <a:pt x="779" y="307"/>
                </a:lnTo>
                <a:lnTo>
                  <a:pt x="868" y="289"/>
                </a:lnTo>
                <a:lnTo>
                  <a:pt x="863" y="307"/>
                </a:lnTo>
                <a:lnTo>
                  <a:pt x="951" y="296"/>
                </a:lnTo>
                <a:lnTo>
                  <a:pt x="987" y="289"/>
                </a:lnTo>
                <a:lnTo>
                  <a:pt x="1004" y="296"/>
                </a:lnTo>
                <a:lnTo>
                  <a:pt x="1849" y="154"/>
                </a:lnTo>
                <a:lnTo>
                  <a:pt x="2658" y="0"/>
                </a:lnTo>
                <a:lnTo>
                  <a:pt x="2671" y="12"/>
                </a:lnTo>
                <a:lnTo>
                  <a:pt x="2676" y="24"/>
                </a:lnTo>
                <a:lnTo>
                  <a:pt x="2699" y="42"/>
                </a:lnTo>
                <a:lnTo>
                  <a:pt x="2712" y="48"/>
                </a:lnTo>
                <a:lnTo>
                  <a:pt x="2729" y="65"/>
                </a:lnTo>
                <a:lnTo>
                  <a:pt x="2741" y="78"/>
                </a:lnTo>
                <a:lnTo>
                  <a:pt x="2759" y="119"/>
                </a:lnTo>
                <a:lnTo>
                  <a:pt x="2753" y="131"/>
                </a:lnTo>
                <a:lnTo>
                  <a:pt x="2741" y="131"/>
                </a:lnTo>
                <a:lnTo>
                  <a:pt x="2735" y="119"/>
                </a:lnTo>
                <a:lnTo>
                  <a:pt x="2712" y="124"/>
                </a:lnTo>
                <a:lnTo>
                  <a:pt x="2694" y="124"/>
                </a:lnTo>
                <a:lnTo>
                  <a:pt x="2682" y="119"/>
                </a:lnTo>
                <a:lnTo>
                  <a:pt x="2671" y="124"/>
                </a:lnTo>
                <a:lnTo>
                  <a:pt x="2676" y="136"/>
                </a:lnTo>
                <a:lnTo>
                  <a:pt x="2676" y="148"/>
                </a:lnTo>
                <a:lnTo>
                  <a:pt x="2600" y="184"/>
                </a:lnTo>
                <a:lnTo>
                  <a:pt x="2582" y="201"/>
                </a:lnTo>
                <a:lnTo>
                  <a:pt x="2552" y="225"/>
                </a:lnTo>
                <a:lnTo>
                  <a:pt x="2504" y="236"/>
                </a:lnTo>
                <a:lnTo>
                  <a:pt x="2493" y="266"/>
                </a:lnTo>
                <a:lnTo>
                  <a:pt x="2493" y="278"/>
                </a:lnTo>
                <a:lnTo>
                  <a:pt x="2504" y="278"/>
                </a:lnTo>
                <a:lnTo>
                  <a:pt x="2522" y="272"/>
                </a:lnTo>
                <a:lnTo>
                  <a:pt x="2570" y="248"/>
                </a:lnTo>
                <a:lnTo>
                  <a:pt x="2623" y="236"/>
                </a:lnTo>
                <a:lnTo>
                  <a:pt x="2653" y="218"/>
                </a:lnTo>
                <a:lnTo>
                  <a:pt x="2699" y="218"/>
                </a:lnTo>
                <a:lnTo>
                  <a:pt x="2706" y="225"/>
                </a:lnTo>
                <a:lnTo>
                  <a:pt x="2699" y="254"/>
                </a:lnTo>
                <a:lnTo>
                  <a:pt x="2706" y="266"/>
                </a:lnTo>
                <a:lnTo>
                  <a:pt x="2717" y="278"/>
                </a:lnTo>
                <a:lnTo>
                  <a:pt x="2735" y="272"/>
                </a:lnTo>
                <a:lnTo>
                  <a:pt x="2741" y="254"/>
                </a:lnTo>
                <a:lnTo>
                  <a:pt x="2770" y="218"/>
                </a:lnTo>
                <a:lnTo>
                  <a:pt x="2795" y="218"/>
                </a:lnTo>
                <a:lnTo>
                  <a:pt x="2812" y="254"/>
                </a:lnTo>
                <a:lnTo>
                  <a:pt x="2818" y="325"/>
                </a:lnTo>
                <a:lnTo>
                  <a:pt x="2830" y="342"/>
                </a:lnTo>
                <a:lnTo>
                  <a:pt x="2824" y="355"/>
                </a:lnTo>
                <a:lnTo>
                  <a:pt x="2783" y="385"/>
                </a:lnTo>
                <a:lnTo>
                  <a:pt x="2770" y="408"/>
                </a:lnTo>
                <a:lnTo>
                  <a:pt x="2770" y="426"/>
                </a:lnTo>
                <a:lnTo>
                  <a:pt x="2735" y="456"/>
                </a:lnTo>
                <a:lnTo>
                  <a:pt x="2712" y="461"/>
                </a:lnTo>
                <a:lnTo>
                  <a:pt x="2688" y="479"/>
                </a:lnTo>
                <a:lnTo>
                  <a:pt x="2635" y="473"/>
                </a:lnTo>
                <a:lnTo>
                  <a:pt x="2617" y="467"/>
                </a:lnTo>
                <a:lnTo>
                  <a:pt x="2611" y="473"/>
                </a:lnTo>
                <a:lnTo>
                  <a:pt x="2605" y="473"/>
                </a:lnTo>
                <a:lnTo>
                  <a:pt x="2593" y="449"/>
                </a:lnTo>
                <a:lnTo>
                  <a:pt x="2593" y="438"/>
                </a:lnTo>
                <a:lnTo>
                  <a:pt x="2587" y="426"/>
                </a:lnTo>
                <a:lnTo>
                  <a:pt x="2570" y="426"/>
                </a:lnTo>
                <a:lnTo>
                  <a:pt x="2564" y="431"/>
                </a:lnTo>
                <a:lnTo>
                  <a:pt x="2570" y="484"/>
                </a:lnTo>
                <a:lnTo>
                  <a:pt x="2564" y="497"/>
                </a:lnTo>
                <a:lnTo>
                  <a:pt x="2557" y="491"/>
                </a:lnTo>
                <a:lnTo>
                  <a:pt x="2570" y="514"/>
                </a:lnTo>
                <a:lnTo>
                  <a:pt x="2593" y="514"/>
                </a:lnTo>
                <a:lnTo>
                  <a:pt x="2617" y="538"/>
                </a:lnTo>
                <a:lnTo>
                  <a:pt x="2600" y="567"/>
                </a:lnTo>
                <a:lnTo>
                  <a:pt x="2611" y="580"/>
                </a:lnTo>
                <a:lnTo>
                  <a:pt x="2552" y="656"/>
                </a:lnTo>
                <a:lnTo>
                  <a:pt x="2529" y="662"/>
                </a:lnTo>
                <a:lnTo>
                  <a:pt x="2499" y="656"/>
                </a:lnTo>
                <a:lnTo>
                  <a:pt x="2475" y="656"/>
                </a:lnTo>
                <a:lnTo>
                  <a:pt x="2469" y="662"/>
                </a:lnTo>
                <a:lnTo>
                  <a:pt x="2487" y="679"/>
                </a:lnTo>
                <a:lnTo>
                  <a:pt x="2557" y="674"/>
                </a:lnTo>
                <a:lnTo>
                  <a:pt x="2600" y="662"/>
                </a:lnTo>
                <a:lnTo>
                  <a:pt x="2658" y="633"/>
                </a:lnTo>
                <a:lnTo>
                  <a:pt x="2664" y="615"/>
                </a:lnTo>
                <a:lnTo>
                  <a:pt x="2682" y="615"/>
                </a:lnTo>
                <a:lnTo>
                  <a:pt x="2699" y="638"/>
                </a:lnTo>
                <a:lnTo>
                  <a:pt x="2682" y="686"/>
                </a:lnTo>
                <a:lnTo>
                  <a:pt x="2628" y="745"/>
                </a:lnTo>
                <a:lnTo>
                  <a:pt x="2575" y="756"/>
                </a:lnTo>
                <a:lnTo>
                  <a:pt x="2552" y="768"/>
                </a:lnTo>
                <a:lnTo>
                  <a:pt x="2487" y="774"/>
                </a:lnTo>
                <a:lnTo>
                  <a:pt x="2434" y="862"/>
                </a:lnTo>
                <a:lnTo>
                  <a:pt x="2410" y="869"/>
                </a:lnTo>
                <a:lnTo>
                  <a:pt x="2410" y="880"/>
                </a:lnTo>
                <a:lnTo>
                  <a:pt x="2410" y="887"/>
                </a:lnTo>
                <a:lnTo>
                  <a:pt x="2346" y="928"/>
                </a:lnTo>
                <a:lnTo>
                  <a:pt x="2310" y="969"/>
                </a:lnTo>
                <a:lnTo>
                  <a:pt x="2280" y="1052"/>
                </a:lnTo>
                <a:lnTo>
                  <a:pt x="2257" y="1141"/>
                </a:lnTo>
                <a:lnTo>
                  <a:pt x="2245" y="1164"/>
                </a:lnTo>
                <a:lnTo>
                  <a:pt x="2209" y="1176"/>
                </a:lnTo>
                <a:lnTo>
                  <a:pt x="2080" y="1199"/>
                </a:lnTo>
                <a:lnTo>
                  <a:pt x="2068" y="1211"/>
                </a:lnTo>
                <a:lnTo>
                  <a:pt x="1631" y="922"/>
                </a:lnTo>
                <a:lnTo>
                  <a:pt x="1264" y="969"/>
                </a:lnTo>
                <a:lnTo>
                  <a:pt x="1258" y="915"/>
                </a:lnTo>
                <a:lnTo>
                  <a:pt x="1193" y="862"/>
                </a:lnTo>
                <a:lnTo>
                  <a:pt x="1157" y="880"/>
                </a:lnTo>
                <a:lnTo>
                  <a:pt x="1146" y="869"/>
                </a:lnTo>
                <a:lnTo>
                  <a:pt x="1152" y="851"/>
                </a:lnTo>
                <a:lnTo>
                  <a:pt x="1152" y="845"/>
                </a:lnTo>
                <a:lnTo>
                  <a:pt x="721" y="892"/>
                </a:lnTo>
                <a:lnTo>
                  <a:pt x="709" y="887"/>
                </a:lnTo>
                <a:lnTo>
                  <a:pt x="703" y="904"/>
                </a:lnTo>
                <a:lnTo>
                  <a:pt x="614" y="945"/>
                </a:lnTo>
                <a:lnTo>
                  <a:pt x="614" y="963"/>
                </a:lnTo>
                <a:lnTo>
                  <a:pt x="584" y="963"/>
                </a:lnTo>
                <a:lnTo>
                  <a:pt x="485" y="1011"/>
                </a:lnTo>
                <a:lnTo>
                  <a:pt x="0" y="1082"/>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        27%</a:t>
            </a:r>
          </a:p>
        </p:txBody>
      </p:sp>
      <p:sp>
        <p:nvSpPr>
          <p:cNvPr id="19532" name="Freeform 76"/>
          <p:cNvSpPr>
            <a:spLocks/>
          </p:cNvSpPr>
          <p:nvPr/>
        </p:nvSpPr>
        <p:spPr bwMode="auto">
          <a:xfrm>
            <a:off x="7268841" y="3975518"/>
            <a:ext cx="730708" cy="834815"/>
          </a:xfrm>
          <a:custGeom>
            <a:avLst/>
            <a:gdLst/>
            <a:ahLst/>
            <a:cxnLst>
              <a:cxn ang="0">
                <a:pos x="237" y="951"/>
              </a:cxn>
              <a:cxn ang="0">
                <a:pos x="278" y="1033"/>
              </a:cxn>
              <a:cxn ang="0">
                <a:pos x="325" y="1081"/>
              </a:cxn>
              <a:cxn ang="0">
                <a:pos x="331" y="1139"/>
              </a:cxn>
              <a:cxn ang="0">
                <a:pos x="354" y="1187"/>
              </a:cxn>
              <a:cxn ang="0">
                <a:pos x="325" y="1281"/>
              </a:cxn>
              <a:cxn ang="0">
                <a:pos x="313" y="1405"/>
              </a:cxn>
              <a:cxn ang="0">
                <a:pos x="342" y="1595"/>
              </a:cxn>
              <a:cxn ang="0">
                <a:pos x="390" y="1684"/>
              </a:cxn>
              <a:cxn ang="0">
                <a:pos x="425" y="1737"/>
              </a:cxn>
              <a:cxn ang="0">
                <a:pos x="443" y="1795"/>
              </a:cxn>
              <a:cxn ang="0">
                <a:pos x="1382" y="1783"/>
              </a:cxn>
              <a:cxn ang="0">
                <a:pos x="1442" y="1807"/>
              </a:cxn>
              <a:cxn ang="0">
                <a:pos x="1424" y="1671"/>
              </a:cxn>
              <a:cxn ang="0">
                <a:pos x="1442" y="1624"/>
              </a:cxn>
              <a:cxn ang="0">
                <a:pos x="1531" y="1636"/>
              </a:cxn>
              <a:cxn ang="0">
                <a:pos x="1619" y="1630"/>
              </a:cxn>
              <a:cxn ang="0">
                <a:pos x="1602" y="1529"/>
              </a:cxn>
              <a:cxn ang="0">
                <a:pos x="1607" y="1453"/>
              </a:cxn>
              <a:cxn ang="0">
                <a:pos x="1660" y="1251"/>
              </a:cxn>
              <a:cxn ang="0">
                <a:pos x="1713" y="1134"/>
              </a:cxn>
              <a:cxn ang="0">
                <a:pos x="1754" y="1098"/>
              </a:cxn>
              <a:cxn ang="0">
                <a:pos x="1743" y="1075"/>
              </a:cxn>
              <a:cxn ang="0">
                <a:pos x="1726" y="1068"/>
              </a:cxn>
              <a:cxn ang="0">
                <a:pos x="1660" y="1051"/>
              </a:cxn>
              <a:cxn ang="0">
                <a:pos x="1630" y="951"/>
              </a:cxn>
              <a:cxn ang="0">
                <a:pos x="1542" y="873"/>
              </a:cxn>
              <a:cxn ang="0">
                <a:pos x="1483" y="756"/>
              </a:cxn>
              <a:cxn ang="0">
                <a:pos x="1435" y="697"/>
              </a:cxn>
              <a:cxn ang="0">
                <a:pos x="1341" y="626"/>
              </a:cxn>
              <a:cxn ang="0">
                <a:pos x="1306" y="578"/>
              </a:cxn>
              <a:cxn ang="0">
                <a:pos x="1270" y="525"/>
              </a:cxn>
              <a:cxn ang="0">
                <a:pos x="1110" y="413"/>
              </a:cxn>
              <a:cxn ang="0">
                <a:pos x="1052" y="366"/>
              </a:cxn>
              <a:cxn ang="0">
                <a:pos x="981" y="259"/>
              </a:cxn>
              <a:cxn ang="0">
                <a:pos x="933" y="206"/>
              </a:cxn>
              <a:cxn ang="0">
                <a:pos x="775" y="147"/>
              </a:cxn>
              <a:cxn ang="0">
                <a:pos x="780" y="59"/>
              </a:cxn>
              <a:cxn ang="0">
                <a:pos x="821" y="18"/>
              </a:cxn>
              <a:cxn ang="0">
                <a:pos x="816" y="0"/>
              </a:cxn>
              <a:cxn ang="0">
                <a:pos x="0" y="106"/>
              </a:cxn>
            </a:cxnLst>
            <a:rect l="0" t="0" r="r" b="b"/>
            <a:pathLst>
              <a:path w="1761" h="1807">
                <a:moveTo>
                  <a:pt x="0" y="106"/>
                </a:moveTo>
                <a:lnTo>
                  <a:pt x="237" y="951"/>
                </a:lnTo>
                <a:lnTo>
                  <a:pt x="260" y="974"/>
                </a:lnTo>
                <a:lnTo>
                  <a:pt x="278" y="1033"/>
                </a:lnTo>
                <a:lnTo>
                  <a:pt x="290" y="1063"/>
                </a:lnTo>
                <a:lnTo>
                  <a:pt x="325" y="1081"/>
                </a:lnTo>
                <a:lnTo>
                  <a:pt x="342" y="1104"/>
                </a:lnTo>
                <a:lnTo>
                  <a:pt x="331" y="1139"/>
                </a:lnTo>
                <a:lnTo>
                  <a:pt x="360" y="1175"/>
                </a:lnTo>
                <a:lnTo>
                  <a:pt x="354" y="1187"/>
                </a:lnTo>
                <a:lnTo>
                  <a:pt x="325" y="1228"/>
                </a:lnTo>
                <a:lnTo>
                  <a:pt x="325" y="1281"/>
                </a:lnTo>
                <a:lnTo>
                  <a:pt x="301" y="1334"/>
                </a:lnTo>
                <a:lnTo>
                  <a:pt x="313" y="1405"/>
                </a:lnTo>
                <a:lnTo>
                  <a:pt x="349" y="1494"/>
                </a:lnTo>
                <a:lnTo>
                  <a:pt x="342" y="1595"/>
                </a:lnTo>
                <a:lnTo>
                  <a:pt x="384" y="1659"/>
                </a:lnTo>
                <a:lnTo>
                  <a:pt x="390" y="1684"/>
                </a:lnTo>
                <a:lnTo>
                  <a:pt x="395" y="1707"/>
                </a:lnTo>
                <a:lnTo>
                  <a:pt x="425" y="1737"/>
                </a:lnTo>
                <a:lnTo>
                  <a:pt x="425" y="1766"/>
                </a:lnTo>
                <a:lnTo>
                  <a:pt x="443" y="1795"/>
                </a:lnTo>
                <a:lnTo>
                  <a:pt x="1371" y="1737"/>
                </a:lnTo>
                <a:lnTo>
                  <a:pt x="1382" y="1783"/>
                </a:lnTo>
                <a:lnTo>
                  <a:pt x="1400" y="1801"/>
                </a:lnTo>
                <a:lnTo>
                  <a:pt x="1442" y="1807"/>
                </a:lnTo>
                <a:lnTo>
                  <a:pt x="1453" y="1760"/>
                </a:lnTo>
                <a:lnTo>
                  <a:pt x="1424" y="1671"/>
                </a:lnTo>
                <a:lnTo>
                  <a:pt x="1430" y="1641"/>
                </a:lnTo>
                <a:lnTo>
                  <a:pt x="1442" y="1624"/>
                </a:lnTo>
                <a:lnTo>
                  <a:pt x="1465" y="1606"/>
                </a:lnTo>
                <a:lnTo>
                  <a:pt x="1531" y="1636"/>
                </a:lnTo>
                <a:lnTo>
                  <a:pt x="1589" y="1636"/>
                </a:lnTo>
                <a:lnTo>
                  <a:pt x="1619" y="1630"/>
                </a:lnTo>
                <a:lnTo>
                  <a:pt x="1613" y="1565"/>
                </a:lnTo>
                <a:lnTo>
                  <a:pt x="1602" y="1529"/>
                </a:lnTo>
                <a:lnTo>
                  <a:pt x="1602" y="1482"/>
                </a:lnTo>
                <a:lnTo>
                  <a:pt x="1607" y="1453"/>
                </a:lnTo>
                <a:lnTo>
                  <a:pt x="1655" y="1311"/>
                </a:lnTo>
                <a:lnTo>
                  <a:pt x="1660" y="1251"/>
                </a:lnTo>
                <a:lnTo>
                  <a:pt x="1684" y="1192"/>
                </a:lnTo>
                <a:lnTo>
                  <a:pt x="1713" y="1134"/>
                </a:lnTo>
                <a:lnTo>
                  <a:pt x="1743" y="1110"/>
                </a:lnTo>
                <a:lnTo>
                  <a:pt x="1754" y="1098"/>
                </a:lnTo>
                <a:lnTo>
                  <a:pt x="1761" y="1081"/>
                </a:lnTo>
                <a:lnTo>
                  <a:pt x="1743" y="1075"/>
                </a:lnTo>
                <a:lnTo>
                  <a:pt x="1737" y="1068"/>
                </a:lnTo>
                <a:lnTo>
                  <a:pt x="1726" y="1068"/>
                </a:lnTo>
                <a:lnTo>
                  <a:pt x="1678" y="1063"/>
                </a:lnTo>
                <a:lnTo>
                  <a:pt x="1660" y="1051"/>
                </a:lnTo>
                <a:lnTo>
                  <a:pt x="1655" y="1033"/>
                </a:lnTo>
                <a:lnTo>
                  <a:pt x="1630" y="951"/>
                </a:lnTo>
                <a:lnTo>
                  <a:pt x="1589" y="898"/>
                </a:lnTo>
                <a:lnTo>
                  <a:pt x="1542" y="873"/>
                </a:lnTo>
                <a:lnTo>
                  <a:pt x="1513" y="791"/>
                </a:lnTo>
                <a:lnTo>
                  <a:pt x="1483" y="756"/>
                </a:lnTo>
                <a:lnTo>
                  <a:pt x="1465" y="708"/>
                </a:lnTo>
                <a:lnTo>
                  <a:pt x="1435" y="697"/>
                </a:lnTo>
                <a:lnTo>
                  <a:pt x="1382" y="673"/>
                </a:lnTo>
                <a:lnTo>
                  <a:pt x="1341" y="626"/>
                </a:lnTo>
                <a:lnTo>
                  <a:pt x="1306" y="602"/>
                </a:lnTo>
                <a:lnTo>
                  <a:pt x="1306" y="578"/>
                </a:lnTo>
                <a:lnTo>
                  <a:pt x="1288" y="543"/>
                </a:lnTo>
                <a:lnTo>
                  <a:pt x="1270" y="525"/>
                </a:lnTo>
                <a:lnTo>
                  <a:pt x="1217" y="507"/>
                </a:lnTo>
                <a:lnTo>
                  <a:pt x="1110" y="413"/>
                </a:lnTo>
                <a:lnTo>
                  <a:pt x="1064" y="396"/>
                </a:lnTo>
                <a:lnTo>
                  <a:pt x="1052" y="366"/>
                </a:lnTo>
                <a:lnTo>
                  <a:pt x="1011" y="325"/>
                </a:lnTo>
                <a:lnTo>
                  <a:pt x="981" y="259"/>
                </a:lnTo>
                <a:lnTo>
                  <a:pt x="945" y="224"/>
                </a:lnTo>
                <a:lnTo>
                  <a:pt x="933" y="206"/>
                </a:lnTo>
                <a:lnTo>
                  <a:pt x="869" y="195"/>
                </a:lnTo>
                <a:lnTo>
                  <a:pt x="775" y="147"/>
                </a:lnTo>
                <a:lnTo>
                  <a:pt x="750" y="124"/>
                </a:lnTo>
                <a:lnTo>
                  <a:pt x="780" y="59"/>
                </a:lnTo>
                <a:lnTo>
                  <a:pt x="803" y="41"/>
                </a:lnTo>
                <a:lnTo>
                  <a:pt x="821" y="18"/>
                </a:lnTo>
                <a:lnTo>
                  <a:pt x="821" y="5"/>
                </a:lnTo>
                <a:lnTo>
                  <a:pt x="816" y="0"/>
                </a:lnTo>
                <a:lnTo>
                  <a:pt x="331" y="71"/>
                </a:lnTo>
                <a:lnTo>
                  <a:pt x="0" y="106"/>
                </a:lnTo>
              </a:path>
            </a:pathLst>
          </a:custGeom>
          <a:solidFill>
            <a:schemeClr val="accent1">
              <a:lumMod val="50000"/>
            </a:schemeClr>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73%</a:t>
            </a:r>
          </a:p>
        </p:txBody>
      </p:sp>
      <p:sp>
        <p:nvSpPr>
          <p:cNvPr id="19534" name="Freeform 78"/>
          <p:cNvSpPr>
            <a:spLocks/>
          </p:cNvSpPr>
          <p:nvPr/>
        </p:nvSpPr>
        <p:spPr bwMode="auto">
          <a:xfrm>
            <a:off x="7057748" y="4719592"/>
            <a:ext cx="1215350" cy="1023276"/>
          </a:xfrm>
          <a:custGeom>
            <a:avLst/>
            <a:gdLst/>
            <a:ahLst/>
            <a:cxnLst>
              <a:cxn ang="0">
                <a:pos x="6" y="183"/>
              </a:cxn>
              <a:cxn ang="0">
                <a:pos x="0" y="230"/>
              </a:cxn>
              <a:cxn ang="0">
                <a:pos x="59" y="289"/>
              </a:cxn>
              <a:cxn ang="0">
                <a:pos x="71" y="360"/>
              </a:cxn>
              <a:cxn ang="0">
                <a:pos x="94" y="390"/>
              </a:cxn>
              <a:cxn ang="0">
                <a:pos x="77" y="438"/>
              </a:cxn>
              <a:cxn ang="0">
                <a:pos x="160" y="420"/>
              </a:cxn>
              <a:cxn ang="0">
                <a:pos x="201" y="360"/>
              </a:cxn>
              <a:cxn ang="0">
                <a:pos x="248" y="355"/>
              </a:cxn>
              <a:cxn ang="0">
                <a:pos x="213" y="402"/>
              </a:cxn>
              <a:cxn ang="0">
                <a:pos x="443" y="337"/>
              </a:cxn>
              <a:cxn ang="0">
                <a:pos x="437" y="372"/>
              </a:cxn>
              <a:cxn ang="0">
                <a:pos x="591" y="408"/>
              </a:cxn>
              <a:cxn ang="0">
                <a:pos x="680" y="431"/>
              </a:cxn>
              <a:cxn ang="0">
                <a:pos x="750" y="449"/>
              </a:cxn>
              <a:cxn ang="0">
                <a:pos x="745" y="473"/>
              </a:cxn>
              <a:cxn ang="0">
                <a:pos x="850" y="573"/>
              </a:cxn>
              <a:cxn ang="0">
                <a:pos x="827" y="603"/>
              </a:cxn>
              <a:cxn ang="0">
                <a:pos x="821" y="621"/>
              </a:cxn>
              <a:cxn ang="0">
                <a:pos x="969" y="573"/>
              </a:cxn>
              <a:cxn ang="0">
                <a:pos x="1182" y="491"/>
              </a:cxn>
              <a:cxn ang="0">
                <a:pos x="1187" y="413"/>
              </a:cxn>
              <a:cxn ang="0">
                <a:pos x="1459" y="502"/>
              </a:cxn>
              <a:cxn ang="0">
                <a:pos x="1636" y="662"/>
              </a:cxn>
              <a:cxn ang="0">
                <a:pos x="1755" y="715"/>
              </a:cxn>
              <a:cxn ang="0">
                <a:pos x="1826" y="845"/>
              </a:cxn>
              <a:cxn ang="0">
                <a:pos x="1814" y="1135"/>
              </a:cxn>
              <a:cxn ang="0">
                <a:pos x="1890" y="1288"/>
              </a:cxn>
              <a:cxn ang="0">
                <a:pos x="1872" y="1187"/>
              </a:cxn>
              <a:cxn ang="0">
                <a:pos x="1938" y="1223"/>
              </a:cxn>
              <a:cxn ang="0">
                <a:pos x="1968" y="1187"/>
              </a:cxn>
              <a:cxn ang="0">
                <a:pos x="1968" y="1252"/>
              </a:cxn>
              <a:cxn ang="0">
                <a:pos x="1908" y="1353"/>
              </a:cxn>
              <a:cxn ang="0">
                <a:pos x="1968" y="1442"/>
              </a:cxn>
              <a:cxn ang="0">
                <a:pos x="2115" y="1619"/>
              </a:cxn>
              <a:cxn ang="0">
                <a:pos x="2163" y="1637"/>
              </a:cxn>
              <a:cxn ang="0">
                <a:pos x="2234" y="1749"/>
              </a:cxn>
              <a:cxn ang="0">
                <a:pos x="2351" y="1944"/>
              </a:cxn>
              <a:cxn ang="0">
                <a:pos x="2564" y="2097"/>
              </a:cxn>
              <a:cxn ang="0">
                <a:pos x="2640" y="2139"/>
              </a:cxn>
              <a:cxn ang="0">
                <a:pos x="2617" y="2162"/>
              </a:cxn>
              <a:cxn ang="0">
                <a:pos x="2594" y="2186"/>
              </a:cxn>
              <a:cxn ang="0">
                <a:pos x="2676" y="2198"/>
              </a:cxn>
              <a:cxn ang="0">
                <a:pos x="2883" y="2086"/>
              </a:cxn>
              <a:cxn ang="0">
                <a:pos x="2871" y="1955"/>
              </a:cxn>
              <a:cxn ang="0">
                <a:pos x="2894" y="1760"/>
              </a:cxn>
              <a:cxn ang="0">
                <a:pos x="2871" y="1453"/>
              </a:cxn>
              <a:cxn ang="0">
                <a:pos x="2694" y="1146"/>
              </a:cxn>
              <a:cxn ang="0">
                <a:pos x="2612" y="1011"/>
              </a:cxn>
              <a:cxn ang="0">
                <a:pos x="2612" y="892"/>
              </a:cxn>
              <a:cxn ang="0">
                <a:pos x="2458" y="685"/>
              </a:cxn>
              <a:cxn ang="0">
                <a:pos x="2346" y="562"/>
              </a:cxn>
              <a:cxn ang="0">
                <a:pos x="2186" y="189"/>
              </a:cxn>
              <a:cxn ang="0">
                <a:pos x="2151" y="147"/>
              </a:cxn>
              <a:cxn ang="0">
                <a:pos x="2097" y="30"/>
              </a:cxn>
              <a:cxn ang="0">
                <a:pos x="1950" y="18"/>
              </a:cxn>
              <a:cxn ang="0">
                <a:pos x="1961" y="154"/>
              </a:cxn>
              <a:cxn ang="0">
                <a:pos x="1890" y="177"/>
              </a:cxn>
              <a:cxn ang="0">
                <a:pos x="933" y="160"/>
              </a:cxn>
              <a:cxn ang="0">
                <a:pos x="898" y="78"/>
              </a:cxn>
            </a:cxnLst>
            <a:rect l="0" t="0" r="r" b="b"/>
            <a:pathLst>
              <a:path w="2930" h="2216">
                <a:moveTo>
                  <a:pt x="898" y="78"/>
                </a:moveTo>
                <a:lnTo>
                  <a:pt x="6" y="165"/>
                </a:lnTo>
                <a:lnTo>
                  <a:pt x="6" y="183"/>
                </a:lnTo>
                <a:lnTo>
                  <a:pt x="6" y="195"/>
                </a:lnTo>
                <a:lnTo>
                  <a:pt x="0" y="201"/>
                </a:lnTo>
                <a:lnTo>
                  <a:pt x="0" y="230"/>
                </a:lnTo>
                <a:lnTo>
                  <a:pt x="30" y="271"/>
                </a:lnTo>
                <a:lnTo>
                  <a:pt x="48" y="289"/>
                </a:lnTo>
                <a:lnTo>
                  <a:pt x="59" y="289"/>
                </a:lnTo>
                <a:lnTo>
                  <a:pt x="83" y="307"/>
                </a:lnTo>
                <a:lnTo>
                  <a:pt x="89" y="325"/>
                </a:lnTo>
                <a:lnTo>
                  <a:pt x="71" y="360"/>
                </a:lnTo>
                <a:lnTo>
                  <a:pt x="71" y="372"/>
                </a:lnTo>
                <a:lnTo>
                  <a:pt x="89" y="378"/>
                </a:lnTo>
                <a:lnTo>
                  <a:pt x="94" y="390"/>
                </a:lnTo>
                <a:lnTo>
                  <a:pt x="94" y="396"/>
                </a:lnTo>
                <a:lnTo>
                  <a:pt x="77" y="413"/>
                </a:lnTo>
                <a:lnTo>
                  <a:pt x="77" y="438"/>
                </a:lnTo>
                <a:lnTo>
                  <a:pt x="89" y="443"/>
                </a:lnTo>
                <a:lnTo>
                  <a:pt x="136" y="431"/>
                </a:lnTo>
                <a:lnTo>
                  <a:pt x="160" y="420"/>
                </a:lnTo>
                <a:lnTo>
                  <a:pt x="172" y="367"/>
                </a:lnTo>
                <a:lnTo>
                  <a:pt x="183" y="355"/>
                </a:lnTo>
                <a:lnTo>
                  <a:pt x="201" y="360"/>
                </a:lnTo>
                <a:lnTo>
                  <a:pt x="218" y="360"/>
                </a:lnTo>
                <a:lnTo>
                  <a:pt x="231" y="355"/>
                </a:lnTo>
                <a:lnTo>
                  <a:pt x="248" y="355"/>
                </a:lnTo>
                <a:lnTo>
                  <a:pt x="243" y="372"/>
                </a:lnTo>
                <a:lnTo>
                  <a:pt x="207" y="402"/>
                </a:lnTo>
                <a:lnTo>
                  <a:pt x="213" y="402"/>
                </a:lnTo>
                <a:lnTo>
                  <a:pt x="243" y="390"/>
                </a:lnTo>
                <a:lnTo>
                  <a:pt x="289" y="390"/>
                </a:lnTo>
                <a:lnTo>
                  <a:pt x="443" y="337"/>
                </a:lnTo>
                <a:lnTo>
                  <a:pt x="467" y="337"/>
                </a:lnTo>
                <a:lnTo>
                  <a:pt x="467" y="349"/>
                </a:lnTo>
                <a:lnTo>
                  <a:pt x="437" y="372"/>
                </a:lnTo>
                <a:lnTo>
                  <a:pt x="455" y="378"/>
                </a:lnTo>
                <a:lnTo>
                  <a:pt x="520" y="385"/>
                </a:lnTo>
                <a:lnTo>
                  <a:pt x="591" y="408"/>
                </a:lnTo>
                <a:lnTo>
                  <a:pt x="662" y="443"/>
                </a:lnTo>
                <a:lnTo>
                  <a:pt x="680" y="455"/>
                </a:lnTo>
                <a:lnTo>
                  <a:pt x="680" y="431"/>
                </a:lnTo>
                <a:lnTo>
                  <a:pt x="692" y="420"/>
                </a:lnTo>
                <a:lnTo>
                  <a:pt x="709" y="438"/>
                </a:lnTo>
                <a:lnTo>
                  <a:pt x="750" y="449"/>
                </a:lnTo>
                <a:lnTo>
                  <a:pt x="763" y="455"/>
                </a:lnTo>
                <a:lnTo>
                  <a:pt x="763" y="461"/>
                </a:lnTo>
                <a:lnTo>
                  <a:pt x="745" y="473"/>
                </a:lnTo>
                <a:lnTo>
                  <a:pt x="750" y="484"/>
                </a:lnTo>
                <a:lnTo>
                  <a:pt x="845" y="550"/>
                </a:lnTo>
                <a:lnTo>
                  <a:pt x="850" y="573"/>
                </a:lnTo>
                <a:lnTo>
                  <a:pt x="845" y="597"/>
                </a:lnTo>
                <a:lnTo>
                  <a:pt x="839" y="608"/>
                </a:lnTo>
                <a:lnTo>
                  <a:pt x="827" y="603"/>
                </a:lnTo>
                <a:lnTo>
                  <a:pt x="821" y="580"/>
                </a:lnTo>
                <a:lnTo>
                  <a:pt x="809" y="603"/>
                </a:lnTo>
                <a:lnTo>
                  <a:pt x="821" y="621"/>
                </a:lnTo>
                <a:lnTo>
                  <a:pt x="833" y="626"/>
                </a:lnTo>
                <a:lnTo>
                  <a:pt x="963" y="591"/>
                </a:lnTo>
                <a:lnTo>
                  <a:pt x="969" y="573"/>
                </a:lnTo>
                <a:lnTo>
                  <a:pt x="1010" y="573"/>
                </a:lnTo>
                <a:lnTo>
                  <a:pt x="1111" y="491"/>
                </a:lnTo>
                <a:lnTo>
                  <a:pt x="1182" y="491"/>
                </a:lnTo>
                <a:lnTo>
                  <a:pt x="1182" y="473"/>
                </a:lnTo>
                <a:lnTo>
                  <a:pt x="1170" y="455"/>
                </a:lnTo>
                <a:lnTo>
                  <a:pt x="1187" y="413"/>
                </a:lnTo>
                <a:lnTo>
                  <a:pt x="1294" y="402"/>
                </a:lnTo>
                <a:lnTo>
                  <a:pt x="1453" y="479"/>
                </a:lnTo>
                <a:lnTo>
                  <a:pt x="1459" y="502"/>
                </a:lnTo>
                <a:lnTo>
                  <a:pt x="1501" y="538"/>
                </a:lnTo>
                <a:lnTo>
                  <a:pt x="1536" y="591"/>
                </a:lnTo>
                <a:lnTo>
                  <a:pt x="1636" y="662"/>
                </a:lnTo>
                <a:lnTo>
                  <a:pt x="1648" y="692"/>
                </a:lnTo>
                <a:lnTo>
                  <a:pt x="1678" y="715"/>
                </a:lnTo>
                <a:lnTo>
                  <a:pt x="1755" y="715"/>
                </a:lnTo>
                <a:lnTo>
                  <a:pt x="1814" y="804"/>
                </a:lnTo>
                <a:lnTo>
                  <a:pt x="1831" y="816"/>
                </a:lnTo>
                <a:lnTo>
                  <a:pt x="1826" y="845"/>
                </a:lnTo>
                <a:lnTo>
                  <a:pt x="1849" y="933"/>
                </a:lnTo>
                <a:lnTo>
                  <a:pt x="1837" y="1029"/>
                </a:lnTo>
                <a:lnTo>
                  <a:pt x="1814" y="1135"/>
                </a:lnTo>
                <a:lnTo>
                  <a:pt x="1819" y="1223"/>
                </a:lnTo>
                <a:lnTo>
                  <a:pt x="1831" y="1252"/>
                </a:lnTo>
                <a:lnTo>
                  <a:pt x="1890" y="1288"/>
                </a:lnTo>
                <a:lnTo>
                  <a:pt x="1908" y="1252"/>
                </a:lnTo>
                <a:lnTo>
                  <a:pt x="1890" y="1240"/>
                </a:lnTo>
                <a:lnTo>
                  <a:pt x="1872" y="1187"/>
                </a:lnTo>
                <a:lnTo>
                  <a:pt x="1879" y="1176"/>
                </a:lnTo>
                <a:lnTo>
                  <a:pt x="1914" y="1164"/>
                </a:lnTo>
                <a:lnTo>
                  <a:pt x="1938" y="1223"/>
                </a:lnTo>
                <a:lnTo>
                  <a:pt x="1950" y="1217"/>
                </a:lnTo>
                <a:lnTo>
                  <a:pt x="1961" y="1194"/>
                </a:lnTo>
                <a:lnTo>
                  <a:pt x="1968" y="1187"/>
                </a:lnTo>
                <a:lnTo>
                  <a:pt x="1985" y="1199"/>
                </a:lnTo>
                <a:lnTo>
                  <a:pt x="1985" y="1223"/>
                </a:lnTo>
                <a:lnTo>
                  <a:pt x="1968" y="1252"/>
                </a:lnTo>
                <a:lnTo>
                  <a:pt x="1950" y="1276"/>
                </a:lnTo>
                <a:lnTo>
                  <a:pt x="1926" y="1347"/>
                </a:lnTo>
                <a:lnTo>
                  <a:pt x="1908" y="1353"/>
                </a:lnTo>
                <a:lnTo>
                  <a:pt x="1908" y="1389"/>
                </a:lnTo>
                <a:lnTo>
                  <a:pt x="1932" y="1412"/>
                </a:lnTo>
                <a:lnTo>
                  <a:pt x="1968" y="1442"/>
                </a:lnTo>
                <a:lnTo>
                  <a:pt x="2021" y="1566"/>
                </a:lnTo>
                <a:lnTo>
                  <a:pt x="2103" y="1619"/>
                </a:lnTo>
                <a:lnTo>
                  <a:pt x="2115" y="1619"/>
                </a:lnTo>
                <a:lnTo>
                  <a:pt x="2121" y="1589"/>
                </a:lnTo>
                <a:lnTo>
                  <a:pt x="2145" y="1589"/>
                </a:lnTo>
                <a:lnTo>
                  <a:pt x="2163" y="1637"/>
                </a:lnTo>
                <a:lnTo>
                  <a:pt x="2168" y="1666"/>
                </a:lnTo>
                <a:lnTo>
                  <a:pt x="2198" y="1731"/>
                </a:lnTo>
                <a:lnTo>
                  <a:pt x="2234" y="1749"/>
                </a:lnTo>
                <a:lnTo>
                  <a:pt x="2269" y="1760"/>
                </a:lnTo>
                <a:lnTo>
                  <a:pt x="2333" y="1932"/>
                </a:lnTo>
                <a:lnTo>
                  <a:pt x="2351" y="1944"/>
                </a:lnTo>
                <a:lnTo>
                  <a:pt x="2434" y="1962"/>
                </a:lnTo>
                <a:lnTo>
                  <a:pt x="2470" y="1980"/>
                </a:lnTo>
                <a:lnTo>
                  <a:pt x="2564" y="2097"/>
                </a:lnTo>
                <a:lnTo>
                  <a:pt x="2605" y="2127"/>
                </a:lnTo>
                <a:lnTo>
                  <a:pt x="2623" y="2133"/>
                </a:lnTo>
                <a:lnTo>
                  <a:pt x="2640" y="2139"/>
                </a:lnTo>
                <a:lnTo>
                  <a:pt x="2653" y="2168"/>
                </a:lnTo>
                <a:lnTo>
                  <a:pt x="2635" y="2168"/>
                </a:lnTo>
                <a:lnTo>
                  <a:pt x="2617" y="2162"/>
                </a:lnTo>
                <a:lnTo>
                  <a:pt x="2605" y="2162"/>
                </a:lnTo>
                <a:lnTo>
                  <a:pt x="2594" y="2168"/>
                </a:lnTo>
                <a:lnTo>
                  <a:pt x="2594" y="2186"/>
                </a:lnTo>
                <a:lnTo>
                  <a:pt x="2605" y="2203"/>
                </a:lnTo>
                <a:lnTo>
                  <a:pt x="2653" y="2216"/>
                </a:lnTo>
                <a:lnTo>
                  <a:pt x="2676" y="2198"/>
                </a:lnTo>
                <a:lnTo>
                  <a:pt x="2711" y="2191"/>
                </a:lnTo>
                <a:lnTo>
                  <a:pt x="2853" y="2139"/>
                </a:lnTo>
                <a:lnTo>
                  <a:pt x="2883" y="2086"/>
                </a:lnTo>
                <a:lnTo>
                  <a:pt x="2889" y="2068"/>
                </a:lnTo>
                <a:lnTo>
                  <a:pt x="2871" y="1997"/>
                </a:lnTo>
                <a:lnTo>
                  <a:pt x="2871" y="1955"/>
                </a:lnTo>
                <a:lnTo>
                  <a:pt x="2901" y="1891"/>
                </a:lnTo>
                <a:lnTo>
                  <a:pt x="2930" y="1896"/>
                </a:lnTo>
                <a:lnTo>
                  <a:pt x="2894" y="1760"/>
                </a:lnTo>
                <a:lnTo>
                  <a:pt x="2907" y="1689"/>
                </a:lnTo>
                <a:lnTo>
                  <a:pt x="2894" y="1559"/>
                </a:lnTo>
                <a:lnTo>
                  <a:pt x="2871" y="1453"/>
                </a:lnTo>
                <a:lnTo>
                  <a:pt x="2848" y="1418"/>
                </a:lnTo>
                <a:lnTo>
                  <a:pt x="2754" y="1288"/>
                </a:lnTo>
                <a:lnTo>
                  <a:pt x="2694" y="1146"/>
                </a:lnTo>
                <a:lnTo>
                  <a:pt x="2617" y="1046"/>
                </a:lnTo>
                <a:lnTo>
                  <a:pt x="2617" y="1029"/>
                </a:lnTo>
                <a:lnTo>
                  <a:pt x="2612" y="1011"/>
                </a:lnTo>
                <a:lnTo>
                  <a:pt x="2587" y="951"/>
                </a:lnTo>
                <a:lnTo>
                  <a:pt x="2587" y="928"/>
                </a:lnTo>
                <a:lnTo>
                  <a:pt x="2612" y="892"/>
                </a:lnTo>
                <a:lnTo>
                  <a:pt x="2612" y="874"/>
                </a:lnTo>
                <a:lnTo>
                  <a:pt x="2511" y="745"/>
                </a:lnTo>
                <a:lnTo>
                  <a:pt x="2458" y="685"/>
                </a:lnTo>
                <a:lnTo>
                  <a:pt x="2422" y="662"/>
                </a:lnTo>
                <a:lnTo>
                  <a:pt x="2410" y="644"/>
                </a:lnTo>
                <a:lnTo>
                  <a:pt x="2346" y="562"/>
                </a:lnTo>
                <a:lnTo>
                  <a:pt x="2262" y="408"/>
                </a:lnTo>
                <a:lnTo>
                  <a:pt x="2239" y="319"/>
                </a:lnTo>
                <a:lnTo>
                  <a:pt x="2186" y="189"/>
                </a:lnTo>
                <a:lnTo>
                  <a:pt x="2186" y="172"/>
                </a:lnTo>
                <a:lnTo>
                  <a:pt x="2163" y="154"/>
                </a:lnTo>
                <a:lnTo>
                  <a:pt x="2151" y="147"/>
                </a:lnTo>
                <a:lnTo>
                  <a:pt x="2138" y="53"/>
                </a:lnTo>
                <a:lnTo>
                  <a:pt x="2127" y="24"/>
                </a:lnTo>
                <a:lnTo>
                  <a:pt x="2097" y="30"/>
                </a:lnTo>
                <a:lnTo>
                  <a:pt x="2039" y="30"/>
                </a:lnTo>
                <a:lnTo>
                  <a:pt x="1973" y="0"/>
                </a:lnTo>
                <a:lnTo>
                  <a:pt x="1950" y="18"/>
                </a:lnTo>
                <a:lnTo>
                  <a:pt x="1938" y="35"/>
                </a:lnTo>
                <a:lnTo>
                  <a:pt x="1932" y="65"/>
                </a:lnTo>
                <a:lnTo>
                  <a:pt x="1961" y="154"/>
                </a:lnTo>
                <a:lnTo>
                  <a:pt x="1950" y="201"/>
                </a:lnTo>
                <a:lnTo>
                  <a:pt x="1908" y="195"/>
                </a:lnTo>
                <a:lnTo>
                  <a:pt x="1890" y="177"/>
                </a:lnTo>
                <a:lnTo>
                  <a:pt x="1879" y="131"/>
                </a:lnTo>
                <a:lnTo>
                  <a:pt x="951" y="189"/>
                </a:lnTo>
                <a:lnTo>
                  <a:pt x="933" y="160"/>
                </a:lnTo>
                <a:lnTo>
                  <a:pt x="933" y="131"/>
                </a:lnTo>
                <a:lnTo>
                  <a:pt x="903" y="101"/>
                </a:lnTo>
                <a:lnTo>
                  <a:pt x="898" y="78"/>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                   26%</a:t>
            </a:r>
          </a:p>
        </p:txBody>
      </p:sp>
      <p:sp>
        <p:nvSpPr>
          <p:cNvPr id="19535" name="Freeform 79"/>
          <p:cNvSpPr>
            <a:spLocks/>
          </p:cNvSpPr>
          <p:nvPr/>
        </p:nvSpPr>
        <p:spPr bwMode="auto">
          <a:xfrm>
            <a:off x="7959579" y="2908965"/>
            <a:ext cx="610798" cy="328063"/>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close/>
              </a:path>
            </a:pathLst>
          </a:custGeom>
          <a:solidFill>
            <a:schemeClr val="accent6">
              <a:lumMod val="60000"/>
              <a:lumOff val="40000"/>
            </a:schemeClr>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37" name="Freeform 81"/>
          <p:cNvSpPr>
            <a:spLocks/>
          </p:cNvSpPr>
          <p:nvPr/>
        </p:nvSpPr>
        <p:spPr bwMode="auto">
          <a:xfrm>
            <a:off x="8421737" y="2881045"/>
            <a:ext cx="146142" cy="258263"/>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close/>
              </a:path>
            </a:pathLst>
          </a:custGeom>
          <a:solidFill>
            <a:schemeClr val="accent2"/>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39" name="Freeform 83"/>
          <p:cNvSpPr>
            <a:spLocks/>
          </p:cNvSpPr>
          <p:nvPr/>
        </p:nvSpPr>
        <p:spPr bwMode="auto">
          <a:xfrm>
            <a:off x="8456711" y="2576714"/>
            <a:ext cx="181116" cy="457891"/>
          </a:xfrm>
          <a:custGeom>
            <a:avLst/>
            <a:gdLst/>
            <a:ahLst/>
            <a:cxnLst>
              <a:cxn ang="0">
                <a:pos x="0" y="738"/>
              </a:cxn>
              <a:cxn ang="0">
                <a:pos x="18" y="744"/>
              </a:cxn>
              <a:cxn ang="0">
                <a:pos x="59" y="809"/>
              </a:cxn>
              <a:cxn ang="0">
                <a:pos x="154" y="868"/>
              </a:cxn>
              <a:cxn ang="0">
                <a:pos x="231" y="886"/>
              </a:cxn>
              <a:cxn ang="0">
                <a:pos x="249" y="939"/>
              </a:cxn>
              <a:cxn ang="0">
                <a:pos x="266" y="986"/>
              </a:cxn>
              <a:cxn ang="0">
                <a:pos x="307" y="915"/>
              </a:cxn>
              <a:cxn ang="0">
                <a:pos x="343" y="815"/>
              </a:cxn>
              <a:cxn ang="0">
                <a:pos x="408" y="708"/>
              </a:cxn>
              <a:cxn ang="0">
                <a:pos x="444" y="608"/>
              </a:cxn>
              <a:cxn ang="0">
                <a:pos x="431" y="449"/>
              </a:cxn>
              <a:cxn ang="0">
                <a:pos x="403" y="307"/>
              </a:cxn>
              <a:cxn ang="0">
                <a:pos x="337" y="330"/>
              </a:cxn>
              <a:cxn ang="0">
                <a:pos x="319" y="319"/>
              </a:cxn>
              <a:cxn ang="0">
                <a:pos x="296" y="325"/>
              </a:cxn>
              <a:cxn ang="0">
                <a:pos x="319" y="254"/>
              </a:cxn>
              <a:cxn ang="0">
                <a:pos x="349" y="242"/>
              </a:cxn>
              <a:cxn ang="0">
                <a:pos x="355" y="171"/>
              </a:cxn>
              <a:cxn ang="0">
                <a:pos x="385" y="136"/>
              </a:cxn>
              <a:cxn ang="0">
                <a:pos x="107" y="0"/>
              </a:cxn>
              <a:cxn ang="0">
                <a:pos x="66" y="48"/>
              </a:cxn>
              <a:cxn ang="0">
                <a:pos x="53" y="124"/>
              </a:cxn>
              <a:cxn ang="0">
                <a:pos x="12" y="171"/>
              </a:cxn>
              <a:cxn ang="0">
                <a:pos x="36" y="206"/>
              </a:cxn>
              <a:cxn ang="0">
                <a:pos x="18" y="259"/>
              </a:cxn>
              <a:cxn ang="0">
                <a:pos x="30" y="337"/>
              </a:cxn>
              <a:cxn ang="0">
                <a:pos x="83" y="396"/>
              </a:cxn>
              <a:cxn ang="0">
                <a:pos x="130" y="419"/>
              </a:cxn>
              <a:cxn ang="0">
                <a:pos x="165" y="443"/>
              </a:cxn>
              <a:cxn ang="0">
                <a:pos x="207" y="490"/>
              </a:cxn>
              <a:cxn ang="0">
                <a:pos x="112" y="567"/>
              </a:cxn>
              <a:cxn ang="0">
                <a:pos x="23" y="662"/>
              </a:cxn>
            </a:cxnLst>
            <a:rect l="0" t="0" r="r" b="b"/>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close/>
              </a:path>
            </a:pathLst>
          </a:custGeom>
          <a:solidFill>
            <a:schemeClr val="accent2"/>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1" name="Freeform 85"/>
          <p:cNvSpPr>
            <a:spLocks/>
          </p:cNvSpPr>
          <p:nvPr/>
        </p:nvSpPr>
        <p:spPr bwMode="auto">
          <a:xfrm>
            <a:off x="8625336" y="2356145"/>
            <a:ext cx="226082" cy="252679"/>
          </a:xfrm>
          <a:custGeom>
            <a:avLst/>
            <a:gdLst/>
            <a:ahLst/>
            <a:cxnLst>
              <a:cxn ang="0">
                <a:pos x="0" y="117"/>
              </a:cxn>
              <a:cxn ang="0">
                <a:pos x="183" y="71"/>
              </a:cxn>
              <a:cxn ang="0">
                <a:pos x="201" y="94"/>
              </a:cxn>
              <a:cxn ang="0">
                <a:pos x="206" y="88"/>
              </a:cxn>
              <a:cxn ang="0">
                <a:pos x="213" y="76"/>
              </a:cxn>
              <a:cxn ang="0">
                <a:pos x="485" y="0"/>
              </a:cxn>
              <a:cxn ang="0">
                <a:pos x="549" y="224"/>
              </a:cxn>
              <a:cxn ang="0">
                <a:pos x="538" y="247"/>
              </a:cxn>
              <a:cxn ang="0">
                <a:pos x="531" y="259"/>
              </a:cxn>
              <a:cxn ang="0">
                <a:pos x="538" y="271"/>
              </a:cxn>
              <a:cxn ang="0">
                <a:pos x="538" y="282"/>
              </a:cxn>
              <a:cxn ang="0">
                <a:pos x="502" y="282"/>
              </a:cxn>
              <a:cxn ang="0">
                <a:pos x="414" y="325"/>
              </a:cxn>
              <a:cxn ang="0">
                <a:pos x="384" y="318"/>
              </a:cxn>
              <a:cxn ang="0">
                <a:pos x="378" y="330"/>
              </a:cxn>
              <a:cxn ang="0">
                <a:pos x="378" y="348"/>
              </a:cxn>
              <a:cxn ang="0">
                <a:pos x="373" y="353"/>
              </a:cxn>
              <a:cxn ang="0">
                <a:pos x="319" y="360"/>
              </a:cxn>
              <a:cxn ang="0">
                <a:pos x="242" y="395"/>
              </a:cxn>
              <a:cxn ang="0">
                <a:pos x="231" y="383"/>
              </a:cxn>
              <a:cxn ang="0">
                <a:pos x="183" y="431"/>
              </a:cxn>
              <a:cxn ang="0">
                <a:pos x="82" y="520"/>
              </a:cxn>
              <a:cxn ang="0">
                <a:pos x="41" y="543"/>
              </a:cxn>
              <a:cxn ang="0">
                <a:pos x="6" y="507"/>
              </a:cxn>
              <a:cxn ang="0">
                <a:pos x="53" y="460"/>
              </a:cxn>
              <a:cxn ang="0">
                <a:pos x="59" y="442"/>
              </a:cxn>
              <a:cxn ang="0">
                <a:pos x="36" y="419"/>
              </a:cxn>
              <a:cxn ang="0">
                <a:pos x="0" y="117"/>
              </a:cxn>
            </a:cxnLst>
            <a:rect l="0" t="0" r="r" b="b"/>
            <a:pathLst>
              <a:path w="549" h="543">
                <a:moveTo>
                  <a:pt x="0" y="117"/>
                </a:moveTo>
                <a:lnTo>
                  <a:pt x="183" y="71"/>
                </a:lnTo>
                <a:lnTo>
                  <a:pt x="201" y="94"/>
                </a:lnTo>
                <a:lnTo>
                  <a:pt x="206" y="88"/>
                </a:lnTo>
                <a:lnTo>
                  <a:pt x="213" y="76"/>
                </a:lnTo>
                <a:lnTo>
                  <a:pt x="485" y="0"/>
                </a:lnTo>
                <a:lnTo>
                  <a:pt x="549" y="224"/>
                </a:lnTo>
                <a:lnTo>
                  <a:pt x="538" y="247"/>
                </a:lnTo>
                <a:lnTo>
                  <a:pt x="531" y="259"/>
                </a:lnTo>
                <a:lnTo>
                  <a:pt x="538" y="271"/>
                </a:lnTo>
                <a:lnTo>
                  <a:pt x="538" y="282"/>
                </a:lnTo>
                <a:lnTo>
                  <a:pt x="502" y="282"/>
                </a:lnTo>
                <a:lnTo>
                  <a:pt x="414" y="325"/>
                </a:lnTo>
                <a:lnTo>
                  <a:pt x="384" y="318"/>
                </a:lnTo>
                <a:lnTo>
                  <a:pt x="378" y="330"/>
                </a:lnTo>
                <a:lnTo>
                  <a:pt x="378" y="348"/>
                </a:lnTo>
                <a:lnTo>
                  <a:pt x="373" y="353"/>
                </a:lnTo>
                <a:lnTo>
                  <a:pt x="319" y="360"/>
                </a:lnTo>
                <a:lnTo>
                  <a:pt x="242" y="395"/>
                </a:lnTo>
                <a:lnTo>
                  <a:pt x="231" y="383"/>
                </a:lnTo>
                <a:lnTo>
                  <a:pt x="183" y="431"/>
                </a:lnTo>
                <a:lnTo>
                  <a:pt x="82" y="520"/>
                </a:lnTo>
                <a:lnTo>
                  <a:pt x="41" y="543"/>
                </a:lnTo>
                <a:lnTo>
                  <a:pt x="6" y="507"/>
                </a:lnTo>
                <a:lnTo>
                  <a:pt x="53" y="460"/>
                </a:lnTo>
                <a:lnTo>
                  <a:pt x="59" y="442"/>
                </a:lnTo>
                <a:lnTo>
                  <a:pt x="36" y="419"/>
                </a:lnTo>
                <a:lnTo>
                  <a:pt x="0" y="117"/>
                </a:lnTo>
                <a:close/>
              </a:path>
            </a:pathLst>
          </a:custGeom>
          <a:solidFill>
            <a:schemeClr val="accent1">
              <a:lumMod val="20000"/>
              <a:lumOff val="80000"/>
            </a:schemeClr>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5" name="Freeform 89"/>
          <p:cNvSpPr>
            <a:spLocks/>
          </p:cNvSpPr>
          <p:nvPr/>
        </p:nvSpPr>
        <p:spPr bwMode="auto">
          <a:xfrm>
            <a:off x="8823938" y="2346371"/>
            <a:ext cx="113666" cy="143788"/>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close/>
              </a:path>
            </a:pathLst>
          </a:custGeom>
          <a:solidFill>
            <a:schemeClr val="accent2"/>
          </a:solidFill>
          <a:ln w="9525">
            <a:solidFill>
              <a:schemeClr val="bg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51" name="Freeform 95"/>
          <p:cNvSpPr>
            <a:spLocks/>
          </p:cNvSpPr>
          <p:nvPr/>
        </p:nvSpPr>
        <p:spPr bwMode="auto">
          <a:xfrm>
            <a:off x="8763984" y="1268651"/>
            <a:ext cx="487139" cy="879488"/>
          </a:xfrm>
          <a:custGeom>
            <a:avLst/>
            <a:gdLst/>
            <a:ahLst/>
            <a:cxnLst>
              <a:cxn ang="0">
                <a:pos x="224" y="1701"/>
              </a:cxn>
              <a:cxn ang="0">
                <a:pos x="230" y="1743"/>
              </a:cxn>
              <a:cxn ang="0">
                <a:pos x="289" y="1802"/>
              </a:cxn>
              <a:cxn ang="0">
                <a:pos x="307" y="1825"/>
              </a:cxn>
              <a:cxn ang="0">
                <a:pos x="336" y="1896"/>
              </a:cxn>
              <a:cxn ang="0">
                <a:pos x="348" y="1837"/>
              </a:cxn>
              <a:cxn ang="0">
                <a:pos x="384" y="1737"/>
              </a:cxn>
              <a:cxn ang="0">
                <a:pos x="425" y="1630"/>
              </a:cxn>
              <a:cxn ang="0">
                <a:pos x="419" y="1607"/>
              </a:cxn>
              <a:cxn ang="0">
                <a:pos x="478" y="1495"/>
              </a:cxn>
              <a:cxn ang="0">
                <a:pos x="502" y="1536"/>
              </a:cxn>
              <a:cxn ang="0">
                <a:pos x="520" y="1530"/>
              </a:cxn>
              <a:cxn ang="0">
                <a:pos x="526" y="1483"/>
              </a:cxn>
              <a:cxn ang="0">
                <a:pos x="609" y="1447"/>
              </a:cxn>
              <a:cxn ang="0">
                <a:pos x="620" y="1412"/>
              </a:cxn>
              <a:cxn ang="0">
                <a:pos x="673" y="1394"/>
              </a:cxn>
              <a:cxn ang="0">
                <a:pos x="691" y="1335"/>
              </a:cxn>
              <a:cxn ang="0">
                <a:pos x="726" y="1252"/>
              </a:cxn>
              <a:cxn ang="0">
                <a:pos x="738" y="1229"/>
              </a:cxn>
              <a:cxn ang="0">
                <a:pos x="803" y="1229"/>
              </a:cxn>
              <a:cxn ang="0">
                <a:pos x="827" y="1164"/>
              </a:cxn>
              <a:cxn ang="0">
                <a:pos x="874" y="1117"/>
              </a:cxn>
              <a:cxn ang="0">
                <a:pos x="945" y="1152"/>
              </a:cxn>
              <a:cxn ang="0">
                <a:pos x="1028" y="1057"/>
              </a:cxn>
              <a:cxn ang="0">
                <a:pos x="1104" y="975"/>
              </a:cxn>
              <a:cxn ang="0">
                <a:pos x="1134" y="968"/>
              </a:cxn>
              <a:cxn ang="0">
                <a:pos x="1175" y="915"/>
              </a:cxn>
              <a:cxn ang="0">
                <a:pos x="1146" y="874"/>
              </a:cxn>
              <a:cxn ang="0">
                <a:pos x="1122" y="874"/>
              </a:cxn>
              <a:cxn ang="0">
                <a:pos x="1146" y="839"/>
              </a:cxn>
              <a:cxn ang="0">
                <a:pos x="1116" y="768"/>
              </a:cxn>
              <a:cxn ang="0">
                <a:pos x="1069" y="757"/>
              </a:cxn>
              <a:cxn ang="0">
                <a:pos x="1033" y="774"/>
              </a:cxn>
              <a:cxn ang="0">
                <a:pos x="974" y="661"/>
              </a:cxn>
              <a:cxn ang="0">
                <a:pos x="980" y="626"/>
              </a:cxn>
              <a:cxn ang="0">
                <a:pos x="957" y="620"/>
              </a:cxn>
              <a:cxn ang="0">
                <a:pos x="904" y="615"/>
              </a:cxn>
              <a:cxn ang="0">
                <a:pos x="863" y="603"/>
              </a:cxn>
              <a:cxn ang="0">
                <a:pos x="838" y="526"/>
              </a:cxn>
              <a:cxn ang="0">
                <a:pos x="579" y="6"/>
              </a:cxn>
              <a:cxn ang="0">
                <a:pos x="513" y="6"/>
              </a:cxn>
              <a:cxn ang="0">
                <a:pos x="490" y="47"/>
              </a:cxn>
              <a:cxn ang="0">
                <a:pos x="437" y="65"/>
              </a:cxn>
              <a:cxn ang="0">
                <a:pos x="348" y="124"/>
              </a:cxn>
              <a:cxn ang="0">
                <a:pos x="330" y="47"/>
              </a:cxn>
              <a:cxn ang="0">
                <a:pos x="301" y="30"/>
              </a:cxn>
              <a:cxn ang="0">
                <a:pos x="148" y="395"/>
              </a:cxn>
              <a:cxn ang="0">
                <a:pos x="165" y="466"/>
              </a:cxn>
              <a:cxn ang="0">
                <a:pos x="153" y="532"/>
              </a:cxn>
              <a:cxn ang="0">
                <a:pos x="124" y="579"/>
              </a:cxn>
              <a:cxn ang="0">
                <a:pos x="148" y="768"/>
              </a:cxn>
              <a:cxn ang="0">
                <a:pos x="94" y="869"/>
              </a:cxn>
              <a:cxn ang="0">
                <a:pos x="100" y="940"/>
              </a:cxn>
              <a:cxn ang="0">
                <a:pos x="71" y="945"/>
              </a:cxn>
              <a:cxn ang="0">
                <a:pos x="64" y="1004"/>
              </a:cxn>
              <a:cxn ang="0">
                <a:pos x="29" y="993"/>
              </a:cxn>
            </a:cxnLst>
            <a:rect l="0" t="0" r="r" b="b"/>
            <a:pathLst>
              <a:path w="1175" h="1896">
                <a:moveTo>
                  <a:pt x="0" y="1016"/>
                </a:moveTo>
                <a:lnTo>
                  <a:pt x="224" y="1701"/>
                </a:lnTo>
                <a:lnTo>
                  <a:pt x="230" y="1713"/>
                </a:lnTo>
                <a:lnTo>
                  <a:pt x="230" y="1743"/>
                </a:lnTo>
                <a:lnTo>
                  <a:pt x="230" y="1754"/>
                </a:lnTo>
                <a:lnTo>
                  <a:pt x="289" y="1802"/>
                </a:lnTo>
                <a:lnTo>
                  <a:pt x="301" y="1802"/>
                </a:lnTo>
                <a:lnTo>
                  <a:pt x="307" y="1825"/>
                </a:lnTo>
                <a:lnTo>
                  <a:pt x="307" y="1837"/>
                </a:lnTo>
                <a:lnTo>
                  <a:pt x="336" y="1896"/>
                </a:lnTo>
                <a:lnTo>
                  <a:pt x="348" y="1878"/>
                </a:lnTo>
                <a:lnTo>
                  <a:pt x="348" y="1837"/>
                </a:lnTo>
                <a:lnTo>
                  <a:pt x="360" y="1790"/>
                </a:lnTo>
                <a:lnTo>
                  <a:pt x="384" y="1737"/>
                </a:lnTo>
                <a:lnTo>
                  <a:pt x="401" y="1660"/>
                </a:lnTo>
                <a:lnTo>
                  <a:pt x="425" y="1630"/>
                </a:lnTo>
                <a:lnTo>
                  <a:pt x="431" y="1619"/>
                </a:lnTo>
                <a:lnTo>
                  <a:pt x="419" y="1607"/>
                </a:lnTo>
                <a:lnTo>
                  <a:pt x="401" y="1566"/>
                </a:lnTo>
                <a:lnTo>
                  <a:pt x="478" y="1495"/>
                </a:lnTo>
                <a:lnTo>
                  <a:pt x="490" y="1500"/>
                </a:lnTo>
                <a:lnTo>
                  <a:pt x="502" y="1536"/>
                </a:lnTo>
                <a:lnTo>
                  <a:pt x="513" y="1541"/>
                </a:lnTo>
                <a:lnTo>
                  <a:pt x="520" y="1530"/>
                </a:lnTo>
                <a:lnTo>
                  <a:pt x="520" y="1500"/>
                </a:lnTo>
                <a:lnTo>
                  <a:pt x="526" y="1483"/>
                </a:lnTo>
                <a:lnTo>
                  <a:pt x="584" y="1471"/>
                </a:lnTo>
                <a:lnTo>
                  <a:pt x="609" y="1447"/>
                </a:lnTo>
                <a:lnTo>
                  <a:pt x="609" y="1424"/>
                </a:lnTo>
                <a:lnTo>
                  <a:pt x="620" y="1412"/>
                </a:lnTo>
                <a:lnTo>
                  <a:pt x="650" y="1412"/>
                </a:lnTo>
                <a:lnTo>
                  <a:pt x="673" y="1394"/>
                </a:lnTo>
                <a:lnTo>
                  <a:pt x="679" y="1383"/>
                </a:lnTo>
                <a:lnTo>
                  <a:pt x="691" y="1335"/>
                </a:lnTo>
                <a:lnTo>
                  <a:pt x="691" y="1300"/>
                </a:lnTo>
                <a:lnTo>
                  <a:pt x="726" y="1252"/>
                </a:lnTo>
                <a:lnTo>
                  <a:pt x="726" y="1229"/>
                </a:lnTo>
                <a:lnTo>
                  <a:pt x="738" y="1229"/>
                </a:lnTo>
                <a:lnTo>
                  <a:pt x="779" y="1234"/>
                </a:lnTo>
                <a:lnTo>
                  <a:pt x="803" y="1229"/>
                </a:lnTo>
                <a:lnTo>
                  <a:pt x="815" y="1206"/>
                </a:lnTo>
                <a:lnTo>
                  <a:pt x="827" y="1164"/>
                </a:lnTo>
                <a:lnTo>
                  <a:pt x="845" y="1164"/>
                </a:lnTo>
                <a:lnTo>
                  <a:pt x="874" y="1117"/>
                </a:lnTo>
                <a:lnTo>
                  <a:pt x="916" y="1123"/>
                </a:lnTo>
                <a:lnTo>
                  <a:pt x="945" y="1152"/>
                </a:lnTo>
                <a:lnTo>
                  <a:pt x="992" y="1075"/>
                </a:lnTo>
                <a:lnTo>
                  <a:pt x="1028" y="1057"/>
                </a:lnTo>
                <a:lnTo>
                  <a:pt x="1093" y="998"/>
                </a:lnTo>
                <a:lnTo>
                  <a:pt x="1104" y="975"/>
                </a:lnTo>
                <a:lnTo>
                  <a:pt x="1111" y="963"/>
                </a:lnTo>
                <a:lnTo>
                  <a:pt x="1134" y="968"/>
                </a:lnTo>
                <a:lnTo>
                  <a:pt x="1163" y="951"/>
                </a:lnTo>
                <a:lnTo>
                  <a:pt x="1175" y="915"/>
                </a:lnTo>
                <a:lnTo>
                  <a:pt x="1170" y="886"/>
                </a:lnTo>
                <a:lnTo>
                  <a:pt x="1146" y="874"/>
                </a:lnTo>
                <a:lnTo>
                  <a:pt x="1140" y="881"/>
                </a:lnTo>
                <a:lnTo>
                  <a:pt x="1122" y="874"/>
                </a:lnTo>
                <a:lnTo>
                  <a:pt x="1134" y="845"/>
                </a:lnTo>
                <a:lnTo>
                  <a:pt x="1146" y="839"/>
                </a:lnTo>
                <a:lnTo>
                  <a:pt x="1140" y="815"/>
                </a:lnTo>
                <a:lnTo>
                  <a:pt x="1116" y="768"/>
                </a:lnTo>
                <a:lnTo>
                  <a:pt x="1086" y="757"/>
                </a:lnTo>
                <a:lnTo>
                  <a:pt x="1069" y="757"/>
                </a:lnTo>
                <a:lnTo>
                  <a:pt x="1058" y="768"/>
                </a:lnTo>
                <a:lnTo>
                  <a:pt x="1033" y="774"/>
                </a:lnTo>
                <a:lnTo>
                  <a:pt x="1004" y="762"/>
                </a:lnTo>
                <a:lnTo>
                  <a:pt x="974" y="661"/>
                </a:lnTo>
                <a:lnTo>
                  <a:pt x="987" y="644"/>
                </a:lnTo>
                <a:lnTo>
                  <a:pt x="980" y="626"/>
                </a:lnTo>
                <a:lnTo>
                  <a:pt x="974" y="620"/>
                </a:lnTo>
                <a:lnTo>
                  <a:pt x="957" y="620"/>
                </a:lnTo>
                <a:lnTo>
                  <a:pt x="945" y="626"/>
                </a:lnTo>
                <a:lnTo>
                  <a:pt x="904" y="615"/>
                </a:lnTo>
                <a:lnTo>
                  <a:pt x="874" y="615"/>
                </a:lnTo>
                <a:lnTo>
                  <a:pt x="863" y="603"/>
                </a:lnTo>
                <a:lnTo>
                  <a:pt x="845" y="544"/>
                </a:lnTo>
                <a:lnTo>
                  <a:pt x="838" y="526"/>
                </a:lnTo>
                <a:lnTo>
                  <a:pt x="696" y="83"/>
                </a:lnTo>
                <a:lnTo>
                  <a:pt x="579" y="6"/>
                </a:lnTo>
                <a:lnTo>
                  <a:pt x="543" y="0"/>
                </a:lnTo>
                <a:lnTo>
                  <a:pt x="513" y="6"/>
                </a:lnTo>
                <a:lnTo>
                  <a:pt x="502" y="24"/>
                </a:lnTo>
                <a:lnTo>
                  <a:pt x="490" y="47"/>
                </a:lnTo>
                <a:lnTo>
                  <a:pt x="478" y="47"/>
                </a:lnTo>
                <a:lnTo>
                  <a:pt x="437" y="65"/>
                </a:lnTo>
                <a:lnTo>
                  <a:pt x="371" y="118"/>
                </a:lnTo>
                <a:lnTo>
                  <a:pt x="348" y="124"/>
                </a:lnTo>
                <a:lnTo>
                  <a:pt x="325" y="88"/>
                </a:lnTo>
                <a:lnTo>
                  <a:pt x="330" y="47"/>
                </a:lnTo>
                <a:lnTo>
                  <a:pt x="318" y="30"/>
                </a:lnTo>
                <a:lnTo>
                  <a:pt x="301" y="30"/>
                </a:lnTo>
                <a:lnTo>
                  <a:pt x="254" y="47"/>
                </a:lnTo>
                <a:lnTo>
                  <a:pt x="148" y="395"/>
                </a:lnTo>
                <a:lnTo>
                  <a:pt x="148" y="443"/>
                </a:lnTo>
                <a:lnTo>
                  <a:pt x="165" y="466"/>
                </a:lnTo>
                <a:lnTo>
                  <a:pt x="165" y="508"/>
                </a:lnTo>
                <a:lnTo>
                  <a:pt x="153" y="532"/>
                </a:lnTo>
                <a:lnTo>
                  <a:pt x="135" y="549"/>
                </a:lnTo>
                <a:lnTo>
                  <a:pt x="124" y="579"/>
                </a:lnTo>
                <a:lnTo>
                  <a:pt x="160" y="721"/>
                </a:lnTo>
                <a:lnTo>
                  <a:pt x="148" y="768"/>
                </a:lnTo>
                <a:lnTo>
                  <a:pt x="148" y="798"/>
                </a:lnTo>
                <a:lnTo>
                  <a:pt x="94" y="869"/>
                </a:lnTo>
                <a:lnTo>
                  <a:pt x="82" y="897"/>
                </a:lnTo>
                <a:lnTo>
                  <a:pt x="100" y="940"/>
                </a:lnTo>
                <a:lnTo>
                  <a:pt x="100" y="945"/>
                </a:lnTo>
                <a:lnTo>
                  <a:pt x="71" y="945"/>
                </a:lnTo>
                <a:lnTo>
                  <a:pt x="77" y="981"/>
                </a:lnTo>
                <a:lnTo>
                  <a:pt x="64" y="1004"/>
                </a:lnTo>
                <a:lnTo>
                  <a:pt x="47" y="998"/>
                </a:lnTo>
                <a:lnTo>
                  <a:pt x="29" y="993"/>
                </a:lnTo>
                <a:lnTo>
                  <a:pt x="0" y="1016"/>
                </a:lnTo>
                <a:close/>
              </a:path>
            </a:pathLst>
          </a:custGeom>
          <a:solidFill>
            <a:schemeClr val="accent1"/>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57%</a:t>
            </a:r>
          </a:p>
        </p:txBody>
      </p:sp>
      <p:sp>
        <p:nvSpPr>
          <p:cNvPr id="19553" name="Freeform 97"/>
          <p:cNvSpPr>
            <a:spLocks/>
          </p:cNvSpPr>
          <p:nvPr/>
        </p:nvSpPr>
        <p:spPr bwMode="auto">
          <a:xfrm>
            <a:off x="7602344" y="2872668"/>
            <a:ext cx="595809" cy="658918"/>
          </a:xfrm>
          <a:custGeom>
            <a:avLst/>
            <a:gdLst/>
            <a:ahLst/>
            <a:cxnLst>
              <a:cxn ang="0">
                <a:pos x="479" y="0"/>
              </a:cxn>
              <a:cxn ang="0">
                <a:pos x="474" y="59"/>
              </a:cxn>
              <a:cxn ang="0">
                <a:pos x="485" y="123"/>
              </a:cxn>
              <a:cxn ang="0">
                <a:pos x="449" y="307"/>
              </a:cxn>
              <a:cxn ang="0">
                <a:pos x="456" y="361"/>
              </a:cxn>
              <a:cxn ang="0">
                <a:pos x="426" y="437"/>
              </a:cxn>
              <a:cxn ang="0">
                <a:pos x="355" y="514"/>
              </a:cxn>
              <a:cxn ang="0">
                <a:pos x="314" y="538"/>
              </a:cxn>
              <a:cxn ang="0">
                <a:pos x="261" y="561"/>
              </a:cxn>
              <a:cxn ang="0">
                <a:pos x="231" y="602"/>
              </a:cxn>
              <a:cxn ang="0">
                <a:pos x="213" y="721"/>
              </a:cxn>
              <a:cxn ang="0">
                <a:pos x="148" y="714"/>
              </a:cxn>
              <a:cxn ang="0">
                <a:pos x="95" y="810"/>
              </a:cxn>
              <a:cxn ang="0">
                <a:pos x="95" y="904"/>
              </a:cxn>
              <a:cxn ang="0">
                <a:pos x="41" y="975"/>
              </a:cxn>
              <a:cxn ang="0">
                <a:pos x="6" y="1028"/>
              </a:cxn>
              <a:cxn ang="0">
                <a:pos x="6" y="1087"/>
              </a:cxn>
              <a:cxn ang="0">
                <a:pos x="77" y="1199"/>
              </a:cxn>
              <a:cxn ang="0">
                <a:pos x="130" y="1270"/>
              </a:cxn>
              <a:cxn ang="0">
                <a:pos x="178" y="1282"/>
              </a:cxn>
              <a:cxn ang="0">
                <a:pos x="195" y="1294"/>
              </a:cxn>
              <a:cxn ang="0">
                <a:pos x="237" y="1312"/>
              </a:cxn>
              <a:cxn ang="0">
                <a:pos x="237" y="1347"/>
              </a:cxn>
              <a:cxn ang="0">
                <a:pos x="355" y="1424"/>
              </a:cxn>
              <a:cxn ang="0">
                <a:pos x="426" y="1394"/>
              </a:cxn>
              <a:cxn ang="0">
                <a:pos x="456" y="1358"/>
              </a:cxn>
              <a:cxn ang="0">
                <a:pos x="497" y="1388"/>
              </a:cxn>
              <a:cxn ang="0">
                <a:pos x="603" y="1353"/>
              </a:cxn>
              <a:cxn ang="0">
                <a:pos x="621" y="1299"/>
              </a:cxn>
              <a:cxn ang="0">
                <a:pos x="703" y="1258"/>
              </a:cxn>
              <a:cxn ang="0">
                <a:pos x="781" y="1199"/>
              </a:cxn>
              <a:cxn ang="0">
                <a:pos x="774" y="1128"/>
              </a:cxn>
              <a:cxn ang="0">
                <a:pos x="898" y="762"/>
              </a:cxn>
              <a:cxn ang="0">
                <a:pos x="951" y="785"/>
              </a:cxn>
              <a:cxn ang="0">
                <a:pos x="976" y="821"/>
              </a:cxn>
              <a:cxn ang="0">
                <a:pos x="1040" y="767"/>
              </a:cxn>
              <a:cxn ang="0">
                <a:pos x="1093" y="632"/>
              </a:cxn>
              <a:cxn ang="0">
                <a:pos x="1152" y="585"/>
              </a:cxn>
              <a:cxn ang="0">
                <a:pos x="1200" y="549"/>
              </a:cxn>
              <a:cxn ang="0">
                <a:pos x="1235" y="485"/>
              </a:cxn>
              <a:cxn ang="0">
                <a:pos x="1223" y="455"/>
              </a:cxn>
              <a:cxn ang="0">
                <a:pos x="1241" y="361"/>
              </a:cxn>
              <a:cxn ang="0">
                <a:pos x="1395" y="443"/>
              </a:cxn>
              <a:cxn ang="0">
                <a:pos x="1425" y="449"/>
              </a:cxn>
              <a:cxn ang="0">
                <a:pos x="1407" y="295"/>
              </a:cxn>
              <a:cxn ang="0">
                <a:pos x="1383" y="260"/>
              </a:cxn>
              <a:cxn ang="0">
                <a:pos x="1329" y="265"/>
              </a:cxn>
              <a:cxn ang="0">
                <a:pos x="1200" y="290"/>
              </a:cxn>
              <a:cxn ang="0">
                <a:pos x="1152" y="331"/>
              </a:cxn>
              <a:cxn ang="0">
                <a:pos x="1099" y="301"/>
              </a:cxn>
              <a:cxn ang="0">
                <a:pos x="1058" y="354"/>
              </a:cxn>
              <a:cxn ang="0">
                <a:pos x="1005" y="396"/>
              </a:cxn>
              <a:cxn ang="0">
                <a:pos x="923" y="478"/>
              </a:cxn>
              <a:cxn ang="0">
                <a:pos x="863" y="295"/>
              </a:cxn>
              <a:cxn ang="0">
                <a:pos x="485" y="0"/>
              </a:cxn>
            </a:cxnLst>
            <a:rect l="0" t="0" r="r" b="b"/>
            <a:pathLst>
              <a:path w="1443" h="1424">
                <a:moveTo>
                  <a:pt x="485" y="0"/>
                </a:moveTo>
                <a:lnTo>
                  <a:pt x="479" y="0"/>
                </a:lnTo>
                <a:lnTo>
                  <a:pt x="456" y="18"/>
                </a:lnTo>
                <a:lnTo>
                  <a:pt x="474" y="59"/>
                </a:lnTo>
                <a:lnTo>
                  <a:pt x="426" y="95"/>
                </a:lnTo>
                <a:lnTo>
                  <a:pt x="485" y="123"/>
                </a:lnTo>
                <a:lnTo>
                  <a:pt x="467" y="272"/>
                </a:lnTo>
                <a:lnTo>
                  <a:pt x="449" y="307"/>
                </a:lnTo>
                <a:lnTo>
                  <a:pt x="449" y="336"/>
                </a:lnTo>
                <a:lnTo>
                  <a:pt x="456" y="361"/>
                </a:lnTo>
                <a:lnTo>
                  <a:pt x="462" y="407"/>
                </a:lnTo>
                <a:lnTo>
                  <a:pt x="426" y="437"/>
                </a:lnTo>
                <a:lnTo>
                  <a:pt x="414" y="443"/>
                </a:lnTo>
                <a:lnTo>
                  <a:pt x="355" y="514"/>
                </a:lnTo>
                <a:lnTo>
                  <a:pt x="350" y="526"/>
                </a:lnTo>
                <a:lnTo>
                  <a:pt x="314" y="538"/>
                </a:lnTo>
                <a:lnTo>
                  <a:pt x="284" y="531"/>
                </a:lnTo>
                <a:lnTo>
                  <a:pt x="261" y="561"/>
                </a:lnTo>
                <a:lnTo>
                  <a:pt x="261" y="579"/>
                </a:lnTo>
                <a:lnTo>
                  <a:pt x="231" y="602"/>
                </a:lnTo>
                <a:lnTo>
                  <a:pt x="201" y="673"/>
                </a:lnTo>
                <a:lnTo>
                  <a:pt x="213" y="721"/>
                </a:lnTo>
                <a:lnTo>
                  <a:pt x="178" y="762"/>
                </a:lnTo>
                <a:lnTo>
                  <a:pt x="148" y="714"/>
                </a:lnTo>
                <a:lnTo>
                  <a:pt x="125" y="714"/>
                </a:lnTo>
                <a:lnTo>
                  <a:pt x="95" y="810"/>
                </a:lnTo>
                <a:lnTo>
                  <a:pt x="95" y="856"/>
                </a:lnTo>
                <a:lnTo>
                  <a:pt x="95" y="904"/>
                </a:lnTo>
                <a:lnTo>
                  <a:pt x="71" y="916"/>
                </a:lnTo>
                <a:lnTo>
                  <a:pt x="41" y="975"/>
                </a:lnTo>
                <a:lnTo>
                  <a:pt x="0" y="975"/>
                </a:lnTo>
                <a:lnTo>
                  <a:pt x="6" y="1028"/>
                </a:lnTo>
                <a:lnTo>
                  <a:pt x="6" y="1063"/>
                </a:lnTo>
                <a:lnTo>
                  <a:pt x="6" y="1087"/>
                </a:lnTo>
                <a:lnTo>
                  <a:pt x="13" y="1117"/>
                </a:lnTo>
                <a:lnTo>
                  <a:pt x="77" y="1199"/>
                </a:lnTo>
                <a:lnTo>
                  <a:pt x="119" y="1258"/>
                </a:lnTo>
                <a:lnTo>
                  <a:pt x="130" y="1270"/>
                </a:lnTo>
                <a:lnTo>
                  <a:pt x="142" y="1264"/>
                </a:lnTo>
                <a:lnTo>
                  <a:pt x="178" y="1282"/>
                </a:lnTo>
                <a:lnTo>
                  <a:pt x="183" y="1287"/>
                </a:lnTo>
                <a:lnTo>
                  <a:pt x="195" y="1294"/>
                </a:lnTo>
                <a:lnTo>
                  <a:pt x="213" y="1312"/>
                </a:lnTo>
                <a:lnTo>
                  <a:pt x="237" y="1312"/>
                </a:lnTo>
                <a:lnTo>
                  <a:pt x="249" y="1317"/>
                </a:lnTo>
                <a:lnTo>
                  <a:pt x="237" y="1347"/>
                </a:lnTo>
                <a:lnTo>
                  <a:pt x="284" y="1394"/>
                </a:lnTo>
                <a:lnTo>
                  <a:pt x="355" y="1424"/>
                </a:lnTo>
                <a:lnTo>
                  <a:pt x="391" y="1424"/>
                </a:lnTo>
                <a:lnTo>
                  <a:pt x="426" y="1394"/>
                </a:lnTo>
                <a:lnTo>
                  <a:pt x="432" y="1376"/>
                </a:lnTo>
                <a:lnTo>
                  <a:pt x="456" y="1358"/>
                </a:lnTo>
                <a:lnTo>
                  <a:pt x="485" y="1383"/>
                </a:lnTo>
                <a:lnTo>
                  <a:pt x="497" y="1388"/>
                </a:lnTo>
                <a:lnTo>
                  <a:pt x="520" y="1383"/>
                </a:lnTo>
                <a:lnTo>
                  <a:pt x="603" y="1353"/>
                </a:lnTo>
                <a:lnTo>
                  <a:pt x="615" y="1299"/>
                </a:lnTo>
                <a:lnTo>
                  <a:pt x="621" y="1299"/>
                </a:lnTo>
                <a:lnTo>
                  <a:pt x="639" y="1317"/>
                </a:lnTo>
                <a:lnTo>
                  <a:pt x="703" y="1258"/>
                </a:lnTo>
                <a:lnTo>
                  <a:pt x="728" y="1270"/>
                </a:lnTo>
                <a:lnTo>
                  <a:pt x="781" y="1199"/>
                </a:lnTo>
                <a:lnTo>
                  <a:pt x="769" y="1175"/>
                </a:lnTo>
                <a:lnTo>
                  <a:pt x="774" y="1128"/>
                </a:lnTo>
                <a:lnTo>
                  <a:pt x="827" y="1028"/>
                </a:lnTo>
                <a:lnTo>
                  <a:pt x="898" y="762"/>
                </a:lnTo>
                <a:lnTo>
                  <a:pt x="910" y="762"/>
                </a:lnTo>
                <a:lnTo>
                  <a:pt x="951" y="785"/>
                </a:lnTo>
                <a:lnTo>
                  <a:pt x="951" y="803"/>
                </a:lnTo>
                <a:lnTo>
                  <a:pt x="976" y="821"/>
                </a:lnTo>
                <a:lnTo>
                  <a:pt x="1017" y="815"/>
                </a:lnTo>
                <a:lnTo>
                  <a:pt x="1040" y="767"/>
                </a:lnTo>
                <a:lnTo>
                  <a:pt x="1070" y="668"/>
                </a:lnTo>
                <a:lnTo>
                  <a:pt x="1093" y="632"/>
                </a:lnTo>
                <a:lnTo>
                  <a:pt x="1129" y="643"/>
                </a:lnTo>
                <a:lnTo>
                  <a:pt x="1152" y="585"/>
                </a:lnTo>
                <a:lnTo>
                  <a:pt x="1177" y="579"/>
                </a:lnTo>
                <a:lnTo>
                  <a:pt x="1200" y="549"/>
                </a:lnTo>
                <a:lnTo>
                  <a:pt x="1223" y="496"/>
                </a:lnTo>
                <a:lnTo>
                  <a:pt x="1235" y="485"/>
                </a:lnTo>
                <a:lnTo>
                  <a:pt x="1241" y="467"/>
                </a:lnTo>
                <a:lnTo>
                  <a:pt x="1223" y="455"/>
                </a:lnTo>
                <a:lnTo>
                  <a:pt x="1230" y="378"/>
                </a:lnTo>
                <a:lnTo>
                  <a:pt x="1241" y="361"/>
                </a:lnTo>
                <a:lnTo>
                  <a:pt x="1253" y="354"/>
                </a:lnTo>
                <a:lnTo>
                  <a:pt x="1395" y="443"/>
                </a:lnTo>
                <a:lnTo>
                  <a:pt x="1418" y="455"/>
                </a:lnTo>
                <a:lnTo>
                  <a:pt x="1425" y="449"/>
                </a:lnTo>
                <a:lnTo>
                  <a:pt x="1443" y="372"/>
                </a:lnTo>
                <a:lnTo>
                  <a:pt x="1407" y="295"/>
                </a:lnTo>
                <a:lnTo>
                  <a:pt x="1395" y="290"/>
                </a:lnTo>
                <a:lnTo>
                  <a:pt x="1383" y="260"/>
                </a:lnTo>
                <a:lnTo>
                  <a:pt x="1354" y="272"/>
                </a:lnTo>
                <a:lnTo>
                  <a:pt x="1329" y="265"/>
                </a:lnTo>
                <a:lnTo>
                  <a:pt x="1306" y="254"/>
                </a:lnTo>
                <a:lnTo>
                  <a:pt x="1200" y="290"/>
                </a:lnTo>
                <a:lnTo>
                  <a:pt x="1194" y="313"/>
                </a:lnTo>
                <a:lnTo>
                  <a:pt x="1152" y="331"/>
                </a:lnTo>
                <a:lnTo>
                  <a:pt x="1117" y="325"/>
                </a:lnTo>
                <a:lnTo>
                  <a:pt x="1099" y="301"/>
                </a:lnTo>
                <a:lnTo>
                  <a:pt x="1081" y="343"/>
                </a:lnTo>
                <a:lnTo>
                  <a:pt x="1058" y="354"/>
                </a:lnTo>
                <a:lnTo>
                  <a:pt x="1035" y="389"/>
                </a:lnTo>
                <a:lnTo>
                  <a:pt x="1005" y="396"/>
                </a:lnTo>
                <a:lnTo>
                  <a:pt x="940" y="467"/>
                </a:lnTo>
                <a:lnTo>
                  <a:pt x="923" y="478"/>
                </a:lnTo>
                <a:lnTo>
                  <a:pt x="910" y="503"/>
                </a:lnTo>
                <a:lnTo>
                  <a:pt x="863" y="295"/>
                </a:lnTo>
                <a:lnTo>
                  <a:pt x="550" y="361"/>
                </a:lnTo>
                <a:lnTo>
                  <a:pt x="485" y="0"/>
                </a:lnTo>
                <a:close/>
              </a:path>
            </a:pathLst>
          </a:custGeom>
          <a:solidFill>
            <a:schemeClr val="accent1">
              <a:lumMod val="20000"/>
              <a:lumOff val="80000"/>
            </a:schemeClr>
          </a:solidFill>
          <a:ln w="9525">
            <a:solidFill>
              <a:schemeClr val="bg1"/>
            </a:solidFill>
            <a:round/>
            <a:headEnd/>
            <a:tailEnd/>
          </a:ln>
        </p:spPr>
        <p:txBody>
          <a:bodyPr anchor="ctr"/>
          <a:lstStyle/>
          <a:p>
            <a:pPr>
              <a:defRPr/>
            </a:pPr>
            <a:r>
              <a:rPr lang="en-US" sz="1200" b="1" dirty="0">
                <a:latin typeface="Calibri" pitchFamily="34" charset="0"/>
                <a:cs typeface="Arial" pitchFamily="34" charset="0"/>
              </a:rPr>
              <a:t>  </a:t>
            </a:r>
          </a:p>
          <a:p>
            <a:pPr>
              <a:defRPr/>
            </a:pPr>
            <a:r>
              <a:rPr lang="en-US" sz="1200" b="1" dirty="0">
                <a:latin typeface="Calibri" pitchFamily="34" charset="0"/>
                <a:cs typeface="Arial" pitchFamily="34" charset="0"/>
              </a:rPr>
              <a:t>40%</a:t>
            </a:r>
          </a:p>
        </p:txBody>
      </p:sp>
      <p:sp>
        <p:nvSpPr>
          <p:cNvPr id="19556" name="Freeform 100"/>
          <p:cNvSpPr>
            <a:spLocks/>
          </p:cNvSpPr>
          <p:nvPr/>
        </p:nvSpPr>
        <p:spPr bwMode="auto">
          <a:xfrm>
            <a:off x="6039753" y="3796829"/>
            <a:ext cx="663258" cy="678461"/>
          </a:xfrm>
          <a:custGeom>
            <a:avLst/>
            <a:gdLst/>
            <a:ahLst/>
            <a:cxnLst>
              <a:cxn ang="0">
                <a:pos x="0" y="60"/>
              </a:cxn>
              <a:cxn ang="0">
                <a:pos x="1441" y="0"/>
              </a:cxn>
              <a:cxn ang="0">
                <a:pos x="1435" y="18"/>
              </a:cxn>
              <a:cxn ang="0">
                <a:pos x="1464" y="36"/>
              </a:cxn>
              <a:cxn ang="0">
                <a:pos x="1476" y="71"/>
              </a:cxn>
              <a:cxn ang="0">
                <a:pos x="1471" y="101"/>
              </a:cxn>
              <a:cxn ang="0">
                <a:pos x="1429" y="137"/>
              </a:cxn>
              <a:cxn ang="0">
                <a:pos x="1388" y="183"/>
              </a:cxn>
              <a:cxn ang="0">
                <a:pos x="1382" y="213"/>
              </a:cxn>
              <a:cxn ang="0">
                <a:pos x="1601" y="195"/>
              </a:cxn>
              <a:cxn ang="0">
                <a:pos x="1595" y="213"/>
              </a:cxn>
              <a:cxn ang="0">
                <a:pos x="1601" y="236"/>
              </a:cxn>
              <a:cxn ang="0">
                <a:pos x="1583" y="272"/>
              </a:cxn>
              <a:cxn ang="0">
                <a:pos x="1542" y="314"/>
              </a:cxn>
              <a:cxn ang="0">
                <a:pos x="1530" y="396"/>
              </a:cxn>
              <a:cxn ang="0">
                <a:pos x="1482" y="449"/>
              </a:cxn>
              <a:cxn ang="0">
                <a:pos x="1494" y="497"/>
              </a:cxn>
              <a:cxn ang="0">
                <a:pos x="1494" y="573"/>
              </a:cxn>
              <a:cxn ang="0">
                <a:pos x="1482" y="573"/>
              </a:cxn>
              <a:cxn ang="0">
                <a:pos x="1441" y="609"/>
              </a:cxn>
              <a:cxn ang="0">
                <a:pos x="1441" y="632"/>
              </a:cxn>
              <a:cxn ang="0">
                <a:pos x="1376" y="685"/>
              </a:cxn>
              <a:cxn ang="0">
                <a:pos x="1352" y="751"/>
              </a:cxn>
              <a:cxn ang="0">
                <a:pos x="1358" y="809"/>
              </a:cxn>
              <a:cxn ang="0">
                <a:pos x="1352" y="851"/>
              </a:cxn>
              <a:cxn ang="0">
                <a:pos x="1294" y="887"/>
              </a:cxn>
              <a:cxn ang="0">
                <a:pos x="1253" y="946"/>
              </a:cxn>
              <a:cxn ang="0">
                <a:pos x="1235" y="963"/>
              </a:cxn>
              <a:cxn ang="0">
                <a:pos x="1235" y="1017"/>
              </a:cxn>
              <a:cxn ang="0">
                <a:pos x="1205" y="1052"/>
              </a:cxn>
              <a:cxn ang="0">
                <a:pos x="1205" y="1093"/>
              </a:cxn>
              <a:cxn ang="0">
                <a:pos x="1182" y="1146"/>
              </a:cxn>
              <a:cxn ang="0">
                <a:pos x="1152" y="1205"/>
              </a:cxn>
              <a:cxn ang="0">
                <a:pos x="1164" y="1265"/>
              </a:cxn>
              <a:cxn ang="0">
                <a:pos x="1193" y="1294"/>
              </a:cxn>
              <a:cxn ang="0">
                <a:pos x="1199" y="1336"/>
              </a:cxn>
              <a:cxn ang="0">
                <a:pos x="1210" y="1347"/>
              </a:cxn>
              <a:cxn ang="0">
                <a:pos x="1210" y="1365"/>
              </a:cxn>
              <a:cxn ang="0">
                <a:pos x="1193" y="1377"/>
              </a:cxn>
              <a:cxn ang="0">
                <a:pos x="1182" y="1412"/>
              </a:cxn>
              <a:cxn ang="0">
                <a:pos x="1187" y="1436"/>
              </a:cxn>
              <a:cxn ang="0">
                <a:pos x="213" y="1466"/>
              </a:cxn>
              <a:cxn ang="0">
                <a:pos x="206" y="1247"/>
              </a:cxn>
              <a:cxn ang="0">
                <a:pos x="160" y="1235"/>
              </a:cxn>
              <a:cxn ang="0">
                <a:pos x="112" y="1253"/>
              </a:cxn>
              <a:cxn ang="0">
                <a:pos x="100" y="1253"/>
              </a:cxn>
              <a:cxn ang="0">
                <a:pos x="53" y="1212"/>
              </a:cxn>
              <a:cxn ang="0">
                <a:pos x="59" y="497"/>
              </a:cxn>
              <a:cxn ang="0">
                <a:pos x="0" y="60"/>
              </a:cxn>
            </a:cxnLst>
            <a:rect l="0" t="0" r="r" b="b"/>
            <a:pathLst>
              <a:path w="1601" h="1466">
                <a:moveTo>
                  <a:pt x="0" y="60"/>
                </a:moveTo>
                <a:lnTo>
                  <a:pt x="1441" y="0"/>
                </a:lnTo>
                <a:lnTo>
                  <a:pt x="1435" y="18"/>
                </a:lnTo>
                <a:lnTo>
                  <a:pt x="1464" y="36"/>
                </a:lnTo>
                <a:lnTo>
                  <a:pt x="1476" y="71"/>
                </a:lnTo>
                <a:lnTo>
                  <a:pt x="1471" y="101"/>
                </a:lnTo>
                <a:lnTo>
                  <a:pt x="1429" y="137"/>
                </a:lnTo>
                <a:lnTo>
                  <a:pt x="1388" y="183"/>
                </a:lnTo>
                <a:lnTo>
                  <a:pt x="1382" y="213"/>
                </a:lnTo>
                <a:lnTo>
                  <a:pt x="1601" y="195"/>
                </a:lnTo>
                <a:lnTo>
                  <a:pt x="1595" y="213"/>
                </a:lnTo>
                <a:lnTo>
                  <a:pt x="1601" y="236"/>
                </a:lnTo>
                <a:lnTo>
                  <a:pt x="1583" y="272"/>
                </a:lnTo>
                <a:lnTo>
                  <a:pt x="1542" y="314"/>
                </a:lnTo>
                <a:lnTo>
                  <a:pt x="1530" y="396"/>
                </a:lnTo>
                <a:lnTo>
                  <a:pt x="1482" y="449"/>
                </a:lnTo>
                <a:lnTo>
                  <a:pt x="1494" y="497"/>
                </a:lnTo>
                <a:lnTo>
                  <a:pt x="1494" y="573"/>
                </a:lnTo>
                <a:lnTo>
                  <a:pt x="1482" y="573"/>
                </a:lnTo>
                <a:lnTo>
                  <a:pt x="1441" y="609"/>
                </a:lnTo>
                <a:lnTo>
                  <a:pt x="1441" y="632"/>
                </a:lnTo>
                <a:lnTo>
                  <a:pt x="1376" y="685"/>
                </a:lnTo>
                <a:lnTo>
                  <a:pt x="1352" y="751"/>
                </a:lnTo>
                <a:lnTo>
                  <a:pt x="1358" y="809"/>
                </a:lnTo>
                <a:lnTo>
                  <a:pt x="1352" y="851"/>
                </a:lnTo>
                <a:lnTo>
                  <a:pt x="1294" y="887"/>
                </a:lnTo>
                <a:lnTo>
                  <a:pt x="1253" y="946"/>
                </a:lnTo>
                <a:lnTo>
                  <a:pt x="1235" y="963"/>
                </a:lnTo>
                <a:lnTo>
                  <a:pt x="1235" y="1017"/>
                </a:lnTo>
                <a:lnTo>
                  <a:pt x="1205" y="1052"/>
                </a:lnTo>
                <a:lnTo>
                  <a:pt x="1205" y="1093"/>
                </a:lnTo>
                <a:lnTo>
                  <a:pt x="1182" y="1146"/>
                </a:lnTo>
                <a:lnTo>
                  <a:pt x="1152" y="1205"/>
                </a:lnTo>
                <a:lnTo>
                  <a:pt x="1164" y="1265"/>
                </a:lnTo>
                <a:lnTo>
                  <a:pt x="1193" y="1294"/>
                </a:lnTo>
                <a:lnTo>
                  <a:pt x="1199" y="1336"/>
                </a:lnTo>
                <a:lnTo>
                  <a:pt x="1210" y="1347"/>
                </a:lnTo>
                <a:lnTo>
                  <a:pt x="1210" y="1365"/>
                </a:lnTo>
                <a:lnTo>
                  <a:pt x="1193" y="1377"/>
                </a:lnTo>
                <a:lnTo>
                  <a:pt x="1182" y="1412"/>
                </a:lnTo>
                <a:lnTo>
                  <a:pt x="1187" y="1436"/>
                </a:lnTo>
                <a:lnTo>
                  <a:pt x="213" y="1466"/>
                </a:lnTo>
                <a:lnTo>
                  <a:pt x="206" y="1247"/>
                </a:lnTo>
                <a:lnTo>
                  <a:pt x="160" y="1235"/>
                </a:lnTo>
                <a:lnTo>
                  <a:pt x="112" y="1253"/>
                </a:lnTo>
                <a:lnTo>
                  <a:pt x="100" y="1253"/>
                </a:lnTo>
                <a:lnTo>
                  <a:pt x="53" y="1212"/>
                </a:lnTo>
                <a:lnTo>
                  <a:pt x="59" y="497"/>
                </a:lnTo>
                <a:lnTo>
                  <a:pt x="0" y="60"/>
                </a:lnTo>
              </a:path>
            </a:pathLst>
          </a:custGeom>
          <a:solidFill>
            <a:schemeClr val="accent1"/>
          </a:solidFill>
          <a:ln w="0">
            <a:solidFill>
              <a:schemeClr val="bg1"/>
            </a:solidFill>
            <a:prstDash val="solid"/>
            <a:round/>
            <a:headEnd/>
            <a:tailEnd/>
          </a:ln>
        </p:spPr>
        <p:txBody>
          <a:bodyPr anchor="ctr"/>
          <a:lstStyle/>
          <a:p>
            <a:pPr algn="ctr">
              <a:defRPr/>
            </a:pPr>
            <a:r>
              <a:rPr lang="en-US" sz="1200" b="1" dirty="0">
                <a:solidFill>
                  <a:schemeClr val="bg1"/>
                </a:solidFill>
                <a:latin typeface="Calibri" pitchFamily="34" charset="0"/>
                <a:cs typeface="Arial" pitchFamily="34" charset="0"/>
              </a:rPr>
              <a:t>52%</a:t>
            </a:r>
          </a:p>
        </p:txBody>
      </p:sp>
      <p:sp>
        <p:nvSpPr>
          <p:cNvPr id="19615" name="Freeform 159"/>
          <p:cNvSpPr>
            <a:spLocks/>
          </p:cNvSpPr>
          <p:nvPr/>
        </p:nvSpPr>
        <p:spPr bwMode="auto">
          <a:xfrm>
            <a:off x="3469160" y="2557169"/>
            <a:ext cx="749445" cy="1042822"/>
          </a:xfrm>
          <a:custGeom>
            <a:avLst/>
            <a:gdLst/>
            <a:ahLst/>
            <a:cxnLst>
              <a:cxn ang="0">
                <a:pos x="1595" y="2256"/>
              </a:cxn>
              <a:cxn ang="0">
                <a:pos x="1814" y="644"/>
              </a:cxn>
              <a:cxn ang="0">
                <a:pos x="1216" y="549"/>
              </a:cxn>
              <a:cxn ang="0">
                <a:pos x="1282" y="160"/>
              </a:cxn>
              <a:cxn ang="0">
                <a:pos x="389" y="0"/>
              </a:cxn>
              <a:cxn ang="0">
                <a:pos x="0" y="2002"/>
              </a:cxn>
              <a:cxn ang="0">
                <a:pos x="0" y="2008"/>
              </a:cxn>
              <a:cxn ang="0">
                <a:pos x="1595" y="2256"/>
              </a:cxn>
            </a:cxnLst>
            <a:rect l="0" t="0" r="r" b="b"/>
            <a:pathLst>
              <a:path w="1814" h="2256">
                <a:moveTo>
                  <a:pt x="1595" y="2256"/>
                </a:moveTo>
                <a:lnTo>
                  <a:pt x="1814" y="644"/>
                </a:lnTo>
                <a:lnTo>
                  <a:pt x="1216" y="549"/>
                </a:lnTo>
                <a:lnTo>
                  <a:pt x="1282" y="160"/>
                </a:lnTo>
                <a:lnTo>
                  <a:pt x="389" y="0"/>
                </a:lnTo>
                <a:lnTo>
                  <a:pt x="0" y="2002"/>
                </a:lnTo>
                <a:lnTo>
                  <a:pt x="0" y="2008"/>
                </a:lnTo>
                <a:lnTo>
                  <a:pt x="1595" y="2256"/>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r>
              <a:rPr lang="en-US" sz="1200" b="1" dirty="0">
                <a:latin typeface="Calibri" pitchFamily="34" charset="0"/>
                <a:cs typeface="Arial" pitchFamily="34" charset="0"/>
              </a:rPr>
              <a:t>30%</a:t>
            </a:r>
          </a:p>
        </p:txBody>
      </p:sp>
      <p:sp>
        <p:nvSpPr>
          <p:cNvPr id="19550" name="Freeform 94"/>
          <p:cNvSpPr>
            <a:spLocks/>
          </p:cNvSpPr>
          <p:nvPr/>
        </p:nvSpPr>
        <p:spPr bwMode="auto">
          <a:xfrm>
            <a:off x="8690289" y="1740502"/>
            <a:ext cx="213591" cy="513732"/>
          </a:xfrm>
          <a:custGeom>
            <a:avLst/>
            <a:gdLst/>
            <a:ahLst/>
            <a:cxnLst>
              <a:cxn ang="0">
                <a:pos x="507" y="946"/>
              </a:cxn>
              <a:cxn ang="0">
                <a:pos x="490" y="933"/>
              </a:cxn>
              <a:cxn ang="0">
                <a:pos x="466" y="939"/>
              </a:cxn>
              <a:cxn ang="0">
                <a:pos x="442" y="981"/>
              </a:cxn>
              <a:cxn ang="0">
                <a:pos x="413" y="987"/>
              </a:cxn>
              <a:cxn ang="0">
                <a:pos x="419" y="1017"/>
              </a:cxn>
              <a:cxn ang="0">
                <a:pos x="413" y="1022"/>
              </a:cxn>
              <a:cxn ang="0">
                <a:pos x="407" y="1017"/>
              </a:cxn>
              <a:cxn ang="0">
                <a:pos x="395" y="1022"/>
              </a:cxn>
              <a:cxn ang="0">
                <a:pos x="389" y="1034"/>
              </a:cxn>
              <a:cxn ang="0">
                <a:pos x="46" y="1111"/>
              </a:cxn>
              <a:cxn ang="0">
                <a:pos x="41" y="1093"/>
              </a:cxn>
              <a:cxn ang="0">
                <a:pos x="17" y="1070"/>
              </a:cxn>
              <a:cxn ang="0">
                <a:pos x="17" y="1028"/>
              </a:cxn>
              <a:cxn ang="0">
                <a:pos x="29" y="1010"/>
              </a:cxn>
              <a:cxn ang="0">
                <a:pos x="17" y="974"/>
              </a:cxn>
              <a:cxn ang="0">
                <a:pos x="0" y="809"/>
              </a:cxn>
              <a:cxn ang="0">
                <a:pos x="0" y="756"/>
              </a:cxn>
              <a:cxn ang="0">
                <a:pos x="23" y="667"/>
              </a:cxn>
              <a:cxn ang="0">
                <a:pos x="35" y="603"/>
              </a:cxn>
              <a:cxn ang="0">
                <a:pos x="41" y="555"/>
              </a:cxn>
              <a:cxn ang="0">
                <a:pos x="23" y="520"/>
              </a:cxn>
              <a:cxn ang="0">
                <a:pos x="23" y="484"/>
              </a:cxn>
              <a:cxn ang="0">
                <a:pos x="35" y="461"/>
              </a:cxn>
              <a:cxn ang="0">
                <a:pos x="100" y="408"/>
              </a:cxn>
              <a:cxn ang="0">
                <a:pos x="129" y="319"/>
              </a:cxn>
              <a:cxn ang="0">
                <a:pos x="100" y="266"/>
              </a:cxn>
              <a:cxn ang="0">
                <a:pos x="94" y="243"/>
              </a:cxn>
              <a:cxn ang="0">
                <a:pos x="106" y="225"/>
              </a:cxn>
              <a:cxn ang="0">
                <a:pos x="100" y="207"/>
              </a:cxn>
              <a:cxn ang="0">
                <a:pos x="88" y="148"/>
              </a:cxn>
              <a:cxn ang="0">
                <a:pos x="100" y="77"/>
              </a:cxn>
              <a:cxn ang="0">
                <a:pos x="82" y="48"/>
              </a:cxn>
              <a:cxn ang="0">
                <a:pos x="88" y="41"/>
              </a:cxn>
              <a:cxn ang="0">
                <a:pos x="112" y="41"/>
              </a:cxn>
              <a:cxn ang="0">
                <a:pos x="124" y="12"/>
              </a:cxn>
              <a:cxn ang="0">
                <a:pos x="142" y="23"/>
              </a:cxn>
              <a:cxn ang="0">
                <a:pos x="159" y="18"/>
              </a:cxn>
              <a:cxn ang="0">
                <a:pos x="177" y="0"/>
              </a:cxn>
              <a:cxn ang="0">
                <a:pos x="401" y="685"/>
              </a:cxn>
              <a:cxn ang="0">
                <a:pos x="407" y="697"/>
              </a:cxn>
              <a:cxn ang="0">
                <a:pos x="407" y="727"/>
              </a:cxn>
              <a:cxn ang="0">
                <a:pos x="407" y="738"/>
              </a:cxn>
              <a:cxn ang="0">
                <a:pos x="466" y="786"/>
              </a:cxn>
              <a:cxn ang="0">
                <a:pos x="478" y="786"/>
              </a:cxn>
              <a:cxn ang="0">
                <a:pos x="484" y="809"/>
              </a:cxn>
              <a:cxn ang="0">
                <a:pos x="484" y="821"/>
              </a:cxn>
              <a:cxn ang="0">
                <a:pos x="513" y="880"/>
              </a:cxn>
              <a:cxn ang="0">
                <a:pos x="513" y="892"/>
              </a:cxn>
              <a:cxn ang="0">
                <a:pos x="507" y="916"/>
              </a:cxn>
              <a:cxn ang="0">
                <a:pos x="507" y="946"/>
              </a:cxn>
            </a:cxnLst>
            <a:rect l="0" t="0" r="r" b="b"/>
            <a:pathLst>
              <a:path w="513" h="1111">
                <a:moveTo>
                  <a:pt x="507" y="946"/>
                </a:moveTo>
                <a:lnTo>
                  <a:pt x="490" y="933"/>
                </a:lnTo>
                <a:lnTo>
                  <a:pt x="466" y="939"/>
                </a:lnTo>
                <a:lnTo>
                  <a:pt x="442" y="981"/>
                </a:lnTo>
                <a:lnTo>
                  <a:pt x="413" y="987"/>
                </a:lnTo>
                <a:lnTo>
                  <a:pt x="419" y="1017"/>
                </a:lnTo>
                <a:lnTo>
                  <a:pt x="413" y="1022"/>
                </a:lnTo>
                <a:lnTo>
                  <a:pt x="407" y="1017"/>
                </a:lnTo>
                <a:lnTo>
                  <a:pt x="395" y="1022"/>
                </a:lnTo>
                <a:lnTo>
                  <a:pt x="389" y="1034"/>
                </a:lnTo>
                <a:lnTo>
                  <a:pt x="46" y="1111"/>
                </a:lnTo>
                <a:lnTo>
                  <a:pt x="41" y="1093"/>
                </a:lnTo>
                <a:lnTo>
                  <a:pt x="17" y="1070"/>
                </a:lnTo>
                <a:lnTo>
                  <a:pt x="17" y="1028"/>
                </a:lnTo>
                <a:lnTo>
                  <a:pt x="29" y="1010"/>
                </a:lnTo>
                <a:lnTo>
                  <a:pt x="17" y="974"/>
                </a:lnTo>
                <a:lnTo>
                  <a:pt x="0" y="809"/>
                </a:lnTo>
                <a:lnTo>
                  <a:pt x="0" y="756"/>
                </a:lnTo>
                <a:lnTo>
                  <a:pt x="23" y="667"/>
                </a:lnTo>
                <a:lnTo>
                  <a:pt x="35" y="603"/>
                </a:lnTo>
                <a:lnTo>
                  <a:pt x="41" y="555"/>
                </a:lnTo>
                <a:lnTo>
                  <a:pt x="23" y="520"/>
                </a:lnTo>
                <a:lnTo>
                  <a:pt x="23" y="484"/>
                </a:lnTo>
                <a:lnTo>
                  <a:pt x="35" y="461"/>
                </a:lnTo>
                <a:lnTo>
                  <a:pt x="100" y="408"/>
                </a:lnTo>
                <a:lnTo>
                  <a:pt x="129" y="319"/>
                </a:lnTo>
                <a:lnTo>
                  <a:pt x="100" y="266"/>
                </a:lnTo>
                <a:lnTo>
                  <a:pt x="94" y="243"/>
                </a:lnTo>
                <a:lnTo>
                  <a:pt x="106" y="225"/>
                </a:lnTo>
                <a:lnTo>
                  <a:pt x="100" y="207"/>
                </a:lnTo>
                <a:lnTo>
                  <a:pt x="88" y="148"/>
                </a:lnTo>
                <a:lnTo>
                  <a:pt x="100" y="77"/>
                </a:lnTo>
                <a:lnTo>
                  <a:pt x="82" y="48"/>
                </a:lnTo>
                <a:lnTo>
                  <a:pt x="88" y="41"/>
                </a:lnTo>
                <a:lnTo>
                  <a:pt x="112" y="41"/>
                </a:lnTo>
                <a:lnTo>
                  <a:pt x="124" y="12"/>
                </a:lnTo>
                <a:lnTo>
                  <a:pt x="142" y="23"/>
                </a:lnTo>
                <a:lnTo>
                  <a:pt x="159" y="18"/>
                </a:lnTo>
                <a:lnTo>
                  <a:pt x="177" y="0"/>
                </a:lnTo>
                <a:lnTo>
                  <a:pt x="401" y="685"/>
                </a:lnTo>
                <a:lnTo>
                  <a:pt x="407" y="697"/>
                </a:lnTo>
                <a:lnTo>
                  <a:pt x="407" y="727"/>
                </a:lnTo>
                <a:lnTo>
                  <a:pt x="407" y="738"/>
                </a:lnTo>
                <a:lnTo>
                  <a:pt x="466" y="786"/>
                </a:lnTo>
                <a:lnTo>
                  <a:pt x="478" y="786"/>
                </a:lnTo>
                <a:lnTo>
                  <a:pt x="484" y="809"/>
                </a:lnTo>
                <a:lnTo>
                  <a:pt x="484" y="821"/>
                </a:lnTo>
                <a:lnTo>
                  <a:pt x="513" y="880"/>
                </a:lnTo>
                <a:lnTo>
                  <a:pt x="513" y="892"/>
                </a:lnTo>
                <a:lnTo>
                  <a:pt x="507" y="916"/>
                </a:lnTo>
                <a:lnTo>
                  <a:pt x="507" y="946"/>
                </a:lnTo>
              </a:path>
            </a:pathLst>
          </a:custGeom>
          <a:solidFill>
            <a:schemeClr val="accent1"/>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8" name="Freeform 92"/>
          <p:cNvSpPr>
            <a:spLocks/>
          </p:cNvSpPr>
          <p:nvPr/>
        </p:nvSpPr>
        <p:spPr bwMode="auto">
          <a:xfrm>
            <a:off x="8512922" y="1807510"/>
            <a:ext cx="231078" cy="471852"/>
          </a:xfrm>
          <a:custGeom>
            <a:avLst/>
            <a:gdLst/>
            <a:ahLst/>
            <a:cxnLst>
              <a:cxn ang="0">
                <a:pos x="0" y="130"/>
              </a:cxn>
              <a:cxn ang="0">
                <a:pos x="18" y="171"/>
              </a:cxn>
              <a:cxn ang="0">
                <a:pos x="12" y="189"/>
              </a:cxn>
              <a:cxn ang="0">
                <a:pos x="23" y="207"/>
              </a:cxn>
              <a:cxn ang="0">
                <a:pos x="30" y="219"/>
              </a:cxn>
              <a:cxn ang="0">
                <a:pos x="77" y="336"/>
              </a:cxn>
              <a:cxn ang="0">
                <a:pos x="89" y="420"/>
              </a:cxn>
              <a:cxn ang="0">
                <a:pos x="71" y="466"/>
              </a:cxn>
              <a:cxn ang="0">
                <a:pos x="77" y="508"/>
              </a:cxn>
              <a:cxn ang="0">
                <a:pos x="124" y="620"/>
              </a:cxn>
              <a:cxn ang="0">
                <a:pos x="119" y="673"/>
              </a:cxn>
              <a:cxn ang="0">
                <a:pos x="130" y="691"/>
              </a:cxn>
              <a:cxn ang="0">
                <a:pos x="136" y="691"/>
              </a:cxn>
              <a:cxn ang="0">
                <a:pos x="136" y="679"/>
              </a:cxn>
              <a:cxn ang="0">
                <a:pos x="154" y="673"/>
              </a:cxn>
              <a:cxn ang="0">
                <a:pos x="183" y="727"/>
              </a:cxn>
              <a:cxn ang="0">
                <a:pos x="201" y="826"/>
              </a:cxn>
              <a:cxn ang="0">
                <a:pos x="201" y="880"/>
              </a:cxn>
              <a:cxn ang="0">
                <a:pos x="225" y="951"/>
              </a:cxn>
              <a:cxn ang="0">
                <a:pos x="254" y="1016"/>
              </a:cxn>
              <a:cxn ang="0">
                <a:pos x="472" y="963"/>
              </a:cxn>
              <a:cxn ang="0">
                <a:pos x="467" y="945"/>
              </a:cxn>
              <a:cxn ang="0">
                <a:pos x="443" y="922"/>
              </a:cxn>
              <a:cxn ang="0">
                <a:pos x="443" y="880"/>
              </a:cxn>
              <a:cxn ang="0">
                <a:pos x="455" y="862"/>
              </a:cxn>
              <a:cxn ang="0">
                <a:pos x="443" y="826"/>
              </a:cxn>
              <a:cxn ang="0">
                <a:pos x="426" y="661"/>
              </a:cxn>
              <a:cxn ang="0">
                <a:pos x="426" y="608"/>
              </a:cxn>
              <a:cxn ang="0">
                <a:pos x="449" y="519"/>
              </a:cxn>
              <a:cxn ang="0">
                <a:pos x="461" y="455"/>
              </a:cxn>
              <a:cxn ang="0">
                <a:pos x="467" y="407"/>
              </a:cxn>
              <a:cxn ang="0">
                <a:pos x="449" y="372"/>
              </a:cxn>
              <a:cxn ang="0">
                <a:pos x="449" y="336"/>
              </a:cxn>
              <a:cxn ang="0">
                <a:pos x="461" y="313"/>
              </a:cxn>
              <a:cxn ang="0">
                <a:pos x="526" y="260"/>
              </a:cxn>
              <a:cxn ang="0">
                <a:pos x="555" y="171"/>
              </a:cxn>
              <a:cxn ang="0">
                <a:pos x="526" y="118"/>
              </a:cxn>
              <a:cxn ang="0">
                <a:pos x="520" y="95"/>
              </a:cxn>
              <a:cxn ang="0">
                <a:pos x="532" y="77"/>
              </a:cxn>
              <a:cxn ang="0">
                <a:pos x="526" y="59"/>
              </a:cxn>
              <a:cxn ang="0">
                <a:pos x="514" y="0"/>
              </a:cxn>
              <a:cxn ang="0">
                <a:pos x="0" y="130"/>
              </a:cxn>
            </a:cxnLst>
            <a:rect l="0" t="0" r="r" b="b"/>
            <a:pathLst>
              <a:path w="555" h="1016">
                <a:moveTo>
                  <a:pt x="0" y="130"/>
                </a:moveTo>
                <a:lnTo>
                  <a:pt x="18" y="171"/>
                </a:lnTo>
                <a:lnTo>
                  <a:pt x="12" y="189"/>
                </a:lnTo>
                <a:lnTo>
                  <a:pt x="23" y="207"/>
                </a:lnTo>
                <a:lnTo>
                  <a:pt x="30" y="219"/>
                </a:lnTo>
                <a:lnTo>
                  <a:pt x="77" y="336"/>
                </a:lnTo>
                <a:lnTo>
                  <a:pt x="89" y="420"/>
                </a:lnTo>
                <a:lnTo>
                  <a:pt x="71" y="466"/>
                </a:lnTo>
                <a:lnTo>
                  <a:pt x="77" y="508"/>
                </a:lnTo>
                <a:lnTo>
                  <a:pt x="124" y="620"/>
                </a:lnTo>
                <a:lnTo>
                  <a:pt x="119" y="673"/>
                </a:lnTo>
                <a:lnTo>
                  <a:pt x="130" y="691"/>
                </a:lnTo>
                <a:lnTo>
                  <a:pt x="136" y="691"/>
                </a:lnTo>
                <a:lnTo>
                  <a:pt x="136" y="679"/>
                </a:lnTo>
                <a:lnTo>
                  <a:pt x="154" y="673"/>
                </a:lnTo>
                <a:lnTo>
                  <a:pt x="183" y="727"/>
                </a:lnTo>
                <a:lnTo>
                  <a:pt x="201" y="826"/>
                </a:lnTo>
                <a:lnTo>
                  <a:pt x="201" y="880"/>
                </a:lnTo>
                <a:lnTo>
                  <a:pt x="225" y="951"/>
                </a:lnTo>
                <a:lnTo>
                  <a:pt x="254" y="1016"/>
                </a:lnTo>
                <a:lnTo>
                  <a:pt x="472" y="963"/>
                </a:lnTo>
                <a:lnTo>
                  <a:pt x="467" y="945"/>
                </a:lnTo>
                <a:lnTo>
                  <a:pt x="443" y="922"/>
                </a:lnTo>
                <a:lnTo>
                  <a:pt x="443" y="880"/>
                </a:lnTo>
                <a:lnTo>
                  <a:pt x="455" y="862"/>
                </a:lnTo>
                <a:lnTo>
                  <a:pt x="443" y="826"/>
                </a:lnTo>
                <a:lnTo>
                  <a:pt x="426" y="661"/>
                </a:lnTo>
                <a:lnTo>
                  <a:pt x="426" y="608"/>
                </a:lnTo>
                <a:lnTo>
                  <a:pt x="449" y="519"/>
                </a:lnTo>
                <a:lnTo>
                  <a:pt x="461" y="455"/>
                </a:lnTo>
                <a:lnTo>
                  <a:pt x="467" y="407"/>
                </a:lnTo>
                <a:lnTo>
                  <a:pt x="449" y="372"/>
                </a:lnTo>
                <a:lnTo>
                  <a:pt x="449" y="336"/>
                </a:lnTo>
                <a:lnTo>
                  <a:pt x="461" y="313"/>
                </a:lnTo>
                <a:lnTo>
                  <a:pt x="526" y="260"/>
                </a:lnTo>
                <a:lnTo>
                  <a:pt x="555" y="171"/>
                </a:lnTo>
                <a:lnTo>
                  <a:pt x="526" y="118"/>
                </a:lnTo>
                <a:lnTo>
                  <a:pt x="520" y="95"/>
                </a:lnTo>
                <a:lnTo>
                  <a:pt x="532" y="77"/>
                </a:lnTo>
                <a:lnTo>
                  <a:pt x="526" y="59"/>
                </a:lnTo>
                <a:lnTo>
                  <a:pt x="514" y="0"/>
                </a:lnTo>
                <a:lnTo>
                  <a:pt x="0" y="130"/>
                </a:lnTo>
              </a:path>
            </a:pathLst>
          </a:custGeom>
          <a:solidFill>
            <a:schemeClr val="accent1">
              <a:lumMod val="50000"/>
            </a:schemeClr>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6" name="Freeform 90"/>
          <p:cNvSpPr>
            <a:spLocks/>
          </p:cNvSpPr>
          <p:nvPr/>
        </p:nvSpPr>
        <p:spPr bwMode="auto">
          <a:xfrm>
            <a:off x="8823940" y="2346372"/>
            <a:ext cx="113666" cy="143789"/>
          </a:xfrm>
          <a:custGeom>
            <a:avLst/>
            <a:gdLst/>
            <a:ahLst/>
            <a:cxnLst>
              <a:cxn ang="0">
                <a:pos x="0" y="25"/>
              </a:cxn>
              <a:cxn ang="0">
                <a:pos x="64" y="249"/>
              </a:cxn>
              <a:cxn ang="0">
                <a:pos x="53" y="272"/>
              </a:cxn>
              <a:cxn ang="0">
                <a:pos x="46" y="284"/>
              </a:cxn>
              <a:cxn ang="0">
                <a:pos x="53" y="296"/>
              </a:cxn>
              <a:cxn ang="0">
                <a:pos x="53" y="307"/>
              </a:cxn>
              <a:cxn ang="0">
                <a:pos x="70" y="307"/>
              </a:cxn>
              <a:cxn ang="0">
                <a:pos x="129" y="272"/>
              </a:cxn>
              <a:cxn ang="0">
                <a:pos x="159" y="243"/>
              </a:cxn>
              <a:cxn ang="0">
                <a:pos x="159" y="213"/>
              </a:cxn>
              <a:cxn ang="0">
                <a:pos x="153" y="195"/>
              </a:cxn>
              <a:cxn ang="0">
                <a:pos x="153" y="160"/>
              </a:cxn>
              <a:cxn ang="0">
                <a:pos x="177" y="137"/>
              </a:cxn>
              <a:cxn ang="0">
                <a:pos x="188" y="142"/>
              </a:cxn>
              <a:cxn ang="0">
                <a:pos x="188" y="166"/>
              </a:cxn>
              <a:cxn ang="0">
                <a:pos x="188" y="213"/>
              </a:cxn>
              <a:cxn ang="0">
                <a:pos x="200" y="231"/>
              </a:cxn>
              <a:cxn ang="0">
                <a:pos x="218" y="225"/>
              </a:cxn>
              <a:cxn ang="0">
                <a:pos x="218" y="195"/>
              </a:cxn>
              <a:cxn ang="0">
                <a:pos x="230" y="195"/>
              </a:cxn>
              <a:cxn ang="0">
                <a:pos x="248" y="178"/>
              </a:cxn>
              <a:cxn ang="0">
                <a:pos x="277" y="178"/>
              </a:cxn>
              <a:cxn ang="0">
                <a:pos x="277" y="172"/>
              </a:cxn>
              <a:cxn ang="0">
                <a:pos x="259" y="142"/>
              </a:cxn>
              <a:cxn ang="0">
                <a:pos x="253" y="137"/>
              </a:cxn>
              <a:cxn ang="0">
                <a:pos x="241" y="130"/>
              </a:cxn>
              <a:cxn ang="0">
                <a:pos x="236" y="125"/>
              </a:cxn>
              <a:cxn ang="0">
                <a:pos x="212" y="107"/>
              </a:cxn>
              <a:cxn ang="0">
                <a:pos x="212" y="101"/>
              </a:cxn>
              <a:cxn ang="0">
                <a:pos x="159" y="83"/>
              </a:cxn>
              <a:cxn ang="0">
                <a:pos x="141" y="42"/>
              </a:cxn>
              <a:cxn ang="0">
                <a:pos x="124" y="36"/>
              </a:cxn>
              <a:cxn ang="0">
                <a:pos x="112" y="0"/>
              </a:cxn>
              <a:cxn ang="0">
                <a:pos x="0" y="25"/>
              </a:cxn>
            </a:cxnLst>
            <a:rect l="0" t="0" r="r" b="b"/>
            <a:pathLst>
              <a:path w="277" h="307">
                <a:moveTo>
                  <a:pt x="0" y="25"/>
                </a:moveTo>
                <a:lnTo>
                  <a:pt x="64" y="249"/>
                </a:lnTo>
                <a:lnTo>
                  <a:pt x="53" y="272"/>
                </a:lnTo>
                <a:lnTo>
                  <a:pt x="46" y="284"/>
                </a:lnTo>
                <a:lnTo>
                  <a:pt x="53" y="296"/>
                </a:lnTo>
                <a:lnTo>
                  <a:pt x="53" y="307"/>
                </a:lnTo>
                <a:lnTo>
                  <a:pt x="70" y="307"/>
                </a:lnTo>
                <a:lnTo>
                  <a:pt x="129" y="272"/>
                </a:lnTo>
                <a:lnTo>
                  <a:pt x="159" y="243"/>
                </a:lnTo>
                <a:lnTo>
                  <a:pt x="159" y="213"/>
                </a:lnTo>
                <a:lnTo>
                  <a:pt x="153" y="195"/>
                </a:lnTo>
                <a:lnTo>
                  <a:pt x="153" y="160"/>
                </a:lnTo>
                <a:lnTo>
                  <a:pt x="177" y="137"/>
                </a:lnTo>
                <a:lnTo>
                  <a:pt x="188" y="142"/>
                </a:lnTo>
                <a:lnTo>
                  <a:pt x="188" y="166"/>
                </a:lnTo>
                <a:lnTo>
                  <a:pt x="188" y="213"/>
                </a:lnTo>
                <a:lnTo>
                  <a:pt x="200" y="231"/>
                </a:lnTo>
                <a:lnTo>
                  <a:pt x="218" y="225"/>
                </a:lnTo>
                <a:lnTo>
                  <a:pt x="218" y="195"/>
                </a:lnTo>
                <a:lnTo>
                  <a:pt x="230" y="195"/>
                </a:lnTo>
                <a:lnTo>
                  <a:pt x="248" y="178"/>
                </a:lnTo>
                <a:lnTo>
                  <a:pt x="277" y="178"/>
                </a:lnTo>
                <a:lnTo>
                  <a:pt x="277" y="172"/>
                </a:lnTo>
                <a:lnTo>
                  <a:pt x="259" y="142"/>
                </a:lnTo>
                <a:lnTo>
                  <a:pt x="253" y="137"/>
                </a:lnTo>
                <a:lnTo>
                  <a:pt x="241" y="130"/>
                </a:lnTo>
                <a:lnTo>
                  <a:pt x="236" y="125"/>
                </a:lnTo>
                <a:lnTo>
                  <a:pt x="212" y="107"/>
                </a:lnTo>
                <a:lnTo>
                  <a:pt x="212" y="101"/>
                </a:lnTo>
                <a:lnTo>
                  <a:pt x="159" y="83"/>
                </a:lnTo>
                <a:lnTo>
                  <a:pt x="141" y="42"/>
                </a:lnTo>
                <a:lnTo>
                  <a:pt x="124" y="36"/>
                </a:lnTo>
                <a:lnTo>
                  <a:pt x="112" y="0"/>
                </a:lnTo>
                <a:lnTo>
                  <a:pt x="0" y="25"/>
                </a:lnTo>
              </a:path>
            </a:pathLst>
          </a:custGeom>
          <a:solidFill>
            <a:schemeClr val="accent1">
              <a:lumMod val="50000"/>
            </a:schemeClr>
          </a:solidFill>
          <a:ln w="0">
            <a:no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4" name="Freeform 88"/>
          <p:cNvSpPr>
            <a:spLocks/>
          </p:cNvSpPr>
          <p:nvPr/>
        </p:nvSpPr>
        <p:spPr bwMode="auto">
          <a:xfrm>
            <a:off x="8617844" y="2170476"/>
            <a:ext cx="442172" cy="255469"/>
          </a:xfrm>
          <a:custGeom>
            <a:avLst/>
            <a:gdLst/>
            <a:ahLst/>
            <a:cxnLst>
              <a:cxn ang="0">
                <a:pos x="218" y="178"/>
              </a:cxn>
              <a:cxn ang="0">
                <a:pos x="567" y="89"/>
              </a:cxn>
              <a:cxn ang="0">
                <a:pos x="585" y="89"/>
              </a:cxn>
              <a:cxn ang="0">
                <a:pos x="585" y="54"/>
              </a:cxn>
              <a:cxn ang="0">
                <a:pos x="638" y="6"/>
              </a:cxn>
              <a:cxn ang="0">
                <a:pos x="679" y="13"/>
              </a:cxn>
              <a:cxn ang="0">
                <a:pos x="733" y="89"/>
              </a:cxn>
              <a:cxn ang="0">
                <a:pos x="738" y="119"/>
              </a:cxn>
              <a:cxn ang="0">
                <a:pos x="703" y="166"/>
              </a:cxn>
              <a:cxn ang="0">
                <a:pos x="692" y="236"/>
              </a:cxn>
              <a:cxn ang="0">
                <a:pos x="774" y="254"/>
              </a:cxn>
              <a:cxn ang="0">
                <a:pos x="857" y="355"/>
              </a:cxn>
              <a:cxn ang="0">
                <a:pos x="958" y="396"/>
              </a:cxn>
              <a:cxn ang="0">
                <a:pos x="1022" y="332"/>
              </a:cxn>
              <a:cxn ang="0">
                <a:pos x="981" y="296"/>
              </a:cxn>
              <a:cxn ang="0">
                <a:pos x="945" y="254"/>
              </a:cxn>
              <a:cxn ang="0">
                <a:pos x="987" y="261"/>
              </a:cxn>
              <a:cxn ang="0">
                <a:pos x="1063" y="396"/>
              </a:cxn>
              <a:cxn ang="0">
                <a:pos x="1034" y="408"/>
              </a:cxn>
              <a:cxn ang="0">
                <a:pos x="951" y="456"/>
              </a:cxn>
              <a:cxn ang="0">
                <a:pos x="875" y="503"/>
              </a:cxn>
              <a:cxn ang="0">
                <a:pos x="875" y="479"/>
              </a:cxn>
              <a:cxn ang="0">
                <a:pos x="851" y="444"/>
              </a:cxn>
              <a:cxn ang="0">
                <a:pos x="786" y="538"/>
              </a:cxn>
              <a:cxn ang="0">
                <a:pos x="756" y="520"/>
              </a:cxn>
              <a:cxn ang="0">
                <a:pos x="738" y="508"/>
              </a:cxn>
              <a:cxn ang="0">
                <a:pos x="709" y="485"/>
              </a:cxn>
              <a:cxn ang="0">
                <a:pos x="656" y="461"/>
              </a:cxn>
              <a:cxn ang="0">
                <a:pos x="621" y="414"/>
              </a:cxn>
              <a:cxn ang="0">
                <a:pos x="497" y="403"/>
              </a:cxn>
              <a:cxn ang="0">
                <a:pos x="218" y="491"/>
              </a:cxn>
              <a:cxn ang="0">
                <a:pos x="195" y="474"/>
              </a:cxn>
              <a:cxn ang="0">
                <a:pos x="0" y="508"/>
              </a:cxn>
            </a:cxnLst>
            <a:rect l="0" t="0" r="r" b="b"/>
            <a:pathLst>
              <a:path w="1063" h="550">
                <a:moveTo>
                  <a:pt x="0" y="231"/>
                </a:moveTo>
                <a:lnTo>
                  <a:pt x="218" y="178"/>
                </a:lnTo>
                <a:lnTo>
                  <a:pt x="561" y="101"/>
                </a:lnTo>
                <a:lnTo>
                  <a:pt x="567" y="89"/>
                </a:lnTo>
                <a:lnTo>
                  <a:pt x="579" y="84"/>
                </a:lnTo>
                <a:lnTo>
                  <a:pt x="585" y="89"/>
                </a:lnTo>
                <a:lnTo>
                  <a:pt x="591" y="84"/>
                </a:lnTo>
                <a:lnTo>
                  <a:pt x="585" y="54"/>
                </a:lnTo>
                <a:lnTo>
                  <a:pt x="614" y="48"/>
                </a:lnTo>
                <a:lnTo>
                  <a:pt x="638" y="6"/>
                </a:lnTo>
                <a:lnTo>
                  <a:pt x="662" y="0"/>
                </a:lnTo>
                <a:lnTo>
                  <a:pt x="679" y="13"/>
                </a:lnTo>
                <a:lnTo>
                  <a:pt x="697" y="59"/>
                </a:lnTo>
                <a:lnTo>
                  <a:pt x="733" y="89"/>
                </a:lnTo>
                <a:lnTo>
                  <a:pt x="745" y="107"/>
                </a:lnTo>
                <a:lnTo>
                  <a:pt x="738" y="119"/>
                </a:lnTo>
                <a:lnTo>
                  <a:pt x="720" y="130"/>
                </a:lnTo>
                <a:lnTo>
                  <a:pt x="703" y="166"/>
                </a:lnTo>
                <a:lnTo>
                  <a:pt x="685" y="213"/>
                </a:lnTo>
                <a:lnTo>
                  <a:pt x="692" y="236"/>
                </a:lnTo>
                <a:lnTo>
                  <a:pt x="733" y="236"/>
                </a:lnTo>
                <a:lnTo>
                  <a:pt x="774" y="254"/>
                </a:lnTo>
                <a:lnTo>
                  <a:pt x="834" y="320"/>
                </a:lnTo>
                <a:lnTo>
                  <a:pt x="857" y="355"/>
                </a:lnTo>
                <a:lnTo>
                  <a:pt x="887" y="396"/>
                </a:lnTo>
                <a:lnTo>
                  <a:pt x="958" y="396"/>
                </a:lnTo>
                <a:lnTo>
                  <a:pt x="999" y="378"/>
                </a:lnTo>
                <a:lnTo>
                  <a:pt x="1022" y="332"/>
                </a:lnTo>
                <a:lnTo>
                  <a:pt x="1010" y="320"/>
                </a:lnTo>
                <a:lnTo>
                  <a:pt x="981" y="296"/>
                </a:lnTo>
                <a:lnTo>
                  <a:pt x="945" y="279"/>
                </a:lnTo>
                <a:lnTo>
                  <a:pt x="945" y="254"/>
                </a:lnTo>
                <a:lnTo>
                  <a:pt x="975" y="261"/>
                </a:lnTo>
                <a:lnTo>
                  <a:pt x="987" y="261"/>
                </a:lnTo>
                <a:lnTo>
                  <a:pt x="1040" y="332"/>
                </a:lnTo>
                <a:lnTo>
                  <a:pt x="1063" y="396"/>
                </a:lnTo>
                <a:lnTo>
                  <a:pt x="1063" y="432"/>
                </a:lnTo>
                <a:lnTo>
                  <a:pt x="1034" y="408"/>
                </a:lnTo>
                <a:lnTo>
                  <a:pt x="999" y="438"/>
                </a:lnTo>
                <a:lnTo>
                  <a:pt x="951" y="456"/>
                </a:lnTo>
                <a:lnTo>
                  <a:pt x="898" y="503"/>
                </a:lnTo>
                <a:lnTo>
                  <a:pt x="875" y="503"/>
                </a:lnTo>
                <a:lnTo>
                  <a:pt x="869" y="497"/>
                </a:lnTo>
                <a:lnTo>
                  <a:pt x="875" y="479"/>
                </a:lnTo>
                <a:lnTo>
                  <a:pt x="862" y="444"/>
                </a:lnTo>
                <a:lnTo>
                  <a:pt x="851" y="444"/>
                </a:lnTo>
                <a:lnTo>
                  <a:pt x="821" y="491"/>
                </a:lnTo>
                <a:lnTo>
                  <a:pt x="786" y="538"/>
                </a:lnTo>
                <a:lnTo>
                  <a:pt x="774" y="550"/>
                </a:lnTo>
                <a:lnTo>
                  <a:pt x="756" y="520"/>
                </a:lnTo>
                <a:lnTo>
                  <a:pt x="750" y="515"/>
                </a:lnTo>
                <a:lnTo>
                  <a:pt x="738" y="508"/>
                </a:lnTo>
                <a:lnTo>
                  <a:pt x="733" y="503"/>
                </a:lnTo>
                <a:lnTo>
                  <a:pt x="709" y="485"/>
                </a:lnTo>
                <a:lnTo>
                  <a:pt x="709" y="479"/>
                </a:lnTo>
                <a:lnTo>
                  <a:pt x="656" y="461"/>
                </a:lnTo>
                <a:lnTo>
                  <a:pt x="638" y="420"/>
                </a:lnTo>
                <a:lnTo>
                  <a:pt x="621" y="414"/>
                </a:lnTo>
                <a:lnTo>
                  <a:pt x="609" y="378"/>
                </a:lnTo>
                <a:lnTo>
                  <a:pt x="497" y="403"/>
                </a:lnTo>
                <a:lnTo>
                  <a:pt x="225" y="479"/>
                </a:lnTo>
                <a:lnTo>
                  <a:pt x="218" y="491"/>
                </a:lnTo>
                <a:lnTo>
                  <a:pt x="213" y="497"/>
                </a:lnTo>
                <a:lnTo>
                  <a:pt x="195" y="474"/>
                </a:lnTo>
                <a:lnTo>
                  <a:pt x="12" y="520"/>
                </a:lnTo>
                <a:lnTo>
                  <a:pt x="0" y="508"/>
                </a:lnTo>
                <a:lnTo>
                  <a:pt x="0" y="231"/>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a:latin typeface="Calibri" pitchFamily="34" charset="0"/>
              <a:cs typeface="Arial" pitchFamily="34" charset="0"/>
            </a:endParaRPr>
          </a:p>
        </p:txBody>
      </p:sp>
      <p:sp>
        <p:nvSpPr>
          <p:cNvPr id="19538" name="Freeform 82"/>
          <p:cNvSpPr>
            <a:spLocks/>
          </p:cNvSpPr>
          <p:nvPr/>
        </p:nvSpPr>
        <p:spPr bwMode="auto">
          <a:xfrm>
            <a:off x="8421739" y="2881045"/>
            <a:ext cx="146142" cy="258263"/>
          </a:xfrm>
          <a:custGeom>
            <a:avLst/>
            <a:gdLst/>
            <a:ahLst/>
            <a:cxnLst>
              <a:cxn ang="0">
                <a:pos x="355" y="520"/>
              </a:cxn>
              <a:cxn ang="0">
                <a:pos x="349" y="485"/>
              </a:cxn>
              <a:cxn ang="0">
                <a:pos x="326" y="425"/>
              </a:cxn>
              <a:cxn ang="0">
                <a:pos x="284" y="389"/>
              </a:cxn>
              <a:cxn ang="0">
                <a:pos x="231" y="348"/>
              </a:cxn>
              <a:cxn ang="0">
                <a:pos x="207" y="325"/>
              </a:cxn>
              <a:cxn ang="0">
                <a:pos x="195" y="295"/>
              </a:cxn>
              <a:cxn ang="0">
                <a:pos x="154" y="224"/>
              </a:cxn>
              <a:cxn ang="0">
                <a:pos x="136" y="189"/>
              </a:cxn>
              <a:cxn ang="0">
                <a:pos x="101" y="148"/>
              </a:cxn>
              <a:cxn ang="0">
                <a:pos x="89" y="123"/>
              </a:cxn>
              <a:cxn ang="0">
                <a:pos x="83" y="100"/>
              </a:cxn>
              <a:cxn ang="0">
                <a:pos x="83" y="94"/>
              </a:cxn>
              <a:cxn ang="0">
                <a:pos x="83" y="82"/>
              </a:cxn>
              <a:cxn ang="0">
                <a:pos x="106" y="6"/>
              </a:cxn>
              <a:cxn ang="0">
                <a:pos x="78" y="0"/>
              </a:cxn>
              <a:cxn ang="0">
                <a:pos x="48" y="6"/>
              </a:cxn>
              <a:cxn ang="0">
                <a:pos x="18" y="34"/>
              </a:cxn>
              <a:cxn ang="0">
                <a:pos x="12" y="59"/>
              </a:cxn>
              <a:cxn ang="0">
                <a:pos x="7" y="64"/>
              </a:cxn>
              <a:cxn ang="0">
                <a:pos x="0" y="64"/>
              </a:cxn>
              <a:cxn ang="0">
                <a:pos x="149" y="561"/>
              </a:cxn>
              <a:cxn ang="0">
                <a:pos x="355" y="520"/>
              </a:cxn>
            </a:cxnLst>
            <a:rect l="0" t="0" r="r" b="b"/>
            <a:pathLst>
              <a:path w="355" h="561">
                <a:moveTo>
                  <a:pt x="355" y="520"/>
                </a:moveTo>
                <a:lnTo>
                  <a:pt x="349" y="485"/>
                </a:lnTo>
                <a:lnTo>
                  <a:pt x="326" y="425"/>
                </a:lnTo>
                <a:lnTo>
                  <a:pt x="284" y="389"/>
                </a:lnTo>
                <a:lnTo>
                  <a:pt x="231" y="348"/>
                </a:lnTo>
                <a:lnTo>
                  <a:pt x="207" y="325"/>
                </a:lnTo>
                <a:lnTo>
                  <a:pt x="195" y="295"/>
                </a:lnTo>
                <a:lnTo>
                  <a:pt x="154" y="224"/>
                </a:lnTo>
                <a:lnTo>
                  <a:pt x="136" y="189"/>
                </a:lnTo>
                <a:lnTo>
                  <a:pt x="101" y="148"/>
                </a:lnTo>
                <a:lnTo>
                  <a:pt x="89" y="123"/>
                </a:lnTo>
                <a:lnTo>
                  <a:pt x="83" y="100"/>
                </a:lnTo>
                <a:lnTo>
                  <a:pt x="83" y="94"/>
                </a:lnTo>
                <a:lnTo>
                  <a:pt x="83" y="82"/>
                </a:lnTo>
                <a:lnTo>
                  <a:pt x="106" y="6"/>
                </a:lnTo>
                <a:lnTo>
                  <a:pt x="78" y="0"/>
                </a:lnTo>
                <a:lnTo>
                  <a:pt x="48" y="6"/>
                </a:lnTo>
                <a:lnTo>
                  <a:pt x="18" y="34"/>
                </a:lnTo>
                <a:lnTo>
                  <a:pt x="12" y="59"/>
                </a:lnTo>
                <a:lnTo>
                  <a:pt x="7" y="64"/>
                </a:lnTo>
                <a:lnTo>
                  <a:pt x="0" y="64"/>
                </a:lnTo>
                <a:lnTo>
                  <a:pt x="149" y="561"/>
                </a:lnTo>
                <a:lnTo>
                  <a:pt x="355" y="520"/>
                </a:lnTo>
              </a:path>
            </a:pathLst>
          </a:custGeom>
          <a:solidFill>
            <a:schemeClr val="accent1"/>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40" name="Freeform 84"/>
          <p:cNvSpPr>
            <a:spLocks/>
          </p:cNvSpPr>
          <p:nvPr/>
        </p:nvSpPr>
        <p:spPr bwMode="auto">
          <a:xfrm>
            <a:off x="8456712" y="2576713"/>
            <a:ext cx="181116" cy="457892"/>
          </a:xfrm>
          <a:custGeom>
            <a:avLst/>
            <a:gdLst/>
            <a:ahLst/>
            <a:cxnLst>
              <a:cxn ang="0">
                <a:pos x="0" y="738"/>
              </a:cxn>
              <a:cxn ang="0">
                <a:pos x="18" y="744"/>
              </a:cxn>
              <a:cxn ang="0">
                <a:pos x="59" y="809"/>
              </a:cxn>
              <a:cxn ang="0">
                <a:pos x="154" y="868"/>
              </a:cxn>
              <a:cxn ang="0">
                <a:pos x="231" y="886"/>
              </a:cxn>
              <a:cxn ang="0">
                <a:pos x="249" y="939"/>
              </a:cxn>
              <a:cxn ang="0">
                <a:pos x="266" y="986"/>
              </a:cxn>
              <a:cxn ang="0">
                <a:pos x="307" y="915"/>
              </a:cxn>
              <a:cxn ang="0">
                <a:pos x="343" y="815"/>
              </a:cxn>
              <a:cxn ang="0">
                <a:pos x="408" y="708"/>
              </a:cxn>
              <a:cxn ang="0">
                <a:pos x="444" y="608"/>
              </a:cxn>
              <a:cxn ang="0">
                <a:pos x="431" y="449"/>
              </a:cxn>
              <a:cxn ang="0">
                <a:pos x="403" y="307"/>
              </a:cxn>
              <a:cxn ang="0">
                <a:pos x="337" y="330"/>
              </a:cxn>
              <a:cxn ang="0">
                <a:pos x="319" y="319"/>
              </a:cxn>
              <a:cxn ang="0">
                <a:pos x="296" y="325"/>
              </a:cxn>
              <a:cxn ang="0">
                <a:pos x="319" y="254"/>
              </a:cxn>
              <a:cxn ang="0">
                <a:pos x="349" y="242"/>
              </a:cxn>
              <a:cxn ang="0">
                <a:pos x="355" y="171"/>
              </a:cxn>
              <a:cxn ang="0">
                <a:pos x="385" y="136"/>
              </a:cxn>
              <a:cxn ang="0">
                <a:pos x="107" y="0"/>
              </a:cxn>
              <a:cxn ang="0">
                <a:pos x="66" y="48"/>
              </a:cxn>
              <a:cxn ang="0">
                <a:pos x="53" y="124"/>
              </a:cxn>
              <a:cxn ang="0">
                <a:pos x="12" y="171"/>
              </a:cxn>
              <a:cxn ang="0">
                <a:pos x="36" y="206"/>
              </a:cxn>
              <a:cxn ang="0">
                <a:pos x="18" y="259"/>
              </a:cxn>
              <a:cxn ang="0">
                <a:pos x="30" y="337"/>
              </a:cxn>
              <a:cxn ang="0">
                <a:pos x="83" y="396"/>
              </a:cxn>
              <a:cxn ang="0">
                <a:pos x="130" y="419"/>
              </a:cxn>
              <a:cxn ang="0">
                <a:pos x="165" y="443"/>
              </a:cxn>
              <a:cxn ang="0">
                <a:pos x="207" y="490"/>
              </a:cxn>
              <a:cxn ang="0">
                <a:pos x="112" y="567"/>
              </a:cxn>
              <a:cxn ang="0">
                <a:pos x="23" y="662"/>
              </a:cxn>
            </a:cxnLst>
            <a:rect l="0" t="0" r="r" b="b"/>
            <a:pathLst>
              <a:path w="444" h="986">
                <a:moveTo>
                  <a:pt x="23" y="662"/>
                </a:moveTo>
                <a:lnTo>
                  <a:pt x="0" y="738"/>
                </a:lnTo>
                <a:lnTo>
                  <a:pt x="0" y="750"/>
                </a:lnTo>
                <a:lnTo>
                  <a:pt x="18" y="744"/>
                </a:lnTo>
                <a:lnTo>
                  <a:pt x="36" y="779"/>
                </a:lnTo>
                <a:lnTo>
                  <a:pt x="59" y="809"/>
                </a:lnTo>
                <a:lnTo>
                  <a:pt x="83" y="832"/>
                </a:lnTo>
                <a:lnTo>
                  <a:pt x="154" y="868"/>
                </a:lnTo>
                <a:lnTo>
                  <a:pt x="178" y="880"/>
                </a:lnTo>
                <a:lnTo>
                  <a:pt x="231" y="886"/>
                </a:lnTo>
                <a:lnTo>
                  <a:pt x="249" y="892"/>
                </a:lnTo>
                <a:lnTo>
                  <a:pt x="249" y="939"/>
                </a:lnTo>
                <a:lnTo>
                  <a:pt x="249" y="969"/>
                </a:lnTo>
                <a:lnTo>
                  <a:pt x="266" y="986"/>
                </a:lnTo>
                <a:lnTo>
                  <a:pt x="284" y="963"/>
                </a:lnTo>
                <a:lnTo>
                  <a:pt x="307" y="915"/>
                </a:lnTo>
                <a:lnTo>
                  <a:pt x="307" y="874"/>
                </a:lnTo>
                <a:lnTo>
                  <a:pt x="343" y="815"/>
                </a:lnTo>
                <a:lnTo>
                  <a:pt x="360" y="768"/>
                </a:lnTo>
                <a:lnTo>
                  <a:pt x="408" y="708"/>
                </a:lnTo>
                <a:lnTo>
                  <a:pt x="426" y="656"/>
                </a:lnTo>
                <a:lnTo>
                  <a:pt x="444" y="608"/>
                </a:lnTo>
                <a:lnTo>
                  <a:pt x="444" y="579"/>
                </a:lnTo>
                <a:lnTo>
                  <a:pt x="431" y="449"/>
                </a:lnTo>
                <a:lnTo>
                  <a:pt x="419" y="342"/>
                </a:lnTo>
                <a:lnTo>
                  <a:pt x="403" y="307"/>
                </a:lnTo>
                <a:lnTo>
                  <a:pt x="355" y="319"/>
                </a:lnTo>
                <a:lnTo>
                  <a:pt x="337" y="330"/>
                </a:lnTo>
                <a:lnTo>
                  <a:pt x="325" y="325"/>
                </a:lnTo>
                <a:lnTo>
                  <a:pt x="319" y="319"/>
                </a:lnTo>
                <a:lnTo>
                  <a:pt x="307" y="325"/>
                </a:lnTo>
                <a:lnTo>
                  <a:pt x="296" y="325"/>
                </a:lnTo>
                <a:lnTo>
                  <a:pt x="296" y="307"/>
                </a:lnTo>
                <a:lnTo>
                  <a:pt x="319" y="254"/>
                </a:lnTo>
                <a:lnTo>
                  <a:pt x="337" y="248"/>
                </a:lnTo>
                <a:lnTo>
                  <a:pt x="349" y="242"/>
                </a:lnTo>
                <a:lnTo>
                  <a:pt x="349" y="201"/>
                </a:lnTo>
                <a:lnTo>
                  <a:pt x="355" y="171"/>
                </a:lnTo>
                <a:lnTo>
                  <a:pt x="367" y="153"/>
                </a:lnTo>
                <a:lnTo>
                  <a:pt x="385" y="136"/>
                </a:lnTo>
                <a:lnTo>
                  <a:pt x="367" y="94"/>
                </a:lnTo>
                <a:lnTo>
                  <a:pt x="107" y="0"/>
                </a:lnTo>
                <a:lnTo>
                  <a:pt x="89" y="12"/>
                </a:lnTo>
                <a:lnTo>
                  <a:pt x="66" y="48"/>
                </a:lnTo>
                <a:lnTo>
                  <a:pt x="66" y="65"/>
                </a:lnTo>
                <a:lnTo>
                  <a:pt x="53" y="124"/>
                </a:lnTo>
                <a:lnTo>
                  <a:pt x="18" y="160"/>
                </a:lnTo>
                <a:lnTo>
                  <a:pt x="12" y="171"/>
                </a:lnTo>
                <a:lnTo>
                  <a:pt x="12" y="183"/>
                </a:lnTo>
                <a:lnTo>
                  <a:pt x="36" y="206"/>
                </a:lnTo>
                <a:lnTo>
                  <a:pt x="41" y="248"/>
                </a:lnTo>
                <a:lnTo>
                  <a:pt x="18" y="259"/>
                </a:lnTo>
                <a:lnTo>
                  <a:pt x="23" y="337"/>
                </a:lnTo>
                <a:lnTo>
                  <a:pt x="30" y="337"/>
                </a:lnTo>
                <a:lnTo>
                  <a:pt x="71" y="348"/>
                </a:lnTo>
                <a:lnTo>
                  <a:pt x="83" y="396"/>
                </a:lnTo>
                <a:lnTo>
                  <a:pt x="119" y="401"/>
                </a:lnTo>
                <a:lnTo>
                  <a:pt x="130" y="419"/>
                </a:lnTo>
                <a:lnTo>
                  <a:pt x="148" y="426"/>
                </a:lnTo>
                <a:lnTo>
                  <a:pt x="165" y="443"/>
                </a:lnTo>
                <a:lnTo>
                  <a:pt x="213" y="479"/>
                </a:lnTo>
                <a:lnTo>
                  <a:pt x="207" y="490"/>
                </a:lnTo>
                <a:lnTo>
                  <a:pt x="160" y="520"/>
                </a:lnTo>
                <a:lnTo>
                  <a:pt x="112" y="567"/>
                </a:lnTo>
                <a:lnTo>
                  <a:pt x="101" y="608"/>
                </a:lnTo>
                <a:lnTo>
                  <a:pt x="23" y="662"/>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36" name="Freeform 80"/>
          <p:cNvSpPr>
            <a:spLocks/>
          </p:cNvSpPr>
          <p:nvPr/>
        </p:nvSpPr>
        <p:spPr bwMode="auto">
          <a:xfrm>
            <a:off x="7959580" y="2908965"/>
            <a:ext cx="610798" cy="328063"/>
          </a:xfrm>
          <a:custGeom>
            <a:avLst/>
            <a:gdLst/>
            <a:ahLst/>
            <a:cxnLst>
              <a:cxn ang="0">
                <a:pos x="844" y="48"/>
              </a:cxn>
              <a:cxn ang="0">
                <a:pos x="47" y="421"/>
              </a:cxn>
              <a:cxn ang="0">
                <a:pos x="77" y="385"/>
              </a:cxn>
              <a:cxn ang="0">
                <a:pos x="172" y="307"/>
              </a:cxn>
              <a:cxn ang="0">
                <a:pos x="218" y="261"/>
              </a:cxn>
              <a:cxn ang="0">
                <a:pos x="254" y="243"/>
              </a:cxn>
              <a:cxn ang="0">
                <a:pos x="331" y="231"/>
              </a:cxn>
              <a:cxn ang="0">
                <a:pos x="443" y="172"/>
              </a:cxn>
              <a:cxn ang="0">
                <a:pos x="491" y="190"/>
              </a:cxn>
              <a:cxn ang="0">
                <a:pos x="532" y="208"/>
              </a:cxn>
              <a:cxn ang="0">
                <a:pos x="580" y="290"/>
              </a:cxn>
              <a:cxn ang="0">
                <a:pos x="632" y="296"/>
              </a:cxn>
              <a:cxn ang="0">
                <a:pos x="638" y="337"/>
              </a:cxn>
              <a:cxn ang="0">
                <a:pos x="738" y="373"/>
              </a:cxn>
              <a:cxn ang="0">
                <a:pos x="803" y="421"/>
              </a:cxn>
              <a:cxn ang="0">
                <a:pos x="827" y="473"/>
              </a:cxn>
              <a:cxn ang="0">
                <a:pos x="762" y="603"/>
              </a:cxn>
              <a:cxn ang="0">
                <a:pos x="816" y="650"/>
              </a:cxn>
              <a:cxn ang="0">
                <a:pos x="892" y="662"/>
              </a:cxn>
              <a:cxn ang="0">
                <a:pos x="910" y="662"/>
              </a:cxn>
              <a:cxn ang="0">
                <a:pos x="999" y="657"/>
              </a:cxn>
              <a:cxn ang="0">
                <a:pos x="1093" y="692"/>
              </a:cxn>
              <a:cxn ang="0">
                <a:pos x="1111" y="680"/>
              </a:cxn>
              <a:cxn ang="0">
                <a:pos x="1064" y="614"/>
              </a:cxn>
              <a:cxn ang="0">
                <a:pos x="1034" y="603"/>
              </a:cxn>
              <a:cxn ang="0">
                <a:pos x="1052" y="586"/>
              </a:cxn>
              <a:cxn ang="0">
                <a:pos x="1029" y="561"/>
              </a:cxn>
              <a:cxn ang="0">
                <a:pos x="975" y="449"/>
              </a:cxn>
              <a:cxn ang="0">
                <a:pos x="963" y="385"/>
              </a:cxn>
              <a:cxn ang="0">
                <a:pos x="975" y="290"/>
              </a:cxn>
              <a:cxn ang="0">
                <a:pos x="958" y="254"/>
              </a:cxn>
              <a:cxn ang="0">
                <a:pos x="975" y="225"/>
              </a:cxn>
              <a:cxn ang="0">
                <a:pos x="1040" y="160"/>
              </a:cxn>
              <a:cxn ang="0">
                <a:pos x="1064" y="89"/>
              </a:cxn>
              <a:cxn ang="0">
                <a:pos x="1111" y="112"/>
              </a:cxn>
              <a:cxn ang="0">
                <a:pos x="1064" y="190"/>
              </a:cxn>
              <a:cxn ang="0">
                <a:pos x="1029" y="249"/>
              </a:cxn>
              <a:cxn ang="0">
                <a:pos x="1075" y="296"/>
              </a:cxn>
              <a:cxn ang="0">
                <a:pos x="1087" y="385"/>
              </a:cxn>
              <a:cxn ang="0">
                <a:pos x="1052" y="426"/>
              </a:cxn>
              <a:cxn ang="0">
                <a:pos x="1093" y="456"/>
              </a:cxn>
              <a:cxn ang="0">
                <a:pos x="1093" y="503"/>
              </a:cxn>
              <a:cxn ang="0">
                <a:pos x="1111" y="573"/>
              </a:cxn>
              <a:cxn ang="0">
                <a:pos x="1176" y="603"/>
              </a:cxn>
              <a:cxn ang="0">
                <a:pos x="1217" y="591"/>
              </a:cxn>
              <a:cxn ang="0">
                <a:pos x="1222" y="621"/>
              </a:cxn>
              <a:cxn ang="0">
                <a:pos x="1252" y="680"/>
              </a:cxn>
              <a:cxn ang="0">
                <a:pos x="1306" y="703"/>
              </a:cxn>
              <a:cxn ang="0">
                <a:pos x="1336" y="680"/>
              </a:cxn>
              <a:cxn ang="0">
                <a:pos x="1435" y="627"/>
              </a:cxn>
              <a:cxn ang="0">
                <a:pos x="1477" y="467"/>
              </a:cxn>
              <a:cxn ang="0">
                <a:pos x="1265" y="497"/>
              </a:cxn>
            </a:cxnLst>
            <a:rect l="0" t="0" r="r" b="b"/>
            <a:pathLst>
              <a:path w="1477" h="710">
                <a:moveTo>
                  <a:pt x="1116" y="0"/>
                </a:moveTo>
                <a:lnTo>
                  <a:pt x="844" y="48"/>
                </a:lnTo>
                <a:lnTo>
                  <a:pt x="0" y="213"/>
                </a:lnTo>
                <a:lnTo>
                  <a:pt x="47" y="421"/>
                </a:lnTo>
                <a:lnTo>
                  <a:pt x="60" y="396"/>
                </a:lnTo>
                <a:lnTo>
                  <a:pt x="77" y="385"/>
                </a:lnTo>
                <a:lnTo>
                  <a:pt x="142" y="314"/>
                </a:lnTo>
                <a:lnTo>
                  <a:pt x="172" y="307"/>
                </a:lnTo>
                <a:lnTo>
                  <a:pt x="195" y="272"/>
                </a:lnTo>
                <a:lnTo>
                  <a:pt x="218" y="261"/>
                </a:lnTo>
                <a:lnTo>
                  <a:pt x="236" y="219"/>
                </a:lnTo>
                <a:lnTo>
                  <a:pt x="254" y="243"/>
                </a:lnTo>
                <a:lnTo>
                  <a:pt x="289" y="249"/>
                </a:lnTo>
                <a:lnTo>
                  <a:pt x="331" y="231"/>
                </a:lnTo>
                <a:lnTo>
                  <a:pt x="337" y="208"/>
                </a:lnTo>
                <a:lnTo>
                  <a:pt x="443" y="172"/>
                </a:lnTo>
                <a:lnTo>
                  <a:pt x="466" y="183"/>
                </a:lnTo>
                <a:lnTo>
                  <a:pt x="491" y="190"/>
                </a:lnTo>
                <a:lnTo>
                  <a:pt x="520" y="178"/>
                </a:lnTo>
                <a:lnTo>
                  <a:pt x="532" y="208"/>
                </a:lnTo>
                <a:lnTo>
                  <a:pt x="544" y="213"/>
                </a:lnTo>
                <a:lnTo>
                  <a:pt x="580" y="290"/>
                </a:lnTo>
                <a:lnTo>
                  <a:pt x="603" y="284"/>
                </a:lnTo>
                <a:lnTo>
                  <a:pt x="632" y="296"/>
                </a:lnTo>
                <a:lnTo>
                  <a:pt x="662" y="307"/>
                </a:lnTo>
                <a:lnTo>
                  <a:pt x="638" y="337"/>
                </a:lnTo>
                <a:lnTo>
                  <a:pt x="674" y="373"/>
                </a:lnTo>
                <a:lnTo>
                  <a:pt x="738" y="373"/>
                </a:lnTo>
                <a:lnTo>
                  <a:pt x="762" y="403"/>
                </a:lnTo>
                <a:lnTo>
                  <a:pt x="803" y="421"/>
                </a:lnTo>
                <a:lnTo>
                  <a:pt x="833" y="456"/>
                </a:lnTo>
                <a:lnTo>
                  <a:pt x="827" y="473"/>
                </a:lnTo>
                <a:lnTo>
                  <a:pt x="786" y="544"/>
                </a:lnTo>
                <a:lnTo>
                  <a:pt x="762" y="603"/>
                </a:lnTo>
                <a:lnTo>
                  <a:pt x="768" y="650"/>
                </a:lnTo>
                <a:lnTo>
                  <a:pt x="816" y="650"/>
                </a:lnTo>
                <a:lnTo>
                  <a:pt x="857" y="627"/>
                </a:lnTo>
                <a:lnTo>
                  <a:pt x="892" y="662"/>
                </a:lnTo>
                <a:lnTo>
                  <a:pt x="910" y="674"/>
                </a:lnTo>
                <a:lnTo>
                  <a:pt x="910" y="662"/>
                </a:lnTo>
                <a:lnTo>
                  <a:pt x="945" y="657"/>
                </a:lnTo>
                <a:lnTo>
                  <a:pt x="999" y="657"/>
                </a:lnTo>
                <a:lnTo>
                  <a:pt x="1064" y="680"/>
                </a:lnTo>
                <a:lnTo>
                  <a:pt x="1093" y="692"/>
                </a:lnTo>
                <a:lnTo>
                  <a:pt x="1111" y="692"/>
                </a:lnTo>
                <a:lnTo>
                  <a:pt x="1111" y="680"/>
                </a:lnTo>
                <a:lnTo>
                  <a:pt x="1093" y="662"/>
                </a:lnTo>
                <a:lnTo>
                  <a:pt x="1064" y="614"/>
                </a:lnTo>
                <a:lnTo>
                  <a:pt x="1040" y="609"/>
                </a:lnTo>
                <a:lnTo>
                  <a:pt x="1034" y="603"/>
                </a:lnTo>
                <a:lnTo>
                  <a:pt x="1040" y="586"/>
                </a:lnTo>
                <a:lnTo>
                  <a:pt x="1052" y="586"/>
                </a:lnTo>
                <a:lnTo>
                  <a:pt x="1057" y="573"/>
                </a:lnTo>
                <a:lnTo>
                  <a:pt x="1029" y="561"/>
                </a:lnTo>
                <a:lnTo>
                  <a:pt x="1004" y="520"/>
                </a:lnTo>
                <a:lnTo>
                  <a:pt x="975" y="449"/>
                </a:lnTo>
                <a:lnTo>
                  <a:pt x="969" y="421"/>
                </a:lnTo>
                <a:lnTo>
                  <a:pt x="963" y="385"/>
                </a:lnTo>
                <a:lnTo>
                  <a:pt x="975" y="307"/>
                </a:lnTo>
                <a:lnTo>
                  <a:pt x="975" y="290"/>
                </a:lnTo>
                <a:lnTo>
                  <a:pt x="963" y="279"/>
                </a:lnTo>
                <a:lnTo>
                  <a:pt x="958" y="254"/>
                </a:lnTo>
                <a:lnTo>
                  <a:pt x="963" y="243"/>
                </a:lnTo>
                <a:lnTo>
                  <a:pt x="975" y="225"/>
                </a:lnTo>
                <a:lnTo>
                  <a:pt x="981" y="201"/>
                </a:lnTo>
                <a:lnTo>
                  <a:pt x="1040" y="160"/>
                </a:lnTo>
                <a:lnTo>
                  <a:pt x="1052" y="148"/>
                </a:lnTo>
                <a:lnTo>
                  <a:pt x="1064" y="89"/>
                </a:lnTo>
                <a:lnTo>
                  <a:pt x="1093" y="95"/>
                </a:lnTo>
                <a:lnTo>
                  <a:pt x="1111" y="112"/>
                </a:lnTo>
                <a:lnTo>
                  <a:pt x="1082" y="160"/>
                </a:lnTo>
                <a:lnTo>
                  <a:pt x="1064" y="190"/>
                </a:lnTo>
                <a:lnTo>
                  <a:pt x="1046" y="213"/>
                </a:lnTo>
                <a:lnTo>
                  <a:pt x="1029" y="249"/>
                </a:lnTo>
                <a:lnTo>
                  <a:pt x="1046" y="290"/>
                </a:lnTo>
                <a:lnTo>
                  <a:pt x="1075" y="296"/>
                </a:lnTo>
                <a:lnTo>
                  <a:pt x="1093" y="373"/>
                </a:lnTo>
                <a:lnTo>
                  <a:pt x="1087" y="385"/>
                </a:lnTo>
                <a:lnTo>
                  <a:pt x="1046" y="408"/>
                </a:lnTo>
                <a:lnTo>
                  <a:pt x="1052" y="426"/>
                </a:lnTo>
                <a:lnTo>
                  <a:pt x="1087" y="438"/>
                </a:lnTo>
                <a:lnTo>
                  <a:pt x="1093" y="456"/>
                </a:lnTo>
                <a:lnTo>
                  <a:pt x="1087" y="485"/>
                </a:lnTo>
                <a:lnTo>
                  <a:pt x="1093" y="503"/>
                </a:lnTo>
                <a:lnTo>
                  <a:pt x="1093" y="526"/>
                </a:lnTo>
                <a:lnTo>
                  <a:pt x="1111" y="573"/>
                </a:lnTo>
                <a:lnTo>
                  <a:pt x="1152" y="603"/>
                </a:lnTo>
                <a:lnTo>
                  <a:pt x="1176" y="603"/>
                </a:lnTo>
                <a:lnTo>
                  <a:pt x="1194" y="586"/>
                </a:lnTo>
                <a:lnTo>
                  <a:pt x="1217" y="591"/>
                </a:lnTo>
                <a:lnTo>
                  <a:pt x="1229" y="597"/>
                </a:lnTo>
                <a:lnTo>
                  <a:pt x="1222" y="621"/>
                </a:lnTo>
                <a:lnTo>
                  <a:pt x="1247" y="662"/>
                </a:lnTo>
                <a:lnTo>
                  <a:pt x="1252" y="680"/>
                </a:lnTo>
                <a:lnTo>
                  <a:pt x="1265" y="703"/>
                </a:lnTo>
                <a:lnTo>
                  <a:pt x="1306" y="703"/>
                </a:lnTo>
                <a:lnTo>
                  <a:pt x="1306" y="710"/>
                </a:lnTo>
                <a:lnTo>
                  <a:pt x="1336" y="680"/>
                </a:lnTo>
                <a:lnTo>
                  <a:pt x="1435" y="644"/>
                </a:lnTo>
                <a:lnTo>
                  <a:pt x="1435" y="627"/>
                </a:lnTo>
                <a:lnTo>
                  <a:pt x="1448" y="603"/>
                </a:lnTo>
                <a:lnTo>
                  <a:pt x="1477" y="467"/>
                </a:lnTo>
                <a:lnTo>
                  <a:pt x="1471" y="456"/>
                </a:lnTo>
                <a:lnTo>
                  <a:pt x="1265" y="497"/>
                </a:lnTo>
                <a:lnTo>
                  <a:pt x="1116" y="0"/>
                </a:lnTo>
              </a:path>
            </a:pathLst>
          </a:custGeom>
          <a:solidFill>
            <a:schemeClr val="accent1">
              <a:lumMod val="20000"/>
              <a:lumOff val="80000"/>
            </a:schemeClr>
          </a:solidFill>
          <a:ln w="0">
            <a:solidFill>
              <a:schemeClr val="bg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nvGrpSpPr>
          <p:cNvPr id="5" name="Group 127"/>
          <p:cNvGrpSpPr/>
          <p:nvPr/>
        </p:nvGrpSpPr>
        <p:grpSpPr>
          <a:xfrm>
            <a:off x="4034988" y="5243098"/>
            <a:ext cx="845172" cy="552060"/>
            <a:chOff x="2285999" y="6096000"/>
            <a:chExt cx="1074163" cy="627784"/>
          </a:xfrm>
          <a:solidFill>
            <a:schemeClr val="accent1">
              <a:lumMod val="50000"/>
            </a:schemeClr>
          </a:solidFill>
        </p:grpSpPr>
        <p:grpSp>
          <p:nvGrpSpPr>
            <p:cNvPr id="6" name="Group 169"/>
            <p:cNvGrpSpPr/>
            <p:nvPr/>
          </p:nvGrpSpPr>
          <p:grpSpPr>
            <a:xfrm>
              <a:off x="2438400" y="6096000"/>
              <a:ext cx="921762" cy="599777"/>
              <a:chOff x="2731389" y="6406125"/>
              <a:chExt cx="921762" cy="599777"/>
            </a:xfrm>
            <a:grpFill/>
          </p:grpSpPr>
          <p:sp>
            <p:nvSpPr>
              <p:cNvPr id="19557" name="Freeform 101"/>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58" name="Freeform 102"/>
              <p:cNvSpPr>
                <a:spLocks/>
              </p:cNvSpPr>
              <p:nvPr/>
            </p:nvSpPr>
            <p:spPr bwMode="auto">
              <a:xfrm>
                <a:off x="3451121" y="6765992"/>
                <a:ext cx="202030" cy="239910"/>
              </a:xfrm>
              <a:custGeom>
                <a:avLst/>
                <a:gdLst/>
                <a:ahLst/>
                <a:cxnLst>
                  <a:cxn ang="0">
                    <a:pos x="0" y="154"/>
                  </a:cxn>
                  <a:cxn ang="0">
                    <a:pos x="41" y="307"/>
                  </a:cxn>
                  <a:cxn ang="0">
                    <a:pos x="41" y="378"/>
                  </a:cxn>
                  <a:cxn ang="0">
                    <a:pos x="154" y="456"/>
                  </a:cxn>
                  <a:cxn ang="0">
                    <a:pos x="189" y="378"/>
                  </a:cxn>
                  <a:cxn ang="0">
                    <a:pos x="384" y="266"/>
                  </a:cxn>
                  <a:cxn ang="0">
                    <a:pos x="307" y="119"/>
                  </a:cxn>
                  <a:cxn ang="0">
                    <a:pos x="76" y="0"/>
                  </a:cxn>
                  <a:cxn ang="0">
                    <a:pos x="76" y="119"/>
                  </a:cxn>
                  <a:cxn ang="0">
                    <a:pos x="0" y="154"/>
                  </a:cxn>
                </a:cxnLst>
                <a:rect l="0" t="0" r="r" b="b"/>
                <a:pathLst>
                  <a:path w="384" h="456">
                    <a:moveTo>
                      <a:pt x="0" y="154"/>
                    </a:moveTo>
                    <a:lnTo>
                      <a:pt x="41" y="307"/>
                    </a:lnTo>
                    <a:lnTo>
                      <a:pt x="41" y="378"/>
                    </a:lnTo>
                    <a:lnTo>
                      <a:pt x="154" y="456"/>
                    </a:lnTo>
                    <a:lnTo>
                      <a:pt x="189" y="378"/>
                    </a:lnTo>
                    <a:lnTo>
                      <a:pt x="384" y="266"/>
                    </a:lnTo>
                    <a:lnTo>
                      <a:pt x="307" y="119"/>
                    </a:lnTo>
                    <a:lnTo>
                      <a:pt x="76" y="0"/>
                    </a:lnTo>
                    <a:lnTo>
                      <a:pt x="76" y="119"/>
                    </a:lnTo>
                    <a:lnTo>
                      <a:pt x="0" y="154"/>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59" name="Freeform 103"/>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0" name="Freeform 104"/>
              <p:cNvSpPr>
                <a:spLocks/>
              </p:cNvSpPr>
              <p:nvPr/>
            </p:nvSpPr>
            <p:spPr bwMode="auto">
              <a:xfrm>
                <a:off x="3350106" y="6627096"/>
                <a:ext cx="119955" cy="78918"/>
              </a:xfrm>
              <a:custGeom>
                <a:avLst/>
                <a:gdLst/>
                <a:ahLst/>
                <a:cxnLst>
                  <a:cxn ang="0">
                    <a:pos x="77" y="153"/>
                  </a:cxn>
                  <a:cxn ang="0">
                    <a:pos x="189" y="153"/>
                  </a:cxn>
                  <a:cxn ang="0">
                    <a:pos x="230" y="77"/>
                  </a:cxn>
                  <a:cxn ang="0">
                    <a:pos x="112" y="41"/>
                  </a:cxn>
                  <a:cxn ang="0">
                    <a:pos x="77" y="41"/>
                  </a:cxn>
                  <a:cxn ang="0">
                    <a:pos x="41" y="0"/>
                  </a:cxn>
                  <a:cxn ang="0">
                    <a:pos x="0" y="41"/>
                  </a:cxn>
                  <a:cxn ang="0">
                    <a:pos x="41" y="112"/>
                  </a:cxn>
                  <a:cxn ang="0">
                    <a:pos x="77" y="153"/>
                  </a:cxn>
                </a:cxnLst>
                <a:rect l="0" t="0" r="r" b="b"/>
                <a:pathLst>
                  <a:path w="230" h="153">
                    <a:moveTo>
                      <a:pt x="77" y="153"/>
                    </a:moveTo>
                    <a:lnTo>
                      <a:pt x="189" y="153"/>
                    </a:lnTo>
                    <a:lnTo>
                      <a:pt x="230" y="77"/>
                    </a:lnTo>
                    <a:lnTo>
                      <a:pt x="112" y="41"/>
                    </a:lnTo>
                    <a:lnTo>
                      <a:pt x="77" y="41"/>
                    </a:lnTo>
                    <a:lnTo>
                      <a:pt x="41" y="0"/>
                    </a:lnTo>
                    <a:lnTo>
                      <a:pt x="0" y="41"/>
                    </a:lnTo>
                    <a:lnTo>
                      <a:pt x="41" y="112"/>
                    </a:lnTo>
                    <a:lnTo>
                      <a:pt x="77" y="153"/>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1" name="Freeform 105"/>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2" name="Freeform 106"/>
              <p:cNvSpPr>
                <a:spLocks/>
              </p:cNvSpPr>
              <p:nvPr/>
            </p:nvSpPr>
            <p:spPr bwMode="auto">
              <a:xfrm>
                <a:off x="3328009" y="6706014"/>
                <a:ext cx="44194" cy="18941"/>
              </a:xfrm>
              <a:custGeom>
                <a:avLst/>
                <a:gdLst/>
                <a:ahLst/>
                <a:cxnLst>
                  <a:cxn ang="0">
                    <a:pos x="0" y="36"/>
                  </a:cxn>
                  <a:cxn ang="0">
                    <a:pos x="83" y="0"/>
                  </a:cxn>
                  <a:cxn ang="0">
                    <a:pos x="83" y="36"/>
                  </a:cxn>
                  <a:cxn ang="0">
                    <a:pos x="0" y="36"/>
                  </a:cxn>
                </a:cxnLst>
                <a:rect l="0" t="0" r="r" b="b"/>
                <a:pathLst>
                  <a:path w="83" h="36">
                    <a:moveTo>
                      <a:pt x="0" y="36"/>
                    </a:moveTo>
                    <a:lnTo>
                      <a:pt x="83" y="0"/>
                    </a:lnTo>
                    <a:lnTo>
                      <a:pt x="83" y="36"/>
                    </a:lnTo>
                    <a:lnTo>
                      <a:pt x="0" y="36"/>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3" name="Freeform 107"/>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4" name="Freeform 108"/>
              <p:cNvSpPr>
                <a:spLocks/>
              </p:cNvSpPr>
              <p:nvPr/>
            </p:nvSpPr>
            <p:spPr bwMode="auto">
              <a:xfrm>
                <a:off x="3293285" y="6649193"/>
                <a:ext cx="41037" cy="41037"/>
              </a:xfrm>
              <a:custGeom>
                <a:avLst/>
                <a:gdLst/>
                <a:ahLst/>
                <a:cxnLst>
                  <a:cxn ang="0">
                    <a:pos x="35" y="0"/>
                  </a:cxn>
                  <a:cxn ang="0">
                    <a:pos x="43" y="1"/>
                  </a:cxn>
                  <a:cxn ang="0">
                    <a:pos x="51" y="3"/>
                  </a:cxn>
                  <a:cxn ang="0">
                    <a:pos x="58" y="6"/>
                  </a:cxn>
                  <a:cxn ang="0">
                    <a:pos x="64" y="11"/>
                  </a:cxn>
                  <a:cxn ang="0">
                    <a:pos x="70" y="16"/>
                  </a:cxn>
                  <a:cxn ang="0">
                    <a:pos x="73" y="22"/>
                  </a:cxn>
                  <a:cxn ang="0">
                    <a:pos x="75" y="29"/>
                  </a:cxn>
                  <a:cxn ang="0">
                    <a:pos x="76" y="35"/>
                  </a:cxn>
                  <a:cxn ang="0">
                    <a:pos x="75" y="42"/>
                  </a:cxn>
                  <a:cxn ang="0">
                    <a:pos x="73" y="50"/>
                  </a:cxn>
                  <a:cxn ang="0">
                    <a:pos x="70" y="56"/>
                  </a:cxn>
                  <a:cxn ang="0">
                    <a:pos x="64" y="63"/>
                  </a:cxn>
                  <a:cxn ang="0">
                    <a:pos x="58" y="68"/>
                  </a:cxn>
                  <a:cxn ang="0">
                    <a:pos x="51" y="73"/>
                  </a:cxn>
                  <a:cxn ang="0">
                    <a:pos x="43" y="76"/>
                  </a:cxn>
                  <a:cxn ang="0">
                    <a:pos x="35" y="76"/>
                  </a:cxn>
                  <a:cxn ang="0">
                    <a:pos x="29" y="76"/>
                  </a:cxn>
                  <a:cxn ang="0">
                    <a:pos x="22" y="73"/>
                  </a:cxn>
                  <a:cxn ang="0">
                    <a:pos x="16" y="68"/>
                  </a:cxn>
                  <a:cxn ang="0">
                    <a:pos x="11" y="63"/>
                  </a:cxn>
                  <a:cxn ang="0">
                    <a:pos x="6" y="56"/>
                  </a:cxn>
                  <a:cxn ang="0">
                    <a:pos x="2" y="50"/>
                  </a:cxn>
                  <a:cxn ang="0">
                    <a:pos x="0" y="42"/>
                  </a:cxn>
                  <a:cxn ang="0">
                    <a:pos x="0" y="35"/>
                  </a:cxn>
                  <a:cxn ang="0">
                    <a:pos x="0" y="29"/>
                  </a:cxn>
                  <a:cxn ang="0">
                    <a:pos x="2" y="22"/>
                  </a:cxn>
                  <a:cxn ang="0">
                    <a:pos x="6" y="16"/>
                  </a:cxn>
                  <a:cxn ang="0">
                    <a:pos x="11" y="11"/>
                  </a:cxn>
                  <a:cxn ang="0">
                    <a:pos x="16" y="6"/>
                  </a:cxn>
                  <a:cxn ang="0">
                    <a:pos x="22" y="3"/>
                  </a:cxn>
                  <a:cxn ang="0">
                    <a:pos x="29" y="1"/>
                  </a:cxn>
                  <a:cxn ang="0">
                    <a:pos x="35" y="0"/>
                  </a:cxn>
                </a:cxnLst>
                <a:rect l="0" t="0" r="r" b="b"/>
                <a:pathLst>
                  <a:path w="76" h="76">
                    <a:moveTo>
                      <a:pt x="35" y="0"/>
                    </a:moveTo>
                    <a:lnTo>
                      <a:pt x="43" y="1"/>
                    </a:lnTo>
                    <a:lnTo>
                      <a:pt x="51" y="3"/>
                    </a:lnTo>
                    <a:lnTo>
                      <a:pt x="58" y="6"/>
                    </a:lnTo>
                    <a:lnTo>
                      <a:pt x="64" y="11"/>
                    </a:lnTo>
                    <a:lnTo>
                      <a:pt x="70" y="16"/>
                    </a:lnTo>
                    <a:lnTo>
                      <a:pt x="73" y="22"/>
                    </a:lnTo>
                    <a:lnTo>
                      <a:pt x="75" y="29"/>
                    </a:lnTo>
                    <a:lnTo>
                      <a:pt x="76" y="35"/>
                    </a:lnTo>
                    <a:lnTo>
                      <a:pt x="75" y="42"/>
                    </a:lnTo>
                    <a:lnTo>
                      <a:pt x="73" y="50"/>
                    </a:lnTo>
                    <a:lnTo>
                      <a:pt x="70" y="56"/>
                    </a:lnTo>
                    <a:lnTo>
                      <a:pt x="64" y="63"/>
                    </a:lnTo>
                    <a:lnTo>
                      <a:pt x="58" y="68"/>
                    </a:lnTo>
                    <a:lnTo>
                      <a:pt x="51" y="73"/>
                    </a:lnTo>
                    <a:lnTo>
                      <a:pt x="43" y="76"/>
                    </a:lnTo>
                    <a:lnTo>
                      <a:pt x="35" y="76"/>
                    </a:lnTo>
                    <a:lnTo>
                      <a:pt x="29" y="76"/>
                    </a:lnTo>
                    <a:lnTo>
                      <a:pt x="22" y="73"/>
                    </a:lnTo>
                    <a:lnTo>
                      <a:pt x="16" y="68"/>
                    </a:lnTo>
                    <a:lnTo>
                      <a:pt x="11" y="63"/>
                    </a:lnTo>
                    <a:lnTo>
                      <a:pt x="6" y="56"/>
                    </a:lnTo>
                    <a:lnTo>
                      <a:pt x="2" y="50"/>
                    </a:lnTo>
                    <a:lnTo>
                      <a:pt x="0" y="42"/>
                    </a:lnTo>
                    <a:lnTo>
                      <a:pt x="0" y="35"/>
                    </a:lnTo>
                    <a:lnTo>
                      <a:pt x="0" y="29"/>
                    </a:lnTo>
                    <a:lnTo>
                      <a:pt x="2" y="22"/>
                    </a:lnTo>
                    <a:lnTo>
                      <a:pt x="6" y="16"/>
                    </a:lnTo>
                    <a:lnTo>
                      <a:pt x="11" y="11"/>
                    </a:lnTo>
                    <a:lnTo>
                      <a:pt x="16" y="6"/>
                    </a:lnTo>
                    <a:lnTo>
                      <a:pt x="22" y="3"/>
                    </a:lnTo>
                    <a:lnTo>
                      <a:pt x="29" y="1"/>
                    </a:lnTo>
                    <a:lnTo>
                      <a:pt x="35" y="0"/>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5" name="Freeform 109"/>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6" name="Freeform 110"/>
              <p:cNvSpPr>
                <a:spLocks/>
              </p:cNvSpPr>
              <p:nvPr/>
            </p:nvSpPr>
            <p:spPr bwMode="auto">
              <a:xfrm>
                <a:off x="3230151" y="6586059"/>
                <a:ext cx="97859" cy="41037"/>
              </a:xfrm>
              <a:custGeom>
                <a:avLst/>
                <a:gdLst/>
                <a:ahLst/>
                <a:cxnLst>
                  <a:cxn ang="0">
                    <a:pos x="0" y="77"/>
                  </a:cxn>
                  <a:cxn ang="0">
                    <a:pos x="153" y="77"/>
                  </a:cxn>
                  <a:cxn ang="0">
                    <a:pos x="188" y="0"/>
                  </a:cxn>
                  <a:cxn ang="0">
                    <a:pos x="41" y="0"/>
                  </a:cxn>
                  <a:cxn ang="0">
                    <a:pos x="0" y="77"/>
                  </a:cxn>
                </a:cxnLst>
                <a:rect l="0" t="0" r="r" b="b"/>
                <a:pathLst>
                  <a:path w="188" h="77">
                    <a:moveTo>
                      <a:pt x="0" y="77"/>
                    </a:moveTo>
                    <a:lnTo>
                      <a:pt x="153" y="77"/>
                    </a:lnTo>
                    <a:lnTo>
                      <a:pt x="188" y="0"/>
                    </a:lnTo>
                    <a:lnTo>
                      <a:pt x="41" y="0"/>
                    </a:lnTo>
                    <a:lnTo>
                      <a:pt x="0" y="77"/>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7" name="Freeform 111"/>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8" name="Freeform 112"/>
              <p:cNvSpPr>
                <a:spLocks/>
              </p:cNvSpPr>
              <p:nvPr/>
            </p:nvSpPr>
            <p:spPr bwMode="auto">
              <a:xfrm>
                <a:off x="2810307" y="6406125"/>
                <a:ext cx="101015" cy="59978"/>
              </a:xfrm>
              <a:custGeom>
                <a:avLst/>
                <a:gdLst/>
                <a:ahLst/>
                <a:cxnLst>
                  <a:cxn ang="0">
                    <a:pos x="0" y="77"/>
                  </a:cxn>
                  <a:cxn ang="0">
                    <a:pos x="78" y="119"/>
                  </a:cxn>
                  <a:cxn ang="0">
                    <a:pos x="155" y="119"/>
                  </a:cxn>
                  <a:cxn ang="0">
                    <a:pos x="196" y="41"/>
                  </a:cxn>
                  <a:cxn ang="0">
                    <a:pos x="119" y="0"/>
                  </a:cxn>
                  <a:cxn ang="0">
                    <a:pos x="43" y="41"/>
                  </a:cxn>
                  <a:cxn ang="0">
                    <a:pos x="0" y="77"/>
                  </a:cxn>
                </a:cxnLst>
                <a:rect l="0" t="0" r="r" b="b"/>
                <a:pathLst>
                  <a:path w="196" h="119">
                    <a:moveTo>
                      <a:pt x="0" y="77"/>
                    </a:moveTo>
                    <a:lnTo>
                      <a:pt x="78" y="119"/>
                    </a:lnTo>
                    <a:lnTo>
                      <a:pt x="155" y="119"/>
                    </a:lnTo>
                    <a:lnTo>
                      <a:pt x="196" y="41"/>
                    </a:lnTo>
                    <a:lnTo>
                      <a:pt x="119" y="0"/>
                    </a:lnTo>
                    <a:lnTo>
                      <a:pt x="43" y="41"/>
                    </a:lnTo>
                    <a:lnTo>
                      <a:pt x="0" y="77"/>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69" name="Freeform 113"/>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0" name="Freeform 114"/>
              <p:cNvSpPr>
                <a:spLocks/>
              </p:cNvSpPr>
              <p:nvPr/>
            </p:nvSpPr>
            <p:spPr bwMode="auto">
              <a:xfrm>
                <a:off x="2731389" y="6406125"/>
                <a:ext cx="37881" cy="59978"/>
              </a:xfrm>
              <a:custGeom>
                <a:avLst/>
                <a:gdLst/>
                <a:ahLst/>
                <a:cxnLst>
                  <a:cxn ang="0">
                    <a:pos x="0" y="119"/>
                  </a:cxn>
                  <a:cxn ang="0">
                    <a:pos x="71" y="41"/>
                  </a:cxn>
                  <a:cxn ang="0">
                    <a:pos x="71" y="0"/>
                  </a:cxn>
                  <a:cxn ang="0">
                    <a:pos x="0" y="77"/>
                  </a:cxn>
                  <a:cxn ang="0">
                    <a:pos x="0" y="119"/>
                  </a:cxn>
                </a:cxnLst>
                <a:rect l="0" t="0" r="r" b="b"/>
                <a:pathLst>
                  <a:path w="71" h="119">
                    <a:moveTo>
                      <a:pt x="0" y="119"/>
                    </a:moveTo>
                    <a:lnTo>
                      <a:pt x="71" y="41"/>
                    </a:lnTo>
                    <a:lnTo>
                      <a:pt x="71" y="0"/>
                    </a:lnTo>
                    <a:lnTo>
                      <a:pt x="0" y="77"/>
                    </a:lnTo>
                    <a:lnTo>
                      <a:pt x="0" y="119"/>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1" name="Freeform 115"/>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close/>
                  </a:path>
                </a:pathLst>
              </a:custGeom>
              <a:grpFill/>
              <a:ln w="9525">
                <a:solidFill>
                  <a:schemeClr val="tx1"/>
                </a:solidFill>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sp>
            <p:nvSpPr>
              <p:cNvPr id="19572" name="Freeform 116"/>
              <p:cNvSpPr>
                <a:spLocks/>
              </p:cNvSpPr>
              <p:nvPr/>
            </p:nvSpPr>
            <p:spPr bwMode="auto">
              <a:xfrm>
                <a:off x="3072315" y="6503984"/>
                <a:ext cx="97859" cy="82075"/>
              </a:xfrm>
              <a:custGeom>
                <a:avLst/>
                <a:gdLst/>
                <a:ahLst/>
                <a:cxnLst>
                  <a:cxn ang="0">
                    <a:pos x="77" y="153"/>
                  </a:cxn>
                  <a:cxn ang="0">
                    <a:pos x="190" y="153"/>
                  </a:cxn>
                  <a:cxn ang="0">
                    <a:pos x="190" y="82"/>
                  </a:cxn>
                  <a:cxn ang="0">
                    <a:pos x="112" y="0"/>
                  </a:cxn>
                  <a:cxn ang="0">
                    <a:pos x="0" y="41"/>
                  </a:cxn>
                  <a:cxn ang="0">
                    <a:pos x="77" y="153"/>
                  </a:cxn>
                </a:cxnLst>
                <a:rect l="0" t="0" r="r" b="b"/>
                <a:pathLst>
                  <a:path w="190" h="153">
                    <a:moveTo>
                      <a:pt x="77" y="153"/>
                    </a:moveTo>
                    <a:lnTo>
                      <a:pt x="190" y="153"/>
                    </a:lnTo>
                    <a:lnTo>
                      <a:pt x="190" y="82"/>
                    </a:lnTo>
                    <a:lnTo>
                      <a:pt x="112" y="0"/>
                    </a:lnTo>
                    <a:lnTo>
                      <a:pt x="0" y="41"/>
                    </a:lnTo>
                    <a:lnTo>
                      <a:pt x="77" y="153"/>
                    </a:lnTo>
                  </a:path>
                </a:pathLst>
              </a:custGeom>
              <a:grpFill/>
              <a:ln w="0">
                <a:solidFill>
                  <a:schemeClr val="tx1"/>
                </a:solidFill>
                <a:prstDash val="solid"/>
                <a:round/>
                <a:headEnd/>
                <a:tailEnd/>
              </a:ln>
            </p:spPr>
            <p:txBody>
              <a:bodyPr anchor="ctr"/>
              <a:lstStyle/>
              <a:p>
                <a:pPr algn="ctr">
                  <a:defRPr/>
                </a:pPr>
                <a:endParaRPr lang="en-US" sz="1200" b="1">
                  <a:solidFill>
                    <a:schemeClr val="bg1"/>
                  </a:solidFill>
                  <a:latin typeface="Calibri" pitchFamily="34" charset="0"/>
                  <a:cs typeface="Arial" pitchFamily="34" charset="0"/>
                </a:endParaRPr>
              </a:p>
            </p:txBody>
          </p:sp>
        </p:grpSp>
        <p:sp>
          <p:nvSpPr>
            <p:cNvPr id="183" name="Rounded Rectangle 182"/>
            <p:cNvSpPr/>
            <p:nvPr/>
          </p:nvSpPr>
          <p:spPr>
            <a:xfrm>
              <a:off x="2285999" y="6248389"/>
              <a:ext cx="525517" cy="475395"/>
            </a:xfrm>
            <a:prstGeom prst="round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900" b="1" dirty="0">
                  <a:solidFill>
                    <a:schemeClr val="bg1"/>
                  </a:solidFill>
                  <a:latin typeface="Calibri" pitchFamily="34" charset="0"/>
                  <a:cs typeface="Arial" pitchFamily="34" charset="0"/>
                </a:rPr>
                <a:t>HI, Over</a:t>
              </a:r>
              <a:br>
                <a:rPr lang="en-US" sz="900" b="1" dirty="0">
                  <a:solidFill>
                    <a:schemeClr val="bg1"/>
                  </a:solidFill>
                  <a:latin typeface="Calibri" pitchFamily="34" charset="0"/>
                  <a:cs typeface="Arial" pitchFamily="34" charset="0"/>
                </a:rPr>
              </a:br>
              <a:r>
                <a:rPr lang="en-US" sz="900" b="1" dirty="0">
                  <a:solidFill>
                    <a:schemeClr val="bg1"/>
                  </a:solidFill>
                  <a:latin typeface="Calibri" pitchFamily="34" charset="0"/>
                  <a:cs typeface="Arial" pitchFamily="34" charset="0"/>
                </a:rPr>
                <a:t>80%</a:t>
              </a:r>
            </a:p>
          </p:txBody>
        </p:sp>
      </p:grpSp>
      <p:sp>
        <p:nvSpPr>
          <p:cNvPr id="19529" name="Freeform 73"/>
          <p:cNvSpPr>
            <a:spLocks/>
          </p:cNvSpPr>
          <p:nvPr/>
        </p:nvSpPr>
        <p:spPr bwMode="auto">
          <a:xfrm>
            <a:off x="7579861" y="3900133"/>
            <a:ext cx="683244" cy="569573"/>
          </a:xfrm>
          <a:custGeom>
            <a:avLst/>
            <a:gdLst/>
            <a:ahLst/>
            <a:cxnLst>
              <a:cxn ang="0">
                <a:pos x="976" y="1234"/>
              </a:cxn>
              <a:cxn ang="0">
                <a:pos x="910" y="1217"/>
              </a:cxn>
              <a:cxn ang="0">
                <a:pos x="880" y="1117"/>
              </a:cxn>
              <a:cxn ang="0">
                <a:pos x="792" y="1039"/>
              </a:cxn>
              <a:cxn ang="0">
                <a:pos x="733" y="922"/>
              </a:cxn>
              <a:cxn ang="0">
                <a:pos x="685" y="863"/>
              </a:cxn>
              <a:cxn ang="0">
                <a:pos x="591" y="792"/>
              </a:cxn>
              <a:cxn ang="0">
                <a:pos x="556" y="744"/>
              </a:cxn>
              <a:cxn ang="0">
                <a:pos x="520" y="691"/>
              </a:cxn>
              <a:cxn ang="0">
                <a:pos x="360" y="579"/>
              </a:cxn>
              <a:cxn ang="0">
                <a:pos x="302" y="532"/>
              </a:cxn>
              <a:cxn ang="0">
                <a:pos x="231" y="425"/>
              </a:cxn>
              <a:cxn ang="0">
                <a:pos x="183" y="372"/>
              </a:cxn>
              <a:cxn ang="0">
                <a:pos x="25" y="313"/>
              </a:cxn>
              <a:cxn ang="0">
                <a:pos x="30" y="225"/>
              </a:cxn>
              <a:cxn ang="0">
                <a:pos x="71" y="184"/>
              </a:cxn>
              <a:cxn ang="0">
                <a:pos x="66" y="166"/>
              </a:cxn>
              <a:cxn ang="0">
                <a:pos x="195" y="118"/>
              </a:cxn>
              <a:cxn ang="0">
                <a:pos x="284" y="59"/>
              </a:cxn>
              <a:cxn ang="0">
                <a:pos x="302" y="47"/>
              </a:cxn>
              <a:cxn ang="0">
                <a:pos x="733" y="6"/>
              </a:cxn>
              <a:cxn ang="0">
                <a:pos x="738" y="35"/>
              </a:cxn>
              <a:cxn ang="0">
                <a:pos x="839" y="70"/>
              </a:cxn>
              <a:cxn ang="0">
                <a:pos x="1212" y="77"/>
              </a:cxn>
              <a:cxn ang="0">
                <a:pos x="1631" y="379"/>
              </a:cxn>
              <a:cxn ang="0">
                <a:pos x="1565" y="443"/>
              </a:cxn>
              <a:cxn ang="0">
                <a:pos x="1496" y="555"/>
              </a:cxn>
              <a:cxn ang="0">
                <a:pos x="1483" y="644"/>
              </a:cxn>
              <a:cxn ang="0">
                <a:pos x="1471" y="697"/>
              </a:cxn>
              <a:cxn ang="0">
                <a:pos x="1436" y="721"/>
              </a:cxn>
              <a:cxn ang="0">
                <a:pos x="1395" y="762"/>
              </a:cxn>
              <a:cxn ang="0">
                <a:pos x="1354" y="828"/>
              </a:cxn>
              <a:cxn ang="0">
                <a:pos x="1271" y="910"/>
              </a:cxn>
              <a:cxn ang="0">
                <a:pos x="1205" y="963"/>
              </a:cxn>
              <a:cxn ang="0">
                <a:pos x="1159" y="1004"/>
              </a:cxn>
              <a:cxn ang="0">
                <a:pos x="1105" y="1028"/>
              </a:cxn>
              <a:cxn ang="0">
                <a:pos x="1099" y="1057"/>
              </a:cxn>
              <a:cxn ang="0">
                <a:pos x="1081" y="1092"/>
              </a:cxn>
              <a:cxn ang="0">
                <a:pos x="1029" y="1117"/>
              </a:cxn>
              <a:cxn ang="0">
                <a:pos x="1022" y="1128"/>
              </a:cxn>
              <a:cxn ang="0">
                <a:pos x="1034" y="1146"/>
              </a:cxn>
              <a:cxn ang="0">
                <a:pos x="1040" y="1163"/>
              </a:cxn>
              <a:cxn ang="0">
                <a:pos x="999" y="1206"/>
              </a:cxn>
              <a:cxn ang="0">
                <a:pos x="987" y="1234"/>
              </a:cxn>
            </a:cxnLst>
            <a:rect l="0" t="0" r="r" b="b"/>
            <a:pathLst>
              <a:path w="1649" h="1234">
                <a:moveTo>
                  <a:pt x="987" y="1234"/>
                </a:moveTo>
                <a:lnTo>
                  <a:pt x="976" y="1234"/>
                </a:lnTo>
                <a:lnTo>
                  <a:pt x="928" y="1229"/>
                </a:lnTo>
                <a:lnTo>
                  <a:pt x="910" y="1217"/>
                </a:lnTo>
                <a:lnTo>
                  <a:pt x="905" y="1199"/>
                </a:lnTo>
                <a:lnTo>
                  <a:pt x="880" y="1117"/>
                </a:lnTo>
                <a:lnTo>
                  <a:pt x="839" y="1064"/>
                </a:lnTo>
                <a:lnTo>
                  <a:pt x="792" y="1039"/>
                </a:lnTo>
                <a:lnTo>
                  <a:pt x="763" y="957"/>
                </a:lnTo>
                <a:lnTo>
                  <a:pt x="733" y="922"/>
                </a:lnTo>
                <a:lnTo>
                  <a:pt x="715" y="874"/>
                </a:lnTo>
                <a:lnTo>
                  <a:pt x="685" y="863"/>
                </a:lnTo>
                <a:lnTo>
                  <a:pt x="632" y="839"/>
                </a:lnTo>
                <a:lnTo>
                  <a:pt x="591" y="792"/>
                </a:lnTo>
                <a:lnTo>
                  <a:pt x="556" y="768"/>
                </a:lnTo>
                <a:lnTo>
                  <a:pt x="556" y="744"/>
                </a:lnTo>
                <a:lnTo>
                  <a:pt x="538" y="709"/>
                </a:lnTo>
                <a:lnTo>
                  <a:pt x="520" y="691"/>
                </a:lnTo>
                <a:lnTo>
                  <a:pt x="467" y="673"/>
                </a:lnTo>
                <a:lnTo>
                  <a:pt x="360" y="579"/>
                </a:lnTo>
                <a:lnTo>
                  <a:pt x="314" y="562"/>
                </a:lnTo>
                <a:lnTo>
                  <a:pt x="302" y="532"/>
                </a:lnTo>
                <a:lnTo>
                  <a:pt x="261" y="491"/>
                </a:lnTo>
                <a:lnTo>
                  <a:pt x="231" y="425"/>
                </a:lnTo>
                <a:lnTo>
                  <a:pt x="195" y="390"/>
                </a:lnTo>
                <a:lnTo>
                  <a:pt x="183" y="372"/>
                </a:lnTo>
                <a:lnTo>
                  <a:pt x="119" y="361"/>
                </a:lnTo>
                <a:lnTo>
                  <a:pt x="25" y="313"/>
                </a:lnTo>
                <a:lnTo>
                  <a:pt x="0" y="290"/>
                </a:lnTo>
                <a:lnTo>
                  <a:pt x="30" y="225"/>
                </a:lnTo>
                <a:lnTo>
                  <a:pt x="53" y="207"/>
                </a:lnTo>
                <a:lnTo>
                  <a:pt x="71" y="184"/>
                </a:lnTo>
                <a:lnTo>
                  <a:pt x="71" y="171"/>
                </a:lnTo>
                <a:lnTo>
                  <a:pt x="66" y="166"/>
                </a:lnTo>
                <a:lnTo>
                  <a:pt x="165" y="118"/>
                </a:lnTo>
                <a:lnTo>
                  <a:pt x="195" y="118"/>
                </a:lnTo>
                <a:lnTo>
                  <a:pt x="195" y="100"/>
                </a:lnTo>
                <a:lnTo>
                  <a:pt x="284" y="59"/>
                </a:lnTo>
                <a:lnTo>
                  <a:pt x="290" y="42"/>
                </a:lnTo>
                <a:lnTo>
                  <a:pt x="302" y="47"/>
                </a:lnTo>
                <a:lnTo>
                  <a:pt x="733" y="0"/>
                </a:lnTo>
                <a:lnTo>
                  <a:pt x="733" y="6"/>
                </a:lnTo>
                <a:lnTo>
                  <a:pt x="727" y="24"/>
                </a:lnTo>
                <a:lnTo>
                  <a:pt x="738" y="35"/>
                </a:lnTo>
                <a:lnTo>
                  <a:pt x="774" y="17"/>
                </a:lnTo>
                <a:lnTo>
                  <a:pt x="839" y="70"/>
                </a:lnTo>
                <a:lnTo>
                  <a:pt x="845" y="124"/>
                </a:lnTo>
                <a:lnTo>
                  <a:pt x="1212" y="77"/>
                </a:lnTo>
                <a:lnTo>
                  <a:pt x="1649" y="366"/>
                </a:lnTo>
                <a:lnTo>
                  <a:pt x="1631" y="379"/>
                </a:lnTo>
                <a:lnTo>
                  <a:pt x="1595" y="402"/>
                </a:lnTo>
                <a:lnTo>
                  <a:pt x="1565" y="443"/>
                </a:lnTo>
                <a:lnTo>
                  <a:pt x="1513" y="526"/>
                </a:lnTo>
                <a:lnTo>
                  <a:pt x="1496" y="555"/>
                </a:lnTo>
                <a:lnTo>
                  <a:pt x="1478" y="603"/>
                </a:lnTo>
                <a:lnTo>
                  <a:pt x="1483" y="644"/>
                </a:lnTo>
                <a:lnTo>
                  <a:pt x="1483" y="686"/>
                </a:lnTo>
                <a:lnTo>
                  <a:pt x="1471" y="697"/>
                </a:lnTo>
                <a:lnTo>
                  <a:pt x="1460" y="714"/>
                </a:lnTo>
                <a:lnTo>
                  <a:pt x="1436" y="721"/>
                </a:lnTo>
                <a:lnTo>
                  <a:pt x="1418" y="739"/>
                </a:lnTo>
                <a:lnTo>
                  <a:pt x="1395" y="762"/>
                </a:lnTo>
                <a:lnTo>
                  <a:pt x="1371" y="798"/>
                </a:lnTo>
                <a:lnTo>
                  <a:pt x="1354" y="828"/>
                </a:lnTo>
                <a:lnTo>
                  <a:pt x="1300" y="863"/>
                </a:lnTo>
                <a:lnTo>
                  <a:pt x="1271" y="910"/>
                </a:lnTo>
                <a:lnTo>
                  <a:pt x="1241" y="939"/>
                </a:lnTo>
                <a:lnTo>
                  <a:pt x="1205" y="963"/>
                </a:lnTo>
                <a:lnTo>
                  <a:pt x="1182" y="986"/>
                </a:lnTo>
                <a:lnTo>
                  <a:pt x="1159" y="1004"/>
                </a:lnTo>
                <a:lnTo>
                  <a:pt x="1129" y="1022"/>
                </a:lnTo>
                <a:lnTo>
                  <a:pt x="1105" y="1028"/>
                </a:lnTo>
                <a:lnTo>
                  <a:pt x="1099" y="1046"/>
                </a:lnTo>
                <a:lnTo>
                  <a:pt x="1099" y="1057"/>
                </a:lnTo>
                <a:lnTo>
                  <a:pt x="1093" y="1064"/>
                </a:lnTo>
                <a:lnTo>
                  <a:pt x="1081" y="1092"/>
                </a:lnTo>
                <a:lnTo>
                  <a:pt x="1052" y="1117"/>
                </a:lnTo>
                <a:lnTo>
                  <a:pt x="1029" y="1117"/>
                </a:lnTo>
                <a:lnTo>
                  <a:pt x="1022" y="1122"/>
                </a:lnTo>
                <a:lnTo>
                  <a:pt x="1022" y="1128"/>
                </a:lnTo>
                <a:lnTo>
                  <a:pt x="1029" y="1140"/>
                </a:lnTo>
                <a:lnTo>
                  <a:pt x="1034" y="1146"/>
                </a:lnTo>
                <a:lnTo>
                  <a:pt x="1047" y="1146"/>
                </a:lnTo>
                <a:lnTo>
                  <a:pt x="1040" y="1163"/>
                </a:lnTo>
                <a:lnTo>
                  <a:pt x="1029" y="1176"/>
                </a:lnTo>
                <a:lnTo>
                  <a:pt x="999" y="1206"/>
                </a:lnTo>
                <a:lnTo>
                  <a:pt x="987" y="1223"/>
                </a:lnTo>
                <a:lnTo>
                  <a:pt x="987" y="1234"/>
                </a:lnTo>
                <a:close/>
              </a:path>
            </a:pathLst>
          </a:custGeom>
          <a:solidFill>
            <a:schemeClr val="accent1"/>
          </a:solidFill>
          <a:ln w="9525">
            <a:solidFill>
              <a:schemeClr val="bg1"/>
            </a:solidFill>
            <a:round/>
            <a:headEnd/>
            <a:tailEnd/>
          </a:ln>
        </p:spPr>
        <p:txBody>
          <a:bodyPr anchor="ctr"/>
          <a:lstStyle/>
          <a:p>
            <a:pPr algn="ctr">
              <a:defRPr/>
            </a:pPr>
            <a:r>
              <a:rPr lang="en-US" sz="1200" b="1" dirty="0">
                <a:solidFill>
                  <a:schemeClr val="bg1"/>
                </a:solidFill>
                <a:latin typeface="Calibri" pitchFamily="34" charset="0"/>
                <a:cs typeface="Arial" pitchFamily="34" charset="0"/>
              </a:rPr>
              <a:t>    52%</a:t>
            </a:r>
          </a:p>
        </p:txBody>
      </p:sp>
      <p:sp>
        <p:nvSpPr>
          <p:cNvPr id="175" name="Rounded Rectangle 174"/>
          <p:cNvSpPr/>
          <p:nvPr/>
        </p:nvSpPr>
        <p:spPr>
          <a:xfrm>
            <a:off x="9326592" y="1631835"/>
            <a:ext cx="427008" cy="501848"/>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spAutoFit/>
          </a:bodyPr>
          <a:lstStyle/>
          <a:p>
            <a:pPr algn="ctr">
              <a:defRPr/>
            </a:pPr>
            <a:r>
              <a:rPr lang="en-US" sz="1200" b="1">
                <a:solidFill>
                  <a:schemeClr val="bg1"/>
                </a:solidFill>
                <a:latin typeface="Calibri" pitchFamily="34" charset="0"/>
                <a:cs typeface="Arial" pitchFamily="34" charset="0"/>
              </a:rPr>
              <a:t>VT</a:t>
            </a:r>
          </a:p>
          <a:p>
            <a:pPr algn="ctr">
              <a:defRPr/>
            </a:pPr>
            <a:r>
              <a:rPr lang="en-US" sz="900" b="1">
                <a:solidFill>
                  <a:schemeClr val="bg1"/>
                </a:solidFill>
                <a:latin typeface="Calibri" pitchFamily="34" charset="0"/>
                <a:cs typeface="Arial" pitchFamily="34" charset="0"/>
              </a:rPr>
              <a:t>Over 80%</a:t>
            </a:r>
            <a:endParaRPr lang="en-US" sz="1050" b="1">
              <a:solidFill>
                <a:schemeClr val="bg1"/>
              </a:solidFill>
              <a:latin typeface="Calibri" pitchFamily="34" charset="0"/>
              <a:cs typeface="Arial" pitchFamily="34" charset="0"/>
            </a:endParaRPr>
          </a:p>
        </p:txBody>
      </p:sp>
      <p:sp>
        <p:nvSpPr>
          <p:cNvPr id="176" name="Rounded Rectangle 175"/>
          <p:cNvSpPr/>
          <p:nvPr/>
        </p:nvSpPr>
        <p:spPr>
          <a:xfrm>
            <a:off x="8773064" y="2763441"/>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CT</a:t>
            </a:r>
            <a:br>
              <a:rPr lang="en-US" sz="1200" b="1" dirty="0">
                <a:solidFill>
                  <a:schemeClr val="tx1"/>
                </a:solidFill>
                <a:latin typeface="Calibri" pitchFamily="34" charset="0"/>
                <a:cs typeface="Arial" pitchFamily="34" charset="0"/>
              </a:rPr>
            </a:br>
            <a:r>
              <a:rPr lang="en-US" sz="1200" b="1" dirty="0">
                <a:solidFill>
                  <a:schemeClr val="tx1"/>
                </a:solidFill>
                <a:latin typeface="Calibri" pitchFamily="34" charset="0"/>
                <a:cs typeface="Arial" pitchFamily="34" charset="0"/>
              </a:rPr>
              <a:t>49%   </a:t>
            </a:r>
          </a:p>
        </p:txBody>
      </p:sp>
      <p:sp>
        <p:nvSpPr>
          <p:cNvPr id="177" name="Rounded Rectangle 176"/>
          <p:cNvSpPr/>
          <p:nvPr/>
        </p:nvSpPr>
        <p:spPr>
          <a:xfrm>
            <a:off x="9326592" y="2763441"/>
            <a:ext cx="427008" cy="440055"/>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a:solidFill>
                  <a:schemeClr val="bg1"/>
                </a:solidFill>
                <a:latin typeface="Calibri" pitchFamily="34" charset="0"/>
                <a:cs typeface="Arial" pitchFamily="34" charset="0"/>
              </a:rPr>
              <a:t>RI</a:t>
            </a:r>
            <a:br>
              <a:rPr lang="en-US" sz="1200" b="1">
                <a:solidFill>
                  <a:schemeClr val="bg1"/>
                </a:solidFill>
                <a:latin typeface="Calibri" pitchFamily="34" charset="0"/>
                <a:cs typeface="Arial" pitchFamily="34" charset="0"/>
              </a:rPr>
            </a:br>
            <a:r>
              <a:rPr lang="en-US" sz="900" b="1">
                <a:solidFill>
                  <a:schemeClr val="bg1"/>
                </a:solidFill>
                <a:latin typeface="Calibri" pitchFamily="34" charset="0"/>
                <a:cs typeface="Arial" pitchFamily="34" charset="0"/>
              </a:rPr>
              <a:t>Over 80%</a:t>
            </a:r>
            <a:endParaRPr lang="en-US" sz="1200" b="1">
              <a:solidFill>
                <a:schemeClr val="bg1"/>
              </a:solidFill>
              <a:latin typeface="Calibri" pitchFamily="34" charset="0"/>
              <a:cs typeface="Arial" pitchFamily="34" charset="0"/>
            </a:endParaRPr>
          </a:p>
        </p:txBody>
      </p:sp>
      <p:sp>
        <p:nvSpPr>
          <p:cNvPr id="179" name="Rounded Rectangle 178"/>
          <p:cNvSpPr/>
          <p:nvPr/>
        </p:nvSpPr>
        <p:spPr>
          <a:xfrm>
            <a:off x="8773064" y="3313510"/>
            <a:ext cx="427008" cy="440055"/>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DE</a:t>
            </a:r>
            <a:br>
              <a:rPr lang="en-US" sz="1200" b="1" dirty="0">
                <a:solidFill>
                  <a:schemeClr val="bg1"/>
                </a:solidFill>
                <a:latin typeface="Calibri" pitchFamily="34" charset="0"/>
                <a:cs typeface="Arial" pitchFamily="34" charset="0"/>
              </a:rPr>
            </a:br>
            <a:r>
              <a:rPr lang="en-US" sz="1200" b="1" dirty="0">
                <a:solidFill>
                  <a:schemeClr val="bg1"/>
                </a:solidFill>
                <a:latin typeface="Calibri" pitchFamily="34" charset="0"/>
                <a:cs typeface="Arial" pitchFamily="34" charset="0"/>
              </a:rPr>
              <a:t>51%</a:t>
            </a:r>
          </a:p>
        </p:txBody>
      </p:sp>
      <p:sp>
        <p:nvSpPr>
          <p:cNvPr id="180" name="Rounded Rectangle 179"/>
          <p:cNvSpPr/>
          <p:nvPr/>
        </p:nvSpPr>
        <p:spPr>
          <a:xfrm>
            <a:off x="9326592" y="3313510"/>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NJ</a:t>
            </a:r>
            <a:br>
              <a:rPr lang="en-US" sz="1200" b="1" dirty="0">
                <a:solidFill>
                  <a:schemeClr val="tx1"/>
                </a:solidFill>
                <a:latin typeface="Calibri" pitchFamily="34" charset="0"/>
                <a:cs typeface="Arial" pitchFamily="34" charset="0"/>
              </a:rPr>
            </a:br>
            <a:r>
              <a:rPr lang="en-US" sz="1200" b="1" dirty="0">
                <a:solidFill>
                  <a:schemeClr val="tx1"/>
                </a:solidFill>
                <a:latin typeface="Calibri" pitchFamily="34" charset="0"/>
                <a:cs typeface="Arial" pitchFamily="34" charset="0"/>
              </a:rPr>
              <a:t>39%</a:t>
            </a:r>
          </a:p>
        </p:txBody>
      </p:sp>
      <p:sp>
        <p:nvSpPr>
          <p:cNvPr id="181" name="Rounded Rectangle 180"/>
          <p:cNvSpPr/>
          <p:nvPr/>
        </p:nvSpPr>
        <p:spPr>
          <a:xfrm>
            <a:off x="8773064" y="3863578"/>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MD</a:t>
            </a:r>
          </a:p>
          <a:p>
            <a:pPr algn="ctr">
              <a:defRPr/>
            </a:pPr>
            <a:r>
              <a:rPr lang="en-US" sz="1200" b="1" dirty="0">
                <a:solidFill>
                  <a:schemeClr val="tx1"/>
                </a:solidFill>
                <a:latin typeface="Calibri" pitchFamily="34" charset="0"/>
                <a:cs typeface="Arial" pitchFamily="34" charset="0"/>
              </a:rPr>
              <a:t>44%</a:t>
            </a:r>
          </a:p>
        </p:txBody>
      </p:sp>
      <p:sp>
        <p:nvSpPr>
          <p:cNvPr id="150" name="Rounded Rectangle 149"/>
          <p:cNvSpPr/>
          <p:nvPr/>
        </p:nvSpPr>
        <p:spPr>
          <a:xfrm>
            <a:off x="9326592" y="3863578"/>
            <a:ext cx="427008" cy="440055"/>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DC</a:t>
            </a:r>
            <a:br>
              <a:rPr lang="en-US" sz="1200" b="1" dirty="0">
                <a:solidFill>
                  <a:schemeClr val="tx1"/>
                </a:solidFill>
                <a:latin typeface="Calibri" pitchFamily="34" charset="0"/>
                <a:cs typeface="Arial" pitchFamily="34" charset="0"/>
              </a:rPr>
            </a:br>
            <a:r>
              <a:rPr lang="en-US" sz="1200" b="1" dirty="0">
                <a:solidFill>
                  <a:schemeClr val="tx1"/>
                </a:solidFill>
                <a:latin typeface="Calibri" pitchFamily="34" charset="0"/>
                <a:cs typeface="Arial" pitchFamily="34" charset="0"/>
              </a:rPr>
              <a:t>49%</a:t>
            </a:r>
          </a:p>
        </p:txBody>
      </p:sp>
      <p:sp>
        <p:nvSpPr>
          <p:cNvPr id="143" name="Rounded Rectangle 142"/>
          <p:cNvSpPr/>
          <p:nvPr/>
        </p:nvSpPr>
        <p:spPr>
          <a:xfrm>
            <a:off x="9326592" y="1113235"/>
            <a:ext cx="427008" cy="440055"/>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NH</a:t>
            </a:r>
            <a:br>
              <a:rPr lang="en-US" sz="1200" b="1" dirty="0">
                <a:solidFill>
                  <a:schemeClr val="bg1"/>
                </a:solidFill>
                <a:latin typeface="Calibri" pitchFamily="34" charset="0"/>
                <a:cs typeface="Arial" pitchFamily="34" charset="0"/>
              </a:rPr>
            </a:br>
            <a:r>
              <a:rPr lang="en-US" sz="1200" b="1" dirty="0">
                <a:solidFill>
                  <a:schemeClr val="bg1"/>
                </a:solidFill>
                <a:latin typeface="Calibri" pitchFamily="34" charset="0"/>
                <a:cs typeface="Arial" pitchFamily="34" charset="0"/>
              </a:rPr>
              <a:t>74%</a:t>
            </a:r>
          </a:p>
        </p:txBody>
      </p:sp>
      <p:sp>
        <p:nvSpPr>
          <p:cNvPr id="148" name="Rounded Rectangle 147"/>
          <p:cNvSpPr/>
          <p:nvPr/>
        </p:nvSpPr>
        <p:spPr>
          <a:xfrm>
            <a:off x="10076954" y="1522245"/>
            <a:ext cx="1841509" cy="466747"/>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50 to 69% of state highway &amp; bridge capital outlays</a:t>
            </a:r>
          </a:p>
        </p:txBody>
      </p:sp>
      <p:sp>
        <p:nvSpPr>
          <p:cNvPr id="149" name="Snip Single Corner Rectangle 148"/>
          <p:cNvSpPr/>
          <p:nvPr/>
        </p:nvSpPr>
        <p:spPr>
          <a:xfrm>
            <a:off x="2209801" y="4413647"/>
            <a:ext cx="1660585" cy="1503521"/>
          </a:xfrm>
          <a:prstGeom prst="snip1Rect">
            <a:avLst>
              <a:gd name="adj" fmla="val 44872"/>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itchFamily="34" charset="0"/>
              <a:cs typeface="Arial" pitchFamily="34" charset="0"/>
            </a:endParaRPr>
          </a:p>
        </p:txBody>
      </p:sp>
      <p:sp>
        <p:nvSpPr>
          <p:cNvPr id="151" name="Snip Single Corner Rectangle 150"/>
          <p:cNvSpPr/>
          <p:nvPr/>
        </p:nvSpPr>
        <p:spPr>
          <a:xfrm>
            <a:off x="3949461" y="5147071"/>
            <a:ext cx="1027981" cy="770096"/>
          </a:xfrm>
          <a:prstGeom prst="snip1Rect">
            <a:avLst>
              <a:gd name="adj" fmla="val 5000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itchFamily="34" charset="0"/>
              <a:cs typeface="Arial" pitchFamily="34" charset="0"/>
            </a:endParaRPr>
          </a:p>
        </p:txBody>
      </p:sp>
      <p:sp>
        <p:nvSpPr>
          <p:cNvPr id="134" name="Rounded Rectangle 133"/>
          <p:cNvSpPr/>
          <p:nvPr/>
        </p:nvSpPr>
        <p:spPr>
          <a:xfrm>
            <a:off x="9326592" y="2213372"/>
            <a:ext cx="427008" cy="440055"/>
          </a:xfrm>
          <a:prstGeom prst="roundRect">
            <a:avLst/>
          </a:prstGeom>
          <a:solidFill>
            <a:schemeClr val="accent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bg1"/>
                </a:solidFill>
                <a:latin typeface="Calibri" pitchFamily="34" charset="0"/>
                <a:cs typeface="Arial" pitchFamily="34" charset="0"/>
              </a:rPr>
              <a:t>MA</a:t>
            </a:r>
            <a:br>
              <a:rPr lang="en-US" sz="1200" b="1" dirty="0">
                <a:solidFill>
                  <a:schemeClr val="bg1"/>
                </a:solidFill>
                <a:latin typeface="Calibri" pitchFamily="34" charset="0"/>
                <a:cs typeface="Arial" pitchFamily="34" charset="0"/>
              </a:rPr>
            </a:br>
            <a:r>
              <a:rPr lang="en-US" sz="1200" b="1" dirty="0">
                <a:solidFill>
                  <a:schemeClr val="bg1"/>
                </a:solidFill>
                <a:latin typeface="Calibri" pitchFamily="34" charset="0"/>
                <a:cs typeface="Arial" pitchFamily="34" charset="0"/>
              </a:rPr>
              <a:t>64%</a:t>
            </a:r>
          </a:p>
        </p:txBody>
      </p:sp>
      <p:sp>
        <p:nvSpPr>
          <p:cNvPr id="19500" name="Freeform 44"/>
          <p:cNvSpPr>
            <a:spLocks/>
          </p:cNvSpPr>
          <p:nvPr/>
        </p:nvSpPr>
        <p:spPr bwMode="auto">
          <a:xfrm>
            <a:off x="6125938" y="4461328"/>
            <a:ext cx="753192" cy="732906"/>
          </a:xfrm>
          <a:custGeom>
            <a:avLst/>
            <a:gdLst/>
            <a:ahLst/>
            <a:cxnLst>
              <a:cxn ang="0">
                <a:pos x="969" y="35"/>
              </a:cxn>
              <a:cxn ang="0">
                <a:pos x="1040" y="236"/>
              </a:cxn>
              <a:cxn ang="0">
                <a:pos x="1022" y="319"/>
              </a:cxn>
              <a:cxn ang="0">
                <a:pos x="926" y="514"/>
              </a:cxn>
              <a:cxn ang="0">
                <a:pos x="1500" y="785"/>
              </a:cxn>
              <a:cxn ang="0">
                <a:pos x="1500" y="957"/>
              </a:cxn>
              <a:cxn ang="0">
                <a:pos x="1489" y="1081"/>
              </a:cxn>
              <a:cxn ang="0">
                <a:pos x="1364" y="1051"/>
              </a:cxn>
              <a:cxn ang="0">
                <a:pos x="1322" y="1163"/>
              </a:cxn>
              <a:cxn ang="0">
                <a:pos x="1464" y="1146"/>
              </a:cxn>
              <a:cxn ang="0">
                <a:pos x="1553" y="1128"/>
              </a:cxn>
              <a:cxn ang="0">
                <a:pos x="1517" y="1181"/>
              </a:cxn>
              <a:cxn ang="0">
                <a:pos x="1571" y="1222"/>
              </a:cxn>
              <a:cxn ang="0">
                <a:pos x="1682" y="1135"/>
              </a:cxn>
              <a:cxn ang="0">
                <a:pos x="1742" y="1140"/>
              </a:cxn>
              <a:cxn ang="0">
                <a:pos x="1736" y="1211"/>
              </a:cxn>
              <a:cxn ang="0">
                <a:pos x="1600" y="1335"/>
              </a:cxn>
              <a:cxn ang="0">
                <a:pos x="1682" y="1442"/>
              </a:cxn>
              <a:cxn ang="0">
                <a:pos x="1807" y="1536"/>
              </a:cxn>
              <a:cxn ang="0">
                <a:pos x="1682" y="1506"/>
              </a:cxn>
              <a:cxn ang="0">
                <a:pos x="1512" y="1412"/>
              </a:cxn>
              <a:cxn ang="0">
                <a:pos x="1446" y="1483"/>
              </a:cxn>
              <a:cxn ang="0">
                <a:pos x="1405" y="1548"/>
              </a:cxn>
              <a:cxn ang="0">
                <a:pos x="1340" y="1500"/>
              </a:cxn>
              <a:cxn ang="0">
                <a:pos x="1276" y="1500"/>
              </a:cxn>
              <a:cxn ang="0">
                <a:pos x="1152" y="1536"/>
              </a:cxn>
              <a:cxn ang="0">
                <a:pos x="962" y="1412"/>
              </a:cxn>
              <a:cxn ang="0">
                <a:pos x="885" y="1359"/>
              </a:cxn>
              <a:cxn ang="0">
                <a:pos x="880" y="1329"/>
              </a:cxn>
              <a:cxn ang="0">
                <a:pos x="809" y="1318"/>
              </a:cxn>
              <a:cxn ang="0">
                <a:pos x="767" y="1288"/>
              </a:cxn>
              <a:cxn ang="0">
                <a:pos x="726" y="1394"/>
              </a:cxn>
              <a:cxn ang="0">
                <a:pos x="336" y="1329"/>
              </a:cxn>
              <a:cxn ang="0">
                <a:pos x="71" y="1318"/>
              </a:cxn>
              <a:cxn ang="0">
                <a:pos x="117" y="1252"/>
              </a:cxn>
              <a:cxn ang="0">
                <a:pos x="123" y="1099"/>
              </a:cxn>
              <a:cxn ang="0">
                <a:pos x="141" y="1010"/>
              </a:cxn>
              <a:cxn ang="0">
                <a:pos x="194" y="874"/>
              </a:cxn>
              <a:cxn ang="0">
                <a:pos x="153" y="727"/>
              </a:cxn>
              <a:cxn ang="0">
                <a:pos x="135" y="674"/>
              </a:cxn>
              <a:cxn ang="0">
                <a:pos x="82" y="603"/>
              </a:cxn>
              <a:cxn ang="0">
                <a:pos x="23" y="461"/>
              </a:cxn>
            </a:cxnLst>
            <a:rect l="0" t="0" r="r" b="b"/>
            <a:pathLst>
              <a:path w="1819" h="1584">
                <a:moveTo>
                  <a:pt x="0" y="30"/>
                </a:moveTo>
                <a:lnTo>
                  <a:pt x="974" y="0"/>
                </a:lnTo>
                <a:lnTo>
                  <a:pt x="969" y="35"/>
                </a:lnTo>
                <a:lnTo>
                  <a:pt x="1015" y="113"/>
                </a:lnTo>
                <a:lnTo>
                  <a:pt x="1022" y="189"/>
                </a:lnTo>
                <a:lnTo>
                  <a:pt x="1040" y="236"/>
                </a:lnTo>
                <a:lnTo>
                  <a:pt x="1063" y="253"/>
                </a:lnTo>
                <a:lnTo>
                  <a:pt x="1068" y="289"/>
                </a:lnTo>
                <a:lnTo>
                  <a:pt x="1022" y="319"/>
                </a:lnTo>
                <a:lnTo>
                  <a:pt x="1010" y="331"/>
                </a:lnTo>
                <a:lnTo>
                  <a:pt x="986" y="420"/>
                </a:lnTo>
                <a:lnTo>
                  <a:pt x="926" y="514"/>
                </a:lnTo>
                <a:lnTo>
                  <a:pt x="868" y="686"/>
                </a:lnTo>
                <a:lnTo>
                  <a:pt x="868" y="809"/>
                </a:lnTo>
                <a:lnTo>
                  <a:pt x="1500" y="785"/>
                </a:lnTo>
                <a:lnTo>
                  <a:pt x="1512" y="803"/>
                </a:lnTo>
                <a:lnTo>
                  <a:pt x="1494" y="862"/>
                </a:lnTo>
                <a:lnTo>
                  <a:pt x="1500" y="957"/>
                </a:lnTo>
                <a:lnTo>
                  <a:pt x="1565" y="1022"/>
                </a:lnTo>
                <a:lnTo>
                  <a:pt x="1583" y="1099"/>
                </a:lnTo>
                <a:lnTo>
                  <a:pt x="1489" y="1081"/>
                </a:lnTo>
                <a:lnTo>
                  <a:pt x="1405" y="1046"/>
                </a:lnTo>
                <a:lnTo>
                  <a:pt x="1388" y="1034"/>
                </a:lnTo>
                <a:lnTo>
                  <a:pt x="1364" y="1051"/>
                </a:lnTo>
                <a:lnTo>
                  <a:pt x="1304" y="1105"/>
                </a:lnTo>
                <a:lnTo>
                  <a:pt x="1299" y="1135"/>
                </a:lnTo>
                <a:lnTo>
                  <a:pt x="1322" y="1163"/>
                </a:lnTo>
                <a:lnTo>
                  <a:pt x="1358" y="1176"/>
                </a:lnTo>
                <a:lnTo>
                  <a:pt x="1423" y="1170"/>
                </a:lnTo>
                <a:lnTo>
                  <a:pt x="1464" y="1146"/>
                </a:lnTo>
                <a:lnTo>
                  <a:pt x="1489" y="1128"/>
                </a:lnTo>
                <a:lnTo>
                  <a:pt x="1530" y="1128"/>
                </a:lnTo>
                <a:lnTo>
                  <a:pt x="1553" y="1128"/>
                </a:lnTo>
                <a:lnTo>
                  <a:pt x="1553" y="1140"/>
                </a:lnTo>
                <a:lnTo>
                  <a:pt x="1542" y="1158"/>
                </a:lnTo>
                <a:lnTo>
                  <a:pt x="1517" y="1181"/>
                </a:lnTo>
                <a:lnTo>
                  <a:pt x="1524" y="1206"/>
                </a:lnTo>
                <a:lnTo>
                  <a:pt x="1547" y="1217"/>
                </a:lnTo>
                <a:lnTo>
                  <a:pt x="1571" y="1222"/>
                </a:lnTo>
                <a:lnTo>
                  <a:pt x="1588" y="1211"/>
                </a:lnTo>
                <a:lnTo>
                  <a:pt x="1612" y="1158"/>
                </a:lnTo>
                <a:lnTo>
                  <a:pt x="1682" y="1135"/>
                </a:lnTo>
                <a:lnTo>
                  <a:pt x="1707" y="1117"/>
                </a:lnTo>
                <a:lnTo>
                  <a:pt x="1725" y="1117"/>
                </a:lnTo>
                <a:lnTo>
                  <a:pt x="1742" y="1140"/>
                </a:lnTo>
                <a:lnTo>
                  <a:pt x="1730" y="1170"/>
                </a:lnTo>
                <a:lnTo>
                  <a:pt x="1742" y="1181"/>
                </a:lnTo>
                <a:lnTo>
                  <a:pt x="1736" y="1211"/>
                </a:lnTo>
                <a:lnTo>
                  <a:pt x="1700" y="1229"/>
                </a:lnTo>
                <a:lnTo>
                  <a:pt x="1654" y="1300"/>
                </a:lnTo>
                <a:lnTo>
                  <a:pt x="1600" y="1335"/>
                </a:lnTo>
                <a:lnTo>
                  <a:pt x="1600" y="1371"/>
                </a:lnTo>
                <a:lnTo>
                  <a:pt x="1612" y="1400"/>
                </a:lnTo>
                <a:lnTo>
                  <a:pt x="1682" y="1442"/>
                </a:lnTo>
                <a:lnTo>
                  <a:pt x="1801" y="1488"/>
                </a:lnTo>
                <a:lnTo>
                  <a:pt x="1819" y="1513"/>
                </a:lnTo>
                <a:lnTo>
                  <a:pt x="1807" y="1536"/>
                </a:lnTo>
                <a:lnTo>
                  <a:pt x="1783" y="1548"/>
                </a:lnTo>
                <a:lnTo>
                  <a:pt x="1695" y="1584"/>
                </a:lnTo>
                <a:lnTo>
                  <a:pt x="1682" y="1506"/>
                </a:lnTo>
                <a:lnTo>
                  <a:pt x="1629" y="1488"/>
                </a:lnTo>
                <a:lnTo>
                  <a:pt x="1524" y="1447"/>
                </a:lnTo>
                <a:lnTo>
                  <a:pt x="1512" y="1412"/>
                </a:lnTo>
                <a:lnTo>
                  <a:pt x="1494" y="1400"/>
                </a:lnTo>
                <a:lnTo>
                  <a:pt x="1464" y="1412"/>
                </a:lnTo>
                <a:lnTo>
                  <a:pt x="1446" y="1483"/>
                </a:lnTo>
                <a:lnTo>
                  <a:pt x="1459" y="1495"/>
                </a:lnTo>
                <a:lnTo>
                  <a:pt x="1459" y="1506"/>
                </a:lnTo>
                <a:lnTo>
                  <a:pt x="1405" y="1548"/>
                </a:lnTo>
                <a:lnTo>
                  <a:pt x="1388" y="1541"/>
                </a:lnTo>
                <a:lnTo>
                  <a:pt x="1358" y="1500"/>
                </a:lnTo>
                <a:lnTo>
                  <a:pt x="1340" y="1500"/>
                </a:lnTo>
                <a:lnTo>
                  <a:pt x="1304" y="1513"/>
                </a:lnTo>
                <a:lnTo>
                  <a:pt x="1287" y="1495"/>
                </a:lnTo>
                <a:lnTo>
                  <a:pt x="1276" y="1500"/>
                </a:lnTo>
                <a:lnTo>
                  <a:pt x="1228" y="1548"/>
                </a:lnTo>
                <a:lnTo>
                  <a:pt x="1169" y="1554"/>
                </a:lnTo>
                <a:lnTo>
                  <a:pt x="1152" y="1536"/>
                </a:lnTo>
                <a:lnTo>
                  <a:pt x="1098" y="1530"/>
                </a:lnTo>
                <a:lnTo>
                  <a:pt x="1015" y="1417"/>
                </a:lnTo>
                <a:lnTo>
                  <a:pt x="962" y="1412"/>
                </a:lnTo>
                <a:lnTo>
                  <a:pt x="915" y="1388"/>
                </a:lnTo>
                <a:lnTo>
                  <a:pt x="898" y="1359"/>
                </a:lnTo>
                <a:lnTo>
                  <a:pt x="885" y="1359"/>
                </a:lnTo>
                <a:lnTo>
                  <a:pt x="880" y="1353"/>
                </a:lnTo>
                <a:lnTo>
                  <a:pt x="880" y="1346"/>
                </a:lnTo>
                <a:lnTo>
                  <a:pt x="880" y="1329"/>
                </a:lnTo>
                <a:lnTo>
                  <a:pt x="856" y="1318"/>
                </a:lnTo>
                <a:lnTo>
                  <a:pt x="844" y="1329"/>
                </a:lnTo>
                <a:lnTo>
                  <a:pt x="809" y="1318"/>
                </a:lnTo>
                <a:lnTo>
                  <a:pt x="802" y="1311"/>
                </a:lnTo>
                <a:lnTo>
                  <a:pt x="791" y="1288"/>
                </a:lnTo>
                <a:lnTo>
                  <a:pt x="767" y="1288"/>
                </a:lnTo>
                <a:lnTo>
                  <a:pt x="703" y="1346"/>
                </a:lnTo>
                <a:lnTo>
                  <a:pt x="738" y="1388"/>
                </a:lnTo>
                <a:lnTo>
                  <a:pt x="726" y="1394"/>
                </a:lnTo>
                <a:lnTo>
                  <a:pt x="619" y="1400"/>
                </a:lnTo>
                <a:lnTo>
                  <a:pt x="437" y="1364"/>
                </a:lnTo>
                <a:lnTo>
                  <a:pt x="336" y="1329"/>
                </a:lnTo>
                <a:lnTo>
                  <a:pt x="94" y="1364"/>
                </a:lnTo>
                <a:lnTo>
                  <a:pt x="82" y="1346"/>
                </a:lnTo>
                <a:lnTo>
                  <a:pt x="71" y="1318"/>
                </a:lnTo>
                <a:lnTo>
                  <a:pt x="82" y="1305"/>
                </a:lnTo>
                <a:lnTo>
                  <a:pt x="94" y="1282"/>
                </a:lnTo>
                <a:lnTo>
                  <a:pt x="117" y="1252"/>
                </a:lnTo>
                <a:lnTo>
                  <a:pt x="147" y="1163"/>
                </a:lnTo>
                <a:lnTo>
                  <a:pt x="123" y="1128"/>
                </a:lnTo>
                <a:lnTo>
                  <a:pt x="123" y="1099"/>
                </a:lnTo>
                <a:lnTo>
                  <a:pt x="129" y="1081"/>
                </a:lnTo>
                <a:lnTo>
                  <a:pt x="129" y="1057"/>
                </a:lnTo>
                <a:lnTo>
                  <a:pt x="141" y="1010"/>
                </a:lnTo>
                <a:lnTo>
                  <a:pt x="165" y="986"/>
                </a:lnTo>
                <a:lnTo>
                  <a:pt x="176" y="945"/>
                </a:lnTo>
                <a:lnTo>
                  <a:pt x="194" y="874"/>
                </a:lnTo>
                <a:lnTo>
                  <a:pt x="194" y="833"/>
                </a:lnTo>
                <a:lnTo>
                  <a:pt x="176" y="768"/>
                </a:lnTo>
                <a:lnTo>
                  <a:pt x="153" y="727"/>
                </a:lnTo>
                <a:lnTo>
                  <a:pt x="141" y="715"/>
                </a:lnTo>
                <a:lnTo>
                  <a:pt x="141" y="691"/>
                </a:lnTo>
                <a:lnTo>
                  <a:pt x="135" y="674"/>
                </a:lnTo>
                <a:lnTo>
                  <a:pt x="117" y="638"/>
                </a:lnTo>
                <a:lnTo>
                  <a:pt x="94" y="620"/>
                </a:lnTo>
                <a:lnTo>
                  <a:pt x="82" y="603"/>
                </a:lnTo>
                <a:lnTo>
                  <a:pt x="100" y="562"/>
                </a:lnTo>
                <a:lnTo>
                  <a:pt x="71" y="502"/>
                </a:lnTo>
                <a:lnTo>
                  <a:pt x="23" y="461"/>
                </a:lnTo>
                <a:lnTo>
                  <a:pt x="5" y="431"/>
                </a:lnTo>
                <a:lnTo>
                  <a:pt x="0" y="30"/>
                </a:lnTo>
              </a:path>
            </a:pathLst>
          </a:custGeom>
          <a:solidFill>
            <a:schemeClr val="accent1">
              <a:lumMod val="50000"/>
            </a:schemeClr>
          </a:solidFill>
          <a:ln w="0">
            <a:solidFill>
              <a:schemeClr val="bg1"/>
            </a:solidFill>
            <a:prstDash val="solid"/>
            <a:round/>
            <a:headEnd/>
            <a:tailEnd/>
          </a:ln>
        </p:spPr>
        <p:txBody>
          <a:bodyPr anchor="ctr"/>
          <a:lstStyle/>
          <a:p>
            <a:pPr>
              <a:defRPr/>
            </a:pPr>
            <a:r>
              <a:rPr lang="en-US" sz="1200" b="1" dirty="0">
                <a:solidFill>
                  <a:schemeClr val="bg1"/>
                </a:solidFill>
                <a:latin typeface="Calibri" pitchFamily="34" charset="0"/>
                <a:cs typeface="Arial" pitchFamily="34" charset="0"/>
              </a:rPr>
              <a:t> 72%</a:t>
            </a:r>
          </a:p>
        </p:txBody>
      </p:sp>
      <p:sp>
        <p:nvSpPr>
          <p:cNvPr id="137" name="TextBox 131"/>
          <p:cNvSpPr txBox="1">
            <a:spLocks noChangeArrowheads="1"/>
          </p:cNvSpPr>
          <p:nvPr/>
        </p:nvSpPr>
        <p:spPr bwMode="auto">
          <a:xfrm>
            <a:off x="316523" y="6095940"/>
            <a:ext cx="11271482" cy="584775"/>
          </a:xfrm>
          <a:prstGeom prst="rect">
            <a:avLst/>
          </a:prstGeom>
          <a:noFill/>
          <a:ln w="9525">
            <a:noFill/>
            <a:miter lim="800000"/>
            <a:headEnd/>
            <a:tailEnd/>
          </a:ln>
        </p:spPr>
        <p:txBody>
          <a:bodyPr wrap="square">
            <a:spAutoFit/>
          </a:bodyPr>
          <a:lstStyle/>
          <a:p>
            <a:r>
              <a:rPr lang="en-US" sz="800" dirty="0"/>
              <a:t>Source: ARTBA analysis of  FHWA Highway Statistics data, total for 2022 from tables SF-1 and SF-2.  The percent is the ratio of federal aid reimbursements to the state and total state capital outlays and is indicative of the importance of the federal aid program to state capital spending for highways and bridges.  Does not include local capital spending or state </a:t>
            </a:r>
            <a:r>
              <a:rPr lang="en-US" sz="800"/>
              <a:t>spending directly on local roads.  </a:t>
            </a:r>
            <a:r>
              <a:rPr lang="en-US" sz="800" dirty="0"/>
              <a:t>Federal highway reimbursements are primarily used for capital outlays, including construction, right of way and engineering, but are also used for debt service for GARVEE bonds that may represent capital work performed in a different year.</a:t>
            </a:r>
          </a:p>
          <a:p>
            <a:endParaRPr lang="en-US" sz="800" dirty="0"/>
          </a:p>
        </p:txBody>
      </p:sp>
      <p:sp>
        <p:nvSpPr>
          <p:cNvPr id="141" name="Rounded Rectangle 140"/>
          <p:cNvSpPr/>
          <p:nvPr/>
        </p:nvSpPr>
        <p:spPr>
          <a:xfrm>
            <a:off x="10074349" y="1023971"/>
            <a:ext cx="1841509" cy="466747"/>
          </a:xfrm>
          <a:prstGeom prst="roundRect">
            <a:avLst/>
          </a:prstGeom>
          <a:solidFill>
            <a:schemeClr val="accent1">
              <a:lumMod val="5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a:solidFill>
                  <a:schemeClr val="bg1"/>
                </a:solidFill>
                <a:latin typeface="Calibri" pitchFamily="34" charset="0"/>
                <a:cs typeface="Arial" pitchFamily="34" charset="0"/>
              </a:rPr>
              <a:t>Over 69% of state highway &amp; bridge capital outlays</a:t>
            </a:r>
          </a:p>
        </p:txBody>
      </p:sp>
      <p:sp>
        <p:nvSpPr>
          <p:cNvPr id="142" name="Rounded Rectangle 141"/>
          <p:cNvSpPr/>
          <p:nvPr/>
        </p:nvSpPr>
        <p:spPr>
          <a:xfrm>
            <a:off x="10074349" y="2042958"/>
            <a:ext cx="1841509" cy="466747"/>
          </a:xfrm>
          <a:prstGeom prst="roundRect">
            <a:avLst/>
          </a:prstGeom>
          <a:solidFill>
            <a:schemeClr val="accent1">
              <a:lumMod val="20000"/>
              <a:lumOff val="80000"/>
            </a:schemeClr>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b="1" dirty="0">
                <a:solidFill>
                  <a:schemeClr val="tx1"/>
                </a:solidFill>
                <a:latin typeface="Calibri" pitchFamily="34" charset="0"/>
                <a:cs typeface="Arial" pitchFamily="34" charset="0"/>
              </a:rPr>
              <a:t>26 to 49% of state highway &amp; bridge capital outlays</a:t>
            </a:r>
          </a:p>
        </p:txBody>
      </p:sp>
      <p:sp>
        <p:nvSpPr>
          <p:cNvPr id="133" name="TextBox 132"/>
          <p:cNvSpPr txBox="1"/>
          <p:nvPr/>
        </p:nvSpPr>
        <p:spPr>
          <a:xfrm>
            <a:off x="646981" y="342695"/>
            <a:ext cx="11271482" cy="677108"/>
          </a:xfrm>
          <a:prstGeom prst="rect">
            <a:avLst/>
          </a:prstGeom>
          <a:noFill/>
        </p:spPr>
        <p:txBody>
          <a:bodyPr wrap="square" rtlCol="0">
            <a:spAutoFit/>
          </a:bodyPr>
          <a:lstStyle/>
          <a:p>
            <a:pPr algn="ctr"/>
            <a:r>
              <a:rPr lang="en-US" sz="1900" b="1" dirty="0">
                <a:solidFill>
                  <a:schemeClr val="tx2">
                    <a:lumMod val="50000"/>
                  </a:schemeClr>
                </a:solidFill>
                <a:latin typeface="+mj-lt"/>
              </a:rPr>
              <a:t>Federal funds, on average, provided 54% of annual state DOT capital outlays </a:t>
            </a:r>
          </a:p>
          <a:p>
            <a:pPr algn="ctr"/>
            <a:r>
              <a:rPr lang="en-US" sz="1900" b="1" dirty="0">
                <a:solidFill>
                  <a:schemeClr val="tx2">
                    <a:lumMod val="50000"/>
                  </a:schemeClr>
                </a:solidFill>
                <a:latin typeface="+mj-lt"/>
              </a:rPr>
              <a:t>for state administered highway &amp; bridge projects in FY 2022, up from 52% in FY 2021</a:t>
            </a:r>
          </a:p>
        </p:txBody>
      </p:sp>
      <p:sp>
        <p:nvSpPr>
          <p:cNvPr id="7" name="TextBox 6">
            <a:extLst>
              <a:ext uri="{FF2B5EF4-FFF2-40B4-BE49-F238E27FC236}">
                <a16:creationId xmlns:a16="http://schemas.microsoft.com/office/drawing/2014/main" id="{A4830DC8-CADC-4D85-AC36-B36AF75D4DED}"/>
              </a:ext>
            </a:extLst>
          </p:cNvPr>
          <p:cNvSpPr txBox="1"/>
          <p:nvPr/>
        </p:nvSpPr>
        <p:spPr>
          <a:xfrm>
            <a:off x="5638800" y="2822895"/>
            <a:ext cx="914400" cy="369332"/>
          </a:xfrm>
          <a:prstGeom prst="rect">
            <a:avLst/>
          </a:prstGeom>
          <a:noFill/>
        </p:spPr>
        <p:txBody>
          <a:bodyPr wrap="square" rtlCol="0">
            <a:spAutoFit/>
          </a:bodyPr>
          <a:lstStyle/>
          <a:p>
            <a:endParaRPr lang="en-US"/>
          </a:p>
        </p:txBody>
      </p:sp>
      <p:sp>
        <p:nvSpPr>
          <p:cNvPr id="136" name="Rectangle 135">
            <a:extLst>
              <a:ext uri="{FF2B5EF4-FFF2-40B4-BE49-F238E27FC236}">
                <a16:creationId xmlns:a16="http://schemas.microsoft.com/office/drawing/2014/main" id="{B97F3D31-EE75-4508-9AC6-44180E8073B3}"/>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138" name="Rectangle 137">
            <a:extLst>
              <a:ext uri="{FF2B5EF4-FFF2-40B4-BE49-F238E27FC236}">
                <a16:creationId xmlns:a16="http://schemas.microsoft.com/office/drawing/2014/main" id="{2B42B9B8-02D0-4811-98CE-B2B735CE4D71}"/>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884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RTBA Logo'16-CMYK.jpg">
            <a:extLst>
              <a:ext uri="{FF2B5EF4-FFF2-40B4-BE49-F238E27FC236}">
                <a16:creationId xmlns:a16="http://schemas.microsoft.com/office/drawing/2014/main" id="{18BFCEA0-4BAC-4855-9768-BBACCDD34F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643" y="6122185"/>
            <a:ext cx="2363531" cy="525229"/>
          </a:xfrm>
          <a:prstGeom prst="rect">
            <a:avLst/>
          </a:prstGeom>
        </p:spPr>
      </p:pic>
      <p:sp>
        <p:nvSpPr>
          <p:cNvPr id="6" name="Slide Number Placeholder 2">
            <a:extLst>
              <a:ext uri="{FF2B5EF4-FFF2-40B4-BE49-F238E27FC236}">
                <a16:creationId xmlns:a16="http://schemas.microsoft.com/office/drawing/2014/main" id="{8DB6EB3A-BF62-49C3-9C04-4325B21DD97C}"/>
              </a:ext>
            </a:extLst>
          </p:cNvPr>
          <p:cNvSpPr>
            <a:spLocks noGrp="1"/>
          </p:cNvSpPr>
          <p:nvPr>
            <p:ph type="sldNum" sz="quarter" idx="12"/>
          </p:nvPr>
        </p:nvSpPr>
        <p:spPr>
          <a:xfrm>
            <a:off x="9073663" y="6366612"/>
            <a:ext cx="28448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AACC589-7F91-4678-B527-406A0656AD5E}" type="slidenum">
              <a:rPr lang="en-US" smtClean="0"/>
              <a:pPr/>
              <a:t>5</a:t>
            </a:fld>
            <a:endParaRPr lang="en-US"/>
          </a:p>
        </p:txBody>
      </p:sp>
      <p:sp>
        <p:nvSpPr>
          <p:cNvPr id="5" name="Rectangle 4">
            <a:extLst>
              <a:ext uri="{FF2B5EF4-FFF2-40B4-BE49-F238E27FC236}">
                <a16:creationId xmlns:a16="http://schemas.microsoft.com/office/drawing/2014/main" id="{067FE57D-F73A-4E1D-BD23-9847CDF2CD7A}"/>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D1F229D-556D-4784-8741-FF6538679D4C}"/>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Chart 7">
            <a:extLst>
              <a:ext uri="{FF2B5EF4-FFF2-40B4-BE49-F238E27FC236}">
                <a16:creationId xmlns:a16="http://schemas.microsoft.com/office/drawing/2014/main" id="{86D6225E-EF42-436B-ABAC-E554A84C3F0B}"/>
              </a:ext>
            </a:extLst>
          </p:cNvPr>
          <p:cNvGraphicFramePr/>
          <p:nvPr/>
        </p:nvGraphicFramePr>
        <p:xfrm>
          <a:off x="231643" y="461427"/>
          <a:ext cx="11395299" cy="58298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64616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4601" y="469511"/>
            <a:ext cx="11523704" cy="670023"/>
          </a:xfrm>
        </p:spPr>
        <p:txBody>
          <a:bodyPr vert="horz" lIns="91440" tIns="45720" rIns="91440" bIns="45720" rtlCol="0" anchor="ctr">
            <a:noAutofit/>
          </a:bodyPr>
          <a:lstStyle/>
          <a:p>
            <a:r>
              <a:rPr lang="en-US" sz="2400" b="1">
                <a:solidFill>
                  <a:schemeClr val="tx2"/>
                </a:solidFill>
              </a:rPr>
              <a:t>Increase in Federal-Aid Investment Supporting Record Market Growth</a:t>
            </a:r>
          </a:p>
        </p:txBody>
      </p:sp>
      <p:graphicFrame>
        <p:nvGraphicFramePr>
          <p:cNvPr id="7" name="Object 3"/>
          <p:cNvGraphicFramePr>
            <a:graphicFrameLocks noGrp="1" noChangeAspect="1"/>
          </p:cNvGraphicFramePr>
          <p:nvPr>
            <p:ph type="chart" idx="1"/>
            <p:extLst>
              <p:ext uri="{D42A27DB-BD31-4B8C-83A1-F6EECF244321}">
                <p14:modId xmlns:p14="http://schemas.microsoft.com/office/powerpoint/2010/main" val="3021910953"/>
              </p:ext>
            </p:extLst>
          </p:nvPr>
        </p:nvGraphicFramePr>
        <p:xfrm>
          <a:off x="56890" y="1203952"/>
          <a:ext cx="11691415" cy="5095794"/>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descr="ARTBA Logo'16-CMY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81141" y="6159655"/>
            <a:ext cx="2363531" cy="525229"/>
          </a:xfrm>
          <a:prstGeom prst="rect">
            <a:avLst/>
          </a:prstGeom>
        </p:spPr>
      </p:pic>
      <p:sp>
        <p:nvSpPr>
          <p:cNvPr id="3" name="TextBox 2">
            <a:extLst>
              <a:ext uri="{FF2B5EF4-FFF2-40B4-BE49-F238E27FC236}">
                <a16:creationId xmlns:a16="http://schemas.microsoft.com/office/drawing/2014/main" id="{E834E2F2-43F4-4E3A-B0C5-2E0482D9B0BC}"/>
              </a:ext>
            </a:extLst>
          </p:cNvPr>
          <p:cNvSpPr txBox="1"/>
          <p:nvPr/>
        </p:nvSpPr>
        <p:spPr>
          <a:xfrm>
            <a:off x="137160" y="6364165"/>
            <a:ext cx="8067628" cy="230832"/>
          </a:xfrm>
          <a:prstGeom prst="rect">
            <a:avLst/>
          </a:prstGeom>
          <a:noFill/>
        </p:spPr>
        <p:txBody>
          <a:bodyPr wrap="square" rtlCol="0">
            <a:spAutoFit/>
          </a:bodyPr>
          <a:lstStyle/>
          <a:p>
            <a:r>
              <a:rPr lang="en-US" sz="900"/>
              <a:t>Source: FHWA final notices for annual highway program obligations and supplemental programs, Infrastructure Investment &amp; Jobs Act</a:t>
            </a:r>
          </a:p>
        </p:txBody>
      </p:sp>
      <p:sp>
        <p:nvSpPr>
          <p:cNvPr id="8" name="Rectangle 7">
            <a:extLst>
              <a:ext uri="{FF2B5EF4-FFF2-40B4-BE49-F238E27FC236}">
                <a16:creationId xmlns:a16="http://schemas.microsoft.com/office/drawing/2014/main" id="{64CD74BE-7F76-4FC4-A558-C9D84AC6C495}"/>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E57A99D-59E5-453A-9337-FB3FEF16840B}"/>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084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A5925-0B27-457F-825E-606BD3F00E9F}"/>
              </a:ext>
            </a:extLst>
          </p:cNvPr>
          <p:cNvSpPr>
            <a:spLocks noGrp="1"/>
          </p:cNvSpPr>
          <p:nvPr>
            <p:ph type="sldNum" sz="quarter" idx="12"/>
          </p:nvPr>
        </p:nvSpPr>
        <p:spPr>
          <a:xfrm>
            <a:off x="8737600" y="6360637"/>
            <a:ext cx="2844800" cy="365125"/>
          </a:xfrm>
        </p:spPr>
        <p:txBody>
          <a:bodyPr/>
          <a:lstStyle/>
          <a:p>
            <a:fld id="{D09FE687-A47E-DF40-A57C-7D6EEB8025E5}" type="slidenum">
              <a:rPr lang="en-US" smtClean="0"/>
              <a:t>7</a:t>
            </a:fld>
            <a:endParaRPr lang="en-US"/>
          </a:p>
        </p:txBody>
      </p:sp>
      <p:sp>
        <p:nvSpPr>
          <p:cNvPr id="3" name="Rectangle 2">
            <a:extLst>
              <a:ext uri="{FF2B5EF4-FFF2-40B4-BE49-F238E27FC236}">
                <a16:creationId xmlns:a16="http://schemas.microsoft.com/office/drawing/2014/main" id="{A8DE403D-EA06-4909-B670-C7E441454AB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426D7B-08DD-4B03-A054-D6CBF5A39C7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5D60D639-F0D9-4ADD-B653-7E44C7E44FB6}"/>
              </a:ext>
            </a:extLst>
          </p:cNvPr>
          <p:cNvSpPr txBox="1"/>
          <p:nvPr/>
        </p:nvSpPr>
        <p:spPr>
          <a:xfrm>
            <a:off x="0" y="6130886"/>
            <a:ext cx="11869720" cy="400110"/>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rPr>
              <a:t>Source: Data from U.S. Treasury and the Federal Highway Administration. Project commitments are included if the base year of the award (identified in the U.S. Treasury data) . Does not include COVID relief, emergency, or supplemental funds. FY2022 totals include project commitments made using FAST Act extension funds, to provide a full year on year comparison of total projects supported by the federal aid highway program. </a:t>
            </a:r>
          </a:p>
        </p:txBody>
      </p:sp>
      <p:pic>
        <p:nvPicPr>
          <p:cNvPr id="8" name="Picture 7" descr="ARTBA Logo'16-CMYK.jpg">
            <a:extLst>
              <a:ext uri="{FF2B5EF4-FFF2-40B4-BE49-F238E27FC236}">
                <a16:creationId xmlns:a16="http://schemas.microsoft.com/office/drawing/2014/main" id="{D0071FB2-6C00-40A4-B20F-0676B925D8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2877" y="5591644"/>
            <a:ext cx="2363531" cy="525229"/>
          </a:xfrm>
          <a:prstGeom prst="rect">
            <a:avLst/>
          </a:prstGeom>
        </p:spPr>
      </p:pic>
      <p:sp>
        <p:nvSpPr>
          <p:cNvPr id="5" name="TextBox 4">
            <a:extLst>
              <a:ext uri="{FF2B5EF4-FFF2-40B4-BE49-F238E27FC236}">
                <a16:creationId xmlns:a16="http://schemas.microsoft.com/office/drawing/2014/main" id="{3AC3076A-0A11-8DD3-CE58-FE90CA9F5C5B}"/>
              </a:ext>
            </a:extLst>
          </p:cNvPr>
          <p:cNvSpPr txBox="1"/>
          <p:nvPr/>
        </p:nvSpPr>
        <p:spPr>
          <a:xfrm>
            <a:off x="1219200" y="1757152"/>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$303.6B</a:t>
            </a:r>
          </a:p>
          <a:p>
            <a:pPr algn="ctr"/>
            <a:endParaRPr lang="en-US" sz="1400" b="1" dirty="0">
              <a:solidFill>
                <a:schemeClr val="bg1"/>
              </a:solidFill>
            </a:endParaRPr>
          </a:p>
          <a:p>
            <a:pPr algn="ctr"/>
            <a:r>
              <a:rPr lang="en-US" dirty="0">
                <a:solidFill>
                  <a:schemeClr val="bg1"/>
                </a:solidFill>
              </a:rPr>
              <a:t>Total IIJA State Allocations FY22-FY26</a:t>
            </a:r>
          </a:p>
          <a:p>
            <a:pPr algn="ctr"/>
            <a:endParaRPr lang="en-US" dirty="0">
              <a:solidFill>
                <a:schemeClr val="bg1"/>
              </a:solidFill>
            </a:endParaRPr>
          </a:p>
        </p:txBody>
      </p:sp>
      <p:sp>
        <p:nvSpPr>
          <p:cNvPr id="6" name="Rectangle 2">
            <a:extLst>
              <a:ext uri="{FF2B5EF4-FFF2-40B4-BE49-F238E27FC236}">
                <a16:creationId xmlns:a16="http://schemas.microsoft.com/office/drawing/2014/main" id="{3B1179A7-E143-C88B-DE26-812A2B95A795}"/>
              </a:ext>
            </a:extLst>
          </p:cNvPr>
          <p:cNvSpPr txBox="1">
            <a:spLocks noChangeArrowheads="1"/>
          </p:cNvSpPr>
          <p:nvPr/>
        </p:nvSpPr>
        <p:spPr>
          <a:xfrm>
            <a:off x="154982" y="450440"/>
            <a:ext cx="11523704" cy="67002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tx2"/>
                </a:solidFill>
              </a:rPr>
              <a:t>U.S. Infrastructure Investment &amp; Jobs Act</a:t>
            </a:r>
          </a:p>
          <a:p>
            <a:r>
              <a:rPr lang="en-US" sz="2400" b="1" dirty="0">
                <a:solidFill>
                  <a:schemeClr val="tx2"/>
                </a:solidFill>
              </a:rPr>
              <a:t>Status Report – July 31, 2024</a:t>
            </a:r>
          </a:p>
        </p:txBody>
      </p:sp>
      <p:sp>
        <p:nvSpPr>
          <p:cNvPr id="9" name="TextBox 8">
            <a:extLst>
              <a:ext uri="{FF2B5EF4-FFF2-40B4-BE49-F238E27FC236}">
                <a16:creationId xmlns:a16="http://schemas.microsoft.com/office/drawing/2014/main" id="{D7B0D8F4-23A4-28FA-573D-353C9F78EA85}"/>
              </a:ext>
            </a:extLst>
          </p:cNvPr>
          <p:cNvSpPr txBox="1"/>
          <p:nvPr/>
        </p:nvSpPr>
        <p:spPr>
          <a:xfrm>
            <a:off x="4749800" y="1757152"/>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$178.9B</a:t>
            </a:r>
          </a:p>
          <a:p>
            <a:pPr algn="ctr"/>
            <a:endParaRPr lang="en-US" sz="1400" b="1" dirty="0">
              <a:solidFill>
                <a:schemeClr val="bg1"/>
              </a:solidFill>
            </a:endParaRPr>
          </a:p>
          <a:p>
            <a:pPr algn="ctr"/>
            <a:r>
              <a:rPr lang="en-US" dirty="0">
                <a:solidFill>
                  <a:schemeClr val="bg1"/>
                </a:solidFill>
              </a:rPr>
              <a:t>Funds Available </a:t>
            </a:r>
          </a:p>
          <a:p>
            <a:pPr algn="ctr"/>
            <a:r>
              <a:rPr lang="en-US" dirty="0">
                <a:solidFill>
                  <a:schemeClr val="bg1"/>
                </a:solidFill>
              </a:rPr>
              <a:t>FY22-FY24</a:t>
            </a:r>
          </a:p>
          <a:p>
            <a:pPr algn="ctr"/>
            <a:endParaRPr lang="en-US" dirty="0">
              <a:solidFill>
                <a:schemeClr val="bg1"/>
              </a:solidFill>
            </a:endParaRPr>
          </a:p>
        </p:txBody>
      </p:sp>
      <p:sp>
        <p:nvSpPr>
          <p:cNvPr id="10" name="TextBox 9">
            <a:extLst>
              <a:ext uri="{FF2B5EF4-FFF2-40B4-BE49-F238E27FC236}">
                <a16:creationId xmlns:a16="http://schemas.microsoft.com/office/drawing/2014/main" id="{27FD48F5-0423-ACE8-63CA-A3F850DB5DC0}"/>
              </a:ext>
            </a:extLst>
          </p:cNvPr>
          <p:cNvSpPr txBox="1"/>
          <p:nvPr/>
        </p:nvSpPr>
        <p:spPr>
          <a:xfrm>
            <a:off x="8280400" y="1763232"/>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$155.2B</a:t>
            </a:r>
          </a:p>
          <a:p>
            <a:pPr algn="ctr"/>
            <a:endParaRPr lang="en-US" sz="1400" b="1" dirty="0">
              <a:solidFill>
                <a:schemeClr val="bg1"/>
              </a:solidFill>
            </a:endParaRPr>
          </a:p>
          <a:p>
            <a:pPr algn="ctr"/>
            <a:r>
              <a:rPr lang="en-US" dirty="0">
                <a:solidFill>
                  <a:schemeClr val="bg1"/>
                </a:solidFill>
              </a:rPr>
              <a:t>Funds Committed </a:t>
            </a:r>
          </a:p>
          <a:p>
            <a:pPr algn="ctr"/>
            <a:r>
              <a:rPr lang="en-US" dirty="0">
                <a:solidFill>
                  <a:schemeClr val="bg1"/>
                </a:solidFill>
              </a:rPr>
              <a:t>FY22-YTD FY24</a:t>
            </a:r>
          </a:p>
          <a:p>
            <a:pPr algn="ctr"/>
            <a:endParaRPr lang="en-US" dirty="0">
              <a:solidFill>
                <a:schemeClr val="bg1"/>
              </a:solidFill>
            </a:endParaRPr>
          </a:p>
        </p:txBody>
      </p:sp>
      <p:sp>
        <p:nvSpPr>
          <p:cNvPr id="11" name="TextBox 10">
            <a:extLst>
              <a:ext uri="{FF2B5EF4-FFF2-40B4-BE49-F238E27FC236}">
                <a16:creationId xmlns:a16="http://schemas.microsoft.com/office/drawing/2014/main" id="{3742FCA6-0303-AE28-89E8-0B89F8910E80}"/>
              </a:ext>
            </a:extLst>
          </p:cNvPr>
          <p:cNvSpPr txBox="1"/>
          <p:nvPr/>
        </p:nvSpPr>
        <p:spPr>
          <a:xfrm>
            <a:off x="2528900" y="3880488"/>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$88.2B</a:t>
            </a:r>
          </a:p>
          <a:p>
            <a:pPr algn="ctr"/>
            <a:endParaRPr lang="en-US" sz="1400" b="1" dirty="0">
              <a:solidFill>
                <a:schemeClr val="bg1"/>
              </a:solidFill>
            </a:endParaRPr>
          </a:p>
          <a:p>
            <a:pPr algn="ctr"/>
            <a:r>
              <a:rPr lang="en-US" dirty="0">
                <a:solidFill>
                  <a:schemeClr val="bg1"/>
                </a:solidFill>
              </a:rPr>
              <a:t>Total IIJA Funds </a:t>
            </a:r>
          </a:p>
          <a:p>
            <a:pPr algn="ctr"/>
            <a:r>
              <a:rPr lang="en-US" dirty="0">
                <a:solidFill>
                  <a:schemeClr val="bg1"/>
                </a:solidFill>
              </a:rPr>
              <a:t>Reimbursed to States</a:t>
            </a:r>
          </a:p>
          <a:p>
            <a:pPr algn="ctr"/>
            <a:endParaRPr lang="en-US" dirty="0">
              <a:solidFill>
                <a:schemeClr val="bg1"/>
              </a:solidFill>
            </a:endParaRPr>
          </a:p>
        </p:txBody>
      </p:sp>
      <p:sp>
        <p:nvSpPr>
          <p:cNvPr id="12" name="TextBox 11">
            <a:extLst>
              <a:ext uri="{FF2B5EF4-FFF2-40B4-BE49-F238E27FC236}">
                <a16:creationId xmlns:a16="http://schemas.microsoft.com/office/drawing/2014/main" id="{CD606862-7494-6D0B-8ED7-2E43A38CE279}"/>
              </a:ext>
            </a:extLst>
          </p:cNvPr>
          <p:cNvSpPr txBox="1"/>
          <p:nvPr/>
        </p:nvSpPr>
        <p:spPr>
          <a:xfrm>
            <a:off x="6467854" y="3864684"/>
            <a:ext cx="2751015" cy="1872853"/>
          </a:xfrm>
          <a:prstGeom prst="roundRect">
            <a:avLst/>
          </a:prstGeom>
          <a:solidFill>
            <a:schemeClr val="tx2"/>
          </a:solidFill>
        </p:spPr>
        <p:txBody>
          <a:bodyPr wrap="square" rtlCol="0">
            <a:spAutoFit/>
          </a:bodyPr>
          <a:lstStyle/>
          <a:p>
            <a:pPr algn="ctr"/>
            <a:r>
              <a:rPr lang="en-US" sz="3600" b="1" dirty="0">
                <a:solidFill>
                  <a:schemeClr val="bg1"/>
                </a:solidFill>
              </a:rPr>
              <a:t>80k+</a:t>
            </a:r>
          </a:p>
          <a:p>
            <a:pPr algn="ctr"/>
            <a:endParaRPr lang="en-US" sz="1400" b="1" dirty="0">
              <a:solidFill>
                <a:schemeClr val="bg1"/>
              </a:solidFill>
            </a:endParaRPr>
          </a:p>
          <a:p>
            <a:pPr algn="ctr"/>
            <a:r>
              <a:rPr lang="en-US" dirty="0">
                <a:solidFill>
                  <a:schemeClr val="bg1"/>
                </a:solidFill>
              </a:rPr>
              <a:t>Number of New</a:t>
            </a:r>
          </a:p>
          <a:p>
            <a:pPr algn="ctr"/>
            <a:r>
              <a:rPr lang="en-US" dirty="0">
                <a:solidFill>
                  <a:schemeClr val="bg1"/>
                </a:solidFill>
              </a:rPr>
              <a:t>Project Commitments</a:t>
            </a:r>
          </a:p>
          <a:p>
            <a:pPr algn="ctr"/>
            <a:endParaRPr lang="en-US" dirty="0">
              <a:solidFill>
                <a:schemeClr val="bg1"/>
              </a:solidFill>
            </a:endParaRPr>
          </a:p>
        </p:txBody>
      </p:sp>
    </p:spTree>
    <p:extLst>
      <p:ext uri="{BB962C8B-B14F-4D97-AF65-F5344CB8AC3E}">
        <p14:creationId xmlns:p14="http://schemas.microsoft.com/office/powerpoint/2010/main" val="3717275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1A5925-0B27-457F-825E-606BD3F00E9F}"/>
              </a:ext>
            </a:extLst>
          </p:cNvPr>
          <p:cNvSpPr>
            <a:spLocks noGrp="1"/>
          </p:cNvSpPr>
          <p:nvPr>
            <p:ph type="sldNum" sz="quarter" idx="12"/>
          </p:nvPr>
        </p:nvSpPr>
        <p:spPr>
          <a:xfrm>
            <a:off x="8737600" y="6360637"/>
            <a:ext cx="2844800" cy="365125"/>
          </a:xfrm>
        </p:spPr>
        <p:txBody>
          <a:bodyPr/>
          <a:lstStyle/>
          <a:p>
            <a:fld id="{D09FE687-A47E-DF40-A57C-7D6EEB8025E5}" type="slidenum">
              <a:rPr lang="en-US" smtClean="0"/>
              <a:t>8</a:t>
            </a:fld>
            <a:endParaRPr lang="en-US"/>
          </a:p>
        </p:txBody>
      </p:sp>
      <p:sp>
        <p:nvSpPr>
          <p:cNvPr id="3" name="Rectangle 2">
            <a:extLst>
              <a:ext uri="{FF2B5EF4-FFF2-40B4-BE49-F238E27FC236}">
                <a16:creationId xmlns:a16="http://schemas.microsoft.com/office/drawing/2014/main" id="{A8DE403D-EA06-4909-B670-C7E441454ABC}"/>
              </a:ext>
            </a:extLst>
          </p:cNvPr>
          <p:cNvSpPr/>
          <p:nvPr/>
        </p:nvSpPr>
        <p:spPr>
          <a:xfrm>
            <a:off x="0" y="0"/>
            <a:ext cx="12192000" cy="32847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highlight>
                <a:srgbClr val="FF000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A426D7B-08DD-4B03-A054-D6CBF5A39C70}"/>
              </a:ext>
            </a:extLst>
          </p:cNvPr>
          <p:cNvSpPr/>
          <p:nvPr/>
        </p:nvSpPr>
        <p:spPr>
          <a:xfrm>
            <a:off x="0" y="6684884"/>
            <a:ext cx="12192000" cy="18226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9" name="Chart 8">
            <a:extLst>
              <a:ext uri="{FF2B5EF4-FFF2-40B4-BE49-F238E27FC236}">
                <a16:creationId xmlns:a16="http://schemas.microsoft.com/office/drawing/2014/main" id="{07C40B11-7984-4207-9D95-F64181E7B5F8}"/>
              </a:ext>
            </a:extLst>
          </p:cNvPr>
          <p:cNvGraphicFramePr/>
          <p:nvPr>
            <p:extLst>
              <p:ext uri="{D42A27DB-BD31-4B8C-83A1-F6EECF244321}">
                <p14:modId xmlns:p14="http://schemas.microsoft.com/office/powerpoint/2010/main" val="2987559360"/>
              </p:ext>
            </p:extLst>
          </p:nvPr>
        </p:nvGraphicFramePr>
        <p:xfrm>
          <a:off x="0" y="1202867"/>
          <a:ext cx="6144953" cy="4695104"/>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E2375167-714C-46D6-B786-E17E1D6BAA96}"/>
              </a:ext>
            </a:extLst>
          </p:cNvPr>
          <p:cNvSpPr txBox="1"/>
          <p:nvPr/>
        </p:nvSpPr>
        <p:spPr>
          <a:xfrm>
            <a:off x="210092" y="523129"/>
            <a:ext cx="11869721" cy="707886"/>
          </a:xfrm>
          <a:prstGeom prst="rect">
            <a:avLst/>
          </a:prstGeom>
          <a:noFill/>
        </p:spPr>
        <p:txBody>
          <a:bodyPr wrap="square">
            <a:spAutoFit/>
          </a:bodyPr>
          <a:lstStyle/>
          <a:p>
            <a:pPr algn="ctr"/>
            <a:r>
              <a:rPr lang="en-US" sz="2400" b="1">
                <a:solidFill>
                  <a:schemeClr val="tx2"/>
                </a:solidFill>
              </a:rPr>
              <a:t>How States Used Federal Funds for New Project Commitments</a:t>
            </a:r>
          </a:p>
          <a:p>
            <a:pPr algn="ctr"/>
            <a:r>
              <a:rPr lang="en-US" sz="1600" b="1">
                <a:solidFill>
                  <a:schemeClr val="tx2"/>
                </a:solidFill>
              </a:rPr>
              <a:t>October 1, 2021 to April 30, 2024</a:t>
            </a:r>
            <a:endParaRPr lang="en-US" sz="1600"/>
          </a:p>
        </p:txBody>
      </p:sp>
      <p:sp>
        <p:nvSpPr>
          <p:cNvPr id="14" name="TextBox 13">
            <a:extLst>
              <a:ext uri="{FF2B5EF4-FFF2-40B4-BE49-F238E27FC236}">
                <a16:creationId xmlns:a16="http://schemas.microsoft.com/office/drawing/2014/main" id="{5D60D639-F0D9-4ADD-B653-7E44C7E44FB6}"/>
              </a:ext>
            </a:extLst>
          </p:cNvPr>
          <p:cNvSpPr txBox="1"/>
          <p:nvPr/>
        </p:nvSpPr>
        <p:spPr>
          <a:xfrm>
            <a:off x="154982" y="6168317"/>
            <a:ext cx="11869720" cy="400110"/>
          </a:xfrm>
          <a:prstGeom prst="rect">
            <a:avLst/>
          </a:prstGeom>
          <a:noFill/>
        </p:spPr>
        <p:txBody>
          <a:bodyPr wrap="square" rtlCol="0">
            <a:spAutoFit/>
          </a:bodyPr>
          <a:lstStyle/>
          <a:p>
            <a:pPr marL="0" marR="0" lvl="0" indent="0" defTabSz="457189"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black"/>
                </a:solidFill>
                <a:effectLst/>
                <a:uLnTx/>
                <a:uFillTx/>
              </a:rPr>
              <a:t>Source: ARTBA analysis of data provided by FHWA.  New project commitment is based on the fiscal year the project was approved by FHWA.  Does not include obligations of funds for projects that may be ongoing or were approved in previous years.      </a:t>
            </a:r>
          </a:p>
        </p:txBody>
      </p:sp>
      <p:graphicFrame>
        <p:nvGraphicFramePr>
          <p:cNvPr id="6" name="Chart 5">
            <a:extLst>
              <a:ext uri="{FF2B5EF4-FFF2-40B4-BE49-F238E27FC236}">
                <a16:creationId xmlns:a16="http://schemas.microsoft.com/office/drawing/2014/main" id="{EFFE321E-2051-0181-0880-F3FABC580B31}"/>
              </a:ext>
            </a:extLst>
          </p:cNvPr>
          <p:cNvGraphicFramePr/>
          <p:nvPr>
            <p:extLst>
              <p:ext uri="{D42A27DB-BD31-4B8C-83A1-F6EECF244321}">
                <p14:modId xmlns:p14="http://schemas.microsoft.com/office/powerpoint/2010/main" val="811089498"/>
              </p:ext>
            </p:extLst>
          </p:nvPr>
        </p:nvGraphicFramePr>
        <p:xfrm>
          <a:off x="5795818" y="1202867"/>
          <a:ext cx="6144953" cy="469510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86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d8df89b-de6a-4ef3-bf0a-ba3f5eb5231c">
      <Terms xmlns="http://schemas.microsoft.com/office/infopath/2007/PartnerControls"/>
    </lcf76f155ced4ddcb4097134ff3c332f>
    <TaxCatchAll xmlns="95577e12-8bc8-414b-a154-8a1076743e7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F74E86C165ED4382001EDB91D9CD78" ma:contentTypeVersion="15" ma:contentTypeDescription="Create a new document." ma:contentTypeScope="" ma:versionID="5ee67d0f4b61e40ca356e347752246e1">
  <xsd:schema xmlns:xsd="http://www.w3.org/2001/XMLSchema" xmlns:xs="http://www.w3.org/2001/XMLSchema" xmlns:p="http://schemas.microsoft.com/office/2006/metadata/properties" xmlns:ns2="1d8df89b-de6a-4ef3-bf0a-ba3f5eb5231c" xmlns:ns3="95577e12-8bc8-414b-a154-8a1076743e79" targetNamespace="http://schemas.microsoft.com/office/2006/metadata/properties" ma:root="true" ma:fieldsID="235fa22123f49fa813d9a7455e09dc13" ns2:_="" ns3:_="">
    <xsd:import namespace="1d8df89b-de6a-4ef3-bf0a-ba3f5eb5231c"/>
    <xsd:import namespace="95577e12-8bc8-414b-a154-8a1076743e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8df89b-de6a-4ef3-bf0a-ba3f5eb523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bbf02c-0cc7-4a19-a098-140ed2a185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5577e12-8bc8-414b-a154-8a1076743e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53f2bd36-d2fb-4aa2-9c82-aa1ad9766ea9}" ma:internalName="TaxCatchAll" ma:showField="CatchAllData" ma:web="95577e12-8bc8-414b-a154-8a1076743e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FD51DD-F642-4203-86A2-3E6F89F7FADF}">
  <ds:schemaRefs>
    <ds:schemaRef ds:uri="http://schemas.microsoft.com/sharepoint/v3/contenttype/forms"/>
  </ds:schemaRefs>
</ds:datastoreItem>
</file>

<file path=customXml/itemProps2.xml><?xml version="1.0" encoding="utf-8"?>
<ds:datastoreItem xmlns:ds="http://schemas.openxmlformats.org/officeDocument/2006/customXml" ds:itemID="{13F55425-1D9A-4EBC-BE62-E25F4493E497}">
  <ds:schemaRefs>
    <ds:schemaRef ds:uri="http://schemas.microsoft.com/office/2006/documentManagement/types"/>
    <ds:schemaRef ds:uri="http://schemas.microsoft.com/office/infopath/2007/PartnerControls"/>
    <ds:schemaRef ds:uri="http://purl.org/dc/dcmitype/"/>
    <ds:schemaRef ds:uri="http://www.w3.org/XML/1998/namespace"/>
    <ds:schemaRef ds:uri="http://purl.org/dc/elements/1.1/"/>
    <ds:schemaRef ds:uri="bb85492f-20fe-446b-bed5-fb44f4282fd3"/>
    <ds:schemaRef ds:uri="http://schemas.openxmlformats.org/package/2006/metadata/core-properties"/>
    <ds:schemaRef ds:uri="96f1390d-588d-4e44-b533-2489e75766df"/>
    <ds:schemaRef ds:uri="http://schemas.microsoft.com/office/2006/metadata/properties"/>
    <ds:schemaRef ds:uri="http://purl.org/dc/terms/"/>
    <ds:schemaRef ds:uri="1d8df89b-de6a-4ef3-bf0a-ba3f5eb5231c"/>
    <ds:schemaRef ds:uri="95577e12-8bc8-414b-a154-8a1076743e79"/>
  </ds:schemaRefs>
</ds:datastoreItem>
</file>

<file path=customXml/itemProps3.xml><?xml version="1.0" encoding="utf-8"?>
<ds:datastoreItem xmlns:ds="http://schemas.openxmlformats.org/officeDocument/2006/customXml" ds:itemID="{9975AC27-D16F-46A5-A4F8-FD4C1B2885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8df89b-de6a-4ef3-bf0a-ba3f5eb5231c"/>
    <ds:schemaRef ds:uri="95577e12-8bc8-414b-a154-8a1076743e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889</TotalTime>
  <Words>2502</Words>
  <Application>Microsoft Office PowerPoint</Application>
  <PresentationFormat>Widescreen</PresentationFormat>
  <Paragraphs>365</Paragraphs>
  <Slides>30</Slides>
  <Notes>27</Notes>
  <HiddenSlides>0</HiddenSlides>
  <MMClips>0</MMClips>
  <ScaleCrop>false</ScaleCrop>
  <HeadingPairs>
    <vt:vector size="4" baseType="variant">
      <vt:variant>
        <vt:lpstr>Theme</vt:lpstr>
      </vt:variant>
      <vt:variant>
        <vt:i4>3</vt:i4>
      </vt:variant>
      <vt:variant>
        <vt:lpstr>Slide Titles</vt:lpstr>
      </vt:variant>
      <vt:variant>
        <vt:i4>30</vt:i4>
      </vt:variant>
    </vt:vector>
  </HeadingPairs>
  <TitlesOfParts>
    <vt:vector size="33" baseType="lpstr">
      <vt:lpstr>Office Theme</vt:lpstr>
      <vt:lpstr>Office Theme</vt:lpstr>
      <vt:lpstr>SketchyVTI</vt:lpstr>
      <vt:lpstr>PowerPoint Presentation</vt:lpstr>
      <vt:lpstr>PowerPoint Presentation</vt:lpstr>
      <vt:lpstr>New I-270 Mississippi River Chain of Rocks Bridge Expand Lanes on New Bridge, New Diverging Diamond Interchange</vt:lpstr>
      <vt:lpstr>New I-270 Mississippi River Chain of Rocks Bridge Expand Lanes on New Bridge, New Diverging Diamond Interchange</vt:lpstr>
      <vt:lpstr>PowerPoint Presentation</vt:lpstr>
      <vt:lpstr>PowerPoint Presentation</vt:lpstr>
      <vt:lpstr>Increase in Federal-Aid Investment Supporting Record Market Growth</vt:lpstr>
      <vt:lpstr>PowerPoint Presentation</vt:lpstr>
      <vt:lpstr>PowerPoint Presentation</vt:lpstr>
      <vt:lpstr>PowerPoint Presentation</vt:lpstr>
      <vt:lpstr>Traditional Spend-Out of Federal Highway Funds</vt:lpstr>
      <vt:lpstr>PowerPoint Presentation</vt:lpstr>
      <vt:lpstr>States Have Committed 48% of Available Bridge Formula Funds  as of July 31, 2024</vt:lpstr>
      <vt:lpstr>PowerPoint Presentation</vt:lpstr>
      <vt:lpstr>Traditional Spend-Out of Federal Highway Funds versus Spend-Out of  FY 2022 New Projects </vt:lpstr>
      <vt:lpstr>Traditional Spend-Out of Federal Highway Funds versus Spend-Out of  FY 2022 New Projects for Reconstruction, New Construction</vt:lpstr>
      <vt:lpstr>PowerPoint Presentation</vt:lpstr>
      <vt:lpstr>PowerPoint Presentation</vt:lpstr>
      <vt:lpstr>State DOT Budget Capacity Leveling Off After Major Increases</vt:lpstr>
      <vt:lpstr>Value of U.S. State &amp; Local Government Highway &amp; Bridge  Contract Awards through August</vt:lpstr>
      <vt:lpstr>Value of U.S. Highway &amp; Bridge Construction Activity Up 11% through August</vt:lpstr>
      <vt:lpstr>July Employment by  Highway, Street, &amp; Bridge Contractors Employment up 40k Since 2021</vt:lpstr>
      <vt:lpstr>PowerPoint Presentation</vt:lpstr>
      <vt:lpstr>PowerPoint Presentation</vt:lpstr>
      <vt:lpstr>PowerPoint Presentation</vt:lpstr>
      <vt:lpstr>Local Headlines  Show the Value of Infrastructure Investment</vt:lpstr>
      <vt:lpstr>ARTBA Resources</vt:lpstr>
      <vt:lpstr>Alison Premo Black ablack@artba.org  Josh Hurwitz jhurwitz@artba.org     economics.artba.org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Alison Black</dc:creator>
  <cp:lastModifiedBy>Alison Black</cp:lastModifiedBy>
  <cp:revision>4</cp:revision>
  <cp:lastPrinted>2024-10-03T14:11:29Z</cp:lastPrinted>
  <dcterms:created xsi:type="dcterms:W3CDTF">2020-11-05T19:25:21Z</dcterms:created>
  <dcterms:modified xsi:type="dcterms:W3CDTF">2025-09-24T16:06:00Z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0x010100E9F74E86C165ED4382001EDB91D9CD78</vt:lpwstr>
  </property>
</Properties>
</file>