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sldIdLst>
    <p:sldId id="301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3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0844" y="4204744"/>
            <a:ext cx="10062210" cy="139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0844" y="4204744"/>
            <a:ext cx="10062210" cy="140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0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67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58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8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40447" y="2342769"/>
            <a:ext cx="4883150" cy="3472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1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943610"/>
          </a:xfrm>
          <a:custGeom>
            <a:avLst/>
            <a:gdLst/>
            <a:ahLst/>
            <a:cxnLst/>
            <a:rect l="l" t="t" r="r" b="b"/>
            <a:pathLst>
              <a:path w="12192000" h="943610">
                <a:moveTo>
                  <a:pt x="0" y="943355"/>
                </a:moveTo>
                <a:lnTo>
                  <a:pt x="12192000" y="943355"/>
                </a:lnTo>
                <a:lnTo>
                  <a:pt x="12192000" y="0"/>
                </a:lnTo>
                <a:lnTo>
                  <a:pt x="0" y="0"/>
                </a:lnTo>
                <a:lnTo>
                  <a:pt x="0" y="943355"/>
                </a:lnTo>
                <a:close/>
              </a:path>
            </a:pathLst>
          </a:custGeom>
          <a:solidFill>
            <a:srgbClr val="BDDF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03664" y="283463"/>
            <a:ext cx="2688590" cy="85725"/>
          </a:xfrm>
          <a:custGeom>
            <a:avLst/>
            <a:gdLst/>
            <a:ahLst/>
            <a:cxnLst/>
            <a:rect l="l" t="t" r="r" b="b"/>
            <a:pathLst>
              <a:path w="2688590" h="85725">
                <a:moveTo>
                  <a:pt x="2688335" y="0"/>
                </a:moveTo>
                <a:lnTo>
                  <a:pt x="21335" y="0"/>
                </a:lnTo>
                <a:lnTo>
                  <a:pt x="0" y="85343"/>
                </a:lnTo>
                <a:lnTo>
                  <a:pt x="2677667" y="85343"/>
                </a:lnTo>
                <a:lnTo>
                  <a:pt x="2688335" y="42672"/>
                </a:lnTo>
                <a:lnTo>
                  <a:pt x="2688335" y="0"/>
                </a:lnTo>
                <a:close/>
              </a:path>
            </a:pathLst>
          </a:custGeom>
          <a:solidFill>
            <a:srgbClr val="0A4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305300" y="355104"/>
            <a:ext cx="7682865" cy="292735"/>
          </a:xfrm>
          <a:custGeom>
            <a:avLst/>
            <a:gdLst/>
            <a:ahLst/>
            <a:cxnLst/>
            <a:rect l="l" t="t" r="r" b="b"/>
            <a:pathLst>
              <a:path w="7682865" h="292734">
                <a:moveTo>
                  <a:pt x="4055364" y="0"/>
                </a:moveTo>
                <a:lnTo>
                  <a:pt x="11430" y="0"/>
                </a:lnTo>
                <a:lnTo>
                  <a:pt x="0" y="45707"/>
                </a:lnTo>
                <a:lnTo>
                  <a:pt x="4043934" y="45707"/>
                </a:lnTo>
                <a:lnTo>
                  <a:pt x="4055364" y="0"/>
                </a:lnTo>
                <a:close/>
              </a:path>
              <a:path w="7682865" h="292734">
                <a:moveTo>
                  <a:pt x="7682484" y="246875"/>
                </a:moveTo>
                <a:lnTo>
                  <a:pt x="4993386" y="246875"/>
                </a:lnTo>
                <a:lnTo>
                  <a:pt x="4981956" y="292595"/>
                </a:lnTo>
                <a:lnTo>
                  <a:pt x="7671054" y="292595"/>
                </a:lnTo>
                <a:lnTo>
                  <a:pt x="7682484" y="246875"/>
                </a:lnTo>
                <a:close/>
              </a:path>
            </a:pathLst>
          </a:custGeom>
          <a:solidFill>
            <a:srgbClr val="63B0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802636" y="496823"/>
            <a:ext cx="5527675" cy="238125"/>
          </a:xfrm>
          <a:custGeom>
            <a:avLst/>
            <a:gdLst/>
            <a:ahLst/>
            <a:cxnLst/>
            <a:rect l="l" t="t" r="r" b="b"/>
            <a:pathLst>
              <a:path w="5527675" h="238125">
                <a:moveTo>
                  <a:pt x="5428488" y="192024"/>
                </a:moveTo>
                <a:lnTo>
                  <a:pt x="4444746" y="192024"/>
                </a:lnTo>
                <a:lnTo>
                  <a:pt x="4433316" y="237744"/>
                </a:lnTo>
                <a:lnTo>
                  <a:pt x="5417058" y="237744"/>
                </a:lnTo>
                <a:lnTo>
                  <a:pt x="5428488" y="192024"/>
                </a:lnTo>
                <a:close/>
              </a:path>
              <a:path w="5527675" h="238125">
                <a:moveTo>
                  <a:pt x="5527548" y="0"/>
                </a:moveTo>
                <a:lnTo>
                  <a:pt x="26289" y="0"/>
                </a:lnTo>
                <a:lnTo>
                  <a:pt x="0" y="105156"/>
                </a:lnTo>
                <a:lnTo>
                  <a:pt x="5501259" y="105156"/>
                </a:lnTo>
                <a:lnTo>
                  <a:pt x="5527548" y="0"/>
                </a:lnTo>
                <a:close/>
              </a:path>
            </a:pathLst>
          </a:custGeom>
          <a:solidFill>
            <a:srgbClr val="0A4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53400" y="184403"/>
            <a:ext cx="3194685" cy="680085"/>
          </a:xfrm>
          <a:custGeom>
            <a:avLst/>
            <a:gdLst/>
            <a:ahLst/>
            <a:cxnLst/>
            <a:rect l="l" t="t" r="r" b="b"/>
            <a:pathLst>
              <a:path w="3194684" h="680085">
                <a:moveTo>
                  <a:pt x="3194304" y="0"/>
                </a:moveTo>
                <a:lnTo>
                  <a:pt x="3194304" y="0"/>
                </a:lnTo>
                <a:lnTo>
                  <a:pt x="247142" y="0"/>
                </a:lnTo>
                <a:lnTo>
                  <a:pt x="0" y="679704"/>
                </a:lnTo>
                <a:lnTo>
                  <a:pt x="2947162" y="679704"/>
                </a:lnTo>
                <a:lnTo>
                  <a:pt x="3194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63356" y="242315"/>
            <a:ext cx="995172" cy="56387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55123" y="301752"/>
            <a:ext cx="1237487" cy="445008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5240" y="688848"/>
            <a:ext cx="4023360" cy="45720"/>
          </a:xfrm>
          <a:custGeom>
            <a:avLst/>
            <a:gdLst/>
            <a:ahLst/>
            <a:cxnLst/>
            <a:rect l="l" t="t" r="r" b="b"/>
            <a:pathLst>
              <a:path w="4023360" h="45720">
                <a:moveTo>
                  <a:pt x="4023360" y="0"/>
                </a:moveTo>
                <a:lnTo>
                  <a:pt x="11431" y="0"/>
                </a:lnTo>
                <a:lnTo>
                  <a:pt x="0" y="45719"/>
                </a:lnTo>
                <a:lnTo>
                  <a:pt x="4011930" y="45719"/>
                </a:lnTo>
                <a:lnTo>
                  <a:pt x="4023360" y="0"/>
                </a:lnTo>
                <a:close/>
              </a:path>
            </a:pathLst>
          </a:custGeom>
          <a:solidFill>
            <a:srgbClr val="63B0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202704"/>
            <a:ext cx="2545080" cy="696595"/>
          </a:xfrm>
          <a:custGeom>
            <a:avLst/>
            <a:gdLst/>
            <a:ahLst/>
            <a:cxnLst/>
            <a:rect l="l" t="t" r="r" b="b"/>
            <a:pathLst>
              <a:path w="2545080" h="696594">
                <a:moveTo>
                  <a:pt x="1178052" y="0"/>
                </a:moveTo>
                <a:lnTo>
                  <a:pt x="259461" y="0"/>
                </a:lnTo>
                <a:lnTo>
                  <a:pt x="234696" y="99047"/>
                </a:lnTo>
                <a:lnTo>
                  <a:pt x="1153287" y="99047"/>
                </a:lnTo>
                <a:lnTo>
                  <a:pt x="1178052" y="0"/>
                </a:lnTo>
                <a:close/>
              </a:path>
              <a:path w="2545080" h="696594">
                <a:moveTo>
                  <a:pt x="2545080" y="603491"/>
                </a:moveTo>
                <a:lnTo>
                  <a:pt x="23241" y="603491"/>
                </a:lnTo>
                <a:lnTo>
                  <a:pt x="0" y="696455"/>
                </a:lnTo>
                <a:lnTo>
                  <a:pt x="2521839" y="696455"/>
                </a:lnTo>
                <a:lnTo>
                  <a:pt x="2545080" y="603491"/>
                </a:lnTo>
                <a:close/>
              </a:path>
            </a:pathLst>
          </a:custGeom>
          <a:solidFill>
            <a:srgbClr val="0A4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1120851"/>
            <a:ext cx="1055560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933473"/>
            <a:ext cx="6960870" cy="396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3571" y="6445817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A5612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4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whitehouse.gov/briefing-room/statements-releases/2022/09/15/fact-sheet-biden-harris-administration-announces-new-buy-clean-actions-to-ensure-american-manufacturing-leads-in-the-21st-centu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hyperlink" Target="https://highways.dot.gov/climatechallenge" TargetMode="External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inflation-reduction-act/fact_sheets/lctm_grants.cfm" TargetMode="External"/><Relationship Id="rId2" Type="http://schemas.openxmlformats.org/officeDocument/2006/relationships/hyperlink" Target="https://www.congress.gov/bill/117th-congress/house-bill/5376/tex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hwa.dot.gov/bipartisan-infrastructure-law/building_a_better_america-policy_framework.cfm" TargetMode="Externa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png"/><Relationship Id="rId7" Type="http://schemas.openxmlformats.org/officeDocument/2006/relationships/image" Target="../media/image98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sppcc.sf.ucdavis.edu/" TargetMode="External"/><Relationship Id="rId3" Type="http://schemas.openxmlformats.org/officeDocument/2006/relationships/image" Target="../media/image103.jpg"/><Relationship Id="rId7" Type="http://schemas.openxmlformats.org/officeDocument/2006/relationships/hyperlink" Target="https://www.fhwa.dot.gov/lowcarbon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hwa.dot.gov/pavement/sustainability/epds/" TargetMode="External"/><Relationship Id="rId5" Type="http://schemas.openxmlformats.org/officeDocument/2006/relationships/image" Target="../media/image105.jp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oledfund.org/Details/Solicitation/1542" TargetMode="External"/><Relationship Id="rId13" Type="http://schemas.openxmlformats.org/officeDocument/2006/relationships/hyperlink" Target="https://www.fhwa.dot.gov/pavement/sustainability/articles.cfm" TargetMode="External"/><Relationship Id="rId18" Type="http://schemas.openxmlformats.org/officeDocument/2006/relationships/image" Target="../media/image108.png"/><Relationship Id="rId3" Type="http://schemas.openxmlformats.org/officeDocument/2006/relationships/hyperlink" Target="https://www.fhwa.dot.gov/pavement/pub_details.cfm?id=998" TargetMode="External"/><Relationship Id="rId7" Type="http://schemas.openxmlformats.org/officeDocument/2006/relationships/hyperlink" Target="https://www.fhwa.dot.gov/pavement/sustainability/epds/" TargetMode="External"/><Relationship Id="rId12" Type="http://schemas.openxmlformats.org/officeDocument/2006/relationships/hyperlink" Target="https://www.fhwa.dot.gov/infrastructure/climatechallenge/" TargetMode="External"/><Relationship Id="rId17" Type="http://schemas.openxmlformats.org/officeDocument/2006/relationships/image" Target="../media/image107.png"/><Relationship Id="rId2" Type="http://schemas.openxmlformats.org/officeDocument/2006/relationships/hyperlink" Target="http://www.fhwa.dot.gov/pavement/sustainability" TargetMode="Externa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hwa.dot.gov/pavement/sustainability/webinars.cfm" TargetMode="External"/><Relationship Id="rId11" Type="http://schemas.openxmlformats.org/officeDocument/2006/relationships/hyperlink" Target="https://trid.trb.org/view/1759045" TargetMode="External"/><Relationship Id="rId5" Type="http://schemas.openxmlformats.org/officeDocument/2006/relationships/hyperlink" Target="https://www.fhwa.dot.gov/pavement/lcatool/" TargetMode="External"/><Relationship Id="rId15" Type="http://schemas.openxmlformats.org/officeDocument/2006/relationships/hyperlink" Target="https://www.fhwa.dot.gov/innovation/everydaycounts/edc_7/sustainable_epds.cfm" TargetMode="External"/><Relationship Id="rId10" Type="http://schemas.openxmlformats.org/officeDocument/2006/relationships/hyperlink" Target="https://www.fhwa.dot.gov/pavement/sustainability/case_studies/" TargetMode="External"/><Relationship Id="rId4" Type="http://schemas.openxmlformats.org/officeDocument/2006/relationships/hyperlink" Target="https://link.springer.com/article/10.1007/s11367-020-01777-x" TargetMode="External"/><Relationship Id="rId9" Type="http://schemas.openxmlformats.org/officeDocument/2006/relationships/hyperlink" Target="https://www.fhwa.dot.gov/pavement/sustainability/guidance.cfm" TargetMode="External"/><Relationship Id="rId14" Type="http://schemas.openxmlformats.org/officeDocument/2006/relationships/hyperlink" Target="http://staffnet.fhwa.dot.gov/fhwanews/fall_winter_2022/events4.htm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hyperlink" Target="mailto:latoya.johnson@dot.gov" TargetMode="External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hyperlink" Target="mailto:austin.jarrell@dot.gov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hyperlink" Target="http://www.fhwa.dot.gov/pavement/sustainability" TargetMode="External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07921" y="-232087"/>
            <a:ext cx="8415163" cy="7967188"/>
            <a:chOff x="0" y="0"/>
            <a:chExt cx="817348" cy="773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348" cy="773837"/>
            </a:xfrm>
            <a:custGeom>
              <a:avLst/>
              <a:gdLst/>
              <a:ahLst/>
              <a:cxnLst/>
              <a:rect l="l" t="t" r="r" b="b"/>
              <a:pathLst>
                <a:path w="817348" h="773837">
                  <a:moveTo>
                    <a:pt x="408674" y="0"/>
                  </a:moveTo>
                  <a:cubicBezTo>
                    <a:pt x="182970" y="0"/>
                    <a:pt x="0" y="173229"/>
                    <a:pt x="0" y="386919"/>
                  </a:cubicBezTo>
                  <a:cubicBezTo>
                    <a:pt x="0" y="600608"/>
                    <a:pt x="182970" y="773837"/>
                    <a:pt x="408674" y="773837"/>
                  </a:cubicBezTo>
                  <a:cubicBezTo>
                    <a:pt x="634379" y="773837"/>
                    <a:pt x="817348" y="600608"/>
                    <a:pt x="817348" y="386919"/>
                  </a:cubicBezTo>
                  <a:cubicBezTo>
                    <a:pt x="817348" y="173229"/>
                    <a:pt x="634379" y="0"/>
                    <a:pt x="408674" y="0"/>
                  </a:cubicBezTo>
                  <a:close/>
                </a:path>
              </a:pathLst>
            </a:custGeom>
            <a:blipFill>
              <a:blip r:embed="rId2"/>
              <a:stretch>
                <a:fillRect t="-86039" r="-286392" b="-86039"/>
              </a:stretch>
            </a:blip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878335" y="2475051"/>
            <a:ext cx="2477400" cy="24774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82C83"/>
            </a:solid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 rtl="0">
                <a:lnSpc>
                  <a:spcPts val="93"/>
                </a:lnSpc>
                <a:spcBef>
                  <a:spcPct val="0"/>
                </a:spcBef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971766" y="2585245"/>
            <a:ext cx="2257022" cy="225701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174987" y="6334467"/>
            <a:ext cx="1590671" cy="417056"/>
          </a:xfrm>
          <a:custGeom>
            <a:avLst/>
            <a:gdLst/>
            <a:ahLst/>
            <a:cxnLst/>
            <a:rect l="l" t="t" r="r" b="b"/>
            <a:pathLst>
              <a:path w="2386007" h="625584">
                <a:moveTo>
                  <a:pt x="0" y="0"/>
                </a:moveTo>
                <a:lnTo>
                  <a:pt x="2386008" y="0"/>
                </a:lnTo>
                <a:lnTo>
                  <a:pt x="2386008" y="625584"/>
                </a:lnTo>
                <a:lnTo>
                  <a:pt x="0" y="625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765658" y="6207764"/>
            <a:ext cx="1379897" cy="619663"/>
          </a:xfrm>
          <a:custGeom>
            <a:avLst/>
            <a:gdLst/>
            <a:ahLst/>
            <a:cxnLst/>
            <a:rect l="l" t="t" r="r" b="b"/>
            <a:pathLst>
              <a:path w="2069846" h="929494">
                <a:moveTo>
                  <a:pt x="0" y="0"/>
                </a:moveTo>
                <a:lnTo>
                  <a:pt x="2069846" y="0"/>
                </a:lnTo>
                <a:lnTo>
                  <a:pt x="2069846" y="929494"/>
                </a:lnTo>
                <a:lnTo>
                  <a:pt x="0" y="929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965999" y="2475051"/>
            <a:ext cx="2477400" cy="24774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82C83"/>
            </a:solid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 rtl="0">
                <a:lnSpc>
                  <a:spcPts val="93"/>
                </a:lnSpc>
                <a:spcBef>
                  <a:spcPct val="0"/>
                </a:spcBef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059428" y="2585245"/>
            <a:ext cx="2257022" cy="225701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40306"/>
              </a:stretch>
            </a:blip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4022325" y="1969283"/>
            <a:ext cx="276823" cy="289868"/>
          </a:xfrm>
          <a:custGeom>
            <a:avLst/>
            <a:gdLst/>
            <a:ahLst/>
            <a:cxnLst/>
            <a:rect l="l" t="t" r="r" b="b"/>
            <a:pathLst>
              <a:path w="415235" h="434802">
                <a:moveTo>
                  <a:pt x="0" y="0"/>
                </a:moveTo>
                <a:lnTo>
                  <a:pt x="415235" y="0"/>
                </a:lnTo>
                <a:lnTo>
                  <a:pt x="415235" y="434802"/>
                </a:lnTo>
                <a:lnTo>
                  <a:pt x="0" y="434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989251" y="1969283"/>
            <a:ext cx="289868" cy="289868"/>
          </a:xfrm>
          <a:custGeom>
            <a:avLst/>
            <a:gdLst/>
            <a:ahLst/>
            <a:cxnLst/>
            <a:rect l="l" t="t" r="r" b="b"/>
            <a:pathLst>
              <a:path w="434802" h="434802">
                <a:moveTo>
                  <a:pt x="0" y="0"/>
                </a:moveTo>
                <a:lnTo>
                  <a:pt x="434801" y="0"/>
                </a:lnTo>
                <a:lnTo>
                  <a:pt x="434801" y="434802"/>
                </a:lnTo>
                <a:lnTo>
                  <a:pt x="0" y="4348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29493" y="931445"/>
            <a:ext cx="7695659" cy="8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3492"/>
              </a:lnSpc>
            </a:pPr>
            <a:r>
              <a:rPr lang="en-US" sz="2625" kern="1200">
                <a:solidFill>
                  <a:srgbClr val="1D1D1D"/>
                </a:solidFill>
                <a:latin typeface="Open Sans 1 Ultra-Bold"/>
                <a:ea typeface="Open Sans 1 Ultra-Bold"/>
                <a:cs typeface="Open Sans 1 Ultra-Bold"/>
                <a:sym typeface="Open Sans 1 Ultra-Bold"/>
              </a:rPr>
              <a:t>Sustainable Pavement Program and Pavement Resilience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65991" y="5068930"/>
            <a:ext cx="2534839" cy="95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Brian Dobling</a:t>
            </a:r>
          </a:p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"/>
                <a:ea typeface="Open Sans 1"/>
                <a:cs typeface="Open Sans 1"/>
                <a:sym typeface="Open Sans 1"/>
              </a:rPr>
              <a:t>LCA and EPD Technical Specialist</a:t>
            </a:r>
          </a:p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"/>
                <a:ea typeface="Open Sans 1"/>
                <a:cs typeface="Open Sans 1"/>
                <a:sym typeface="Open Sans 1"/>
              </a:rPr>
              <a:t>FHWA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91871" y="217275"/>
            <a:ext cx="4370903" cy="562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09630" rtl="0">
              <a:lnSpc>
                <a:spcPts val="4830"/>
              </a:lnSpc>
            </a:pPr>
            <a:r>
              <a:rPr lang="en-US" sz="3450" u="sng" kern="1200" spc="-37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NCIT Webinar Series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95354" y="5075280"/>
            <a:ext cx="2534839" cy="71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Austin Jarrell</a:t>
            </a:r>
          </a:p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"/>
                <a:ea typeface="Open Sans 1"/>
                <a:cs typeface="Open Sans 1"/>
                <a:sym typeface="Open Sans 1"/>
              </a:rPr>
              <a:t>Student Trainee</a:t>
            </a:r>
          </a:p>
          <a:p>
            <a:pPr algn="ctr" defTabSz="609630" rtl="0">
              <a:lnSpc>
                <a:spcPts val="1947"/>
              </a:lnSpc>
            </a:pPr>
            <a:r>
              <a:rPr lang="en-US" sz="1570" kern="1200">
                <a:solidFill>
                  <a:srgbClr val="1D1D1D"/>
                </a:solidFill>
                <a:latin typeface="Open Sans 1"/>
                <a:ea typeface="Open Sans 1"/>
                <a:cs typeface="Open Sans 1"/>
                <a:sym typeface="Open Sans 1"/>
              </a:rPr>
              <a:t>FHWA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80103" y="1981950"/>
            <a:ext cx="1506617" cy="46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09630" rtl="0">
              <a:lnSpc>
                <a:spcPts val="1868"/>
              </a:lnSpc>
            </a:pPr>
            <a:r>
              <a:rPr lang="en-US" sz="1334" kern="1200" spc="-15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TUESDAY, JULY 23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61669" y="2005697"/>
            <a:ext cx="2016125" cy="20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1653"/>
              </a:lnSpc>
              <a:spcBef>
                <a:spcPct val="0"/>
              </a:spcBef>
            </a:pPr>
            <a:r>
              <a:rPr lang="en-US" sz="1333" kern="1200">
                <a:solidFill>
                  <a:srgbClr val="582C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1:30 P.M–2:30 P.M. (CDT)</a:t>
            </a:r>
          </a:p>
        </p:txBody>
      </p:sp>
      <p:sp>
        <p:nvSpPr>
          <p:cNvPr id="24" name="AutoShape 24"/>
          <p:cNvSpPr/>
          <p:nvPr/>
        </p:nvSpPr>
        <p:spPr>
          <a:xfrm>
            <a:off x="7202677" y="2475051"/>
            <a:ext cx="0" cy="3571000"/>
          </a:xfrm>
          <a:prstGeom prst="line">
            <a:avLst/>
          </a:prstGeom>
          <a:ln w="76200" cap="flat">
            <a:solidFill>
              <a:srgbClr val="582C8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7317" y="1834514"/>
            <a:ext cx="4440939" cy="43834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6939" y="2149880"/>
            <a:ext cx="5940425" cy="346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800" i="1" dirty="0">
                <a:latin typeface="Arial"/>
                <a:cs typeface="Arial"/>
              </a:rPr>
              <a:t>Ensure</a:t>
            </a:r>
            <a:r>
              <a:rPr sz="2800" i="1" spc="-8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that</a:t>
            </a:r>
            <a:r>
              <a:rPr sz="2800" i="1" spc="-8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pavements</a:t>
            </a:r>
            <a:r>
              <a:rPr sz="2800" i="1" spc="-8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are</a:t>
            </a:r>
            <a:r>
              <a:rPr sz="2800" i="1" spc="-8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designed, </a:t>
            </a:r>
            <a:r>
              <a:rPr sz="2800" i="1" dirty="0">
                <a:latin typeface="Arial"/>
                <a:cs typeface="Arial"/>
              </a:rPr>
              <a:t>constructed,</a:t>
            </a:r>
            <a:r>
              <a:rPr sz="2800" i="1" spc="-1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preserved,</a:t>
            </a:r>
            <a:r>
              <a:rPr sz="2800" i="1" spc="-135" dirty="0">
                <a:latin typeface="Arial"/>
                <a:cs typeface="Arial"/>
              </a:rPr>
              <a:t> </a:t>
            </a:r>
            <a:r>
              <a:rPr sz="2800" i="1" spc="-25" dirty="0">
                <a:latin typeface="Arial"/>
                <a:cs typeface="Arial"/>
              </a:rPr>
              <a:t>and </a:t>
            </a:r>
            <a:r>
              <a:rPr sz="2800" i="1" dirty="0">
                <a:latin typeface="Arial"/>
                <a:cs typeface="Arial"/>
              </a:rPr>
              <a:t>maintained</a:t>
            </a:r>
            <a:r>
              <a:rPr sz="2800" i="1" spc="-11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to</a:t>
            </a:r>
            <a:r>
              <a:rPr sz="2800" i="1" spc="-12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accommodate</a:t>
            </a:r>
            <a:r>
              <a:rPr sz="2800" i="1" spc="-10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current </a:t>
            </a:r>
            <a:r>
              <a:rPr sz="2800" i="1" dirty="0">
                <a:latin typeface="Arial"/>
                <a:cs typeface="Arial"/>
              </a:rPr>
              <a:t>and</a:t>
            </a:r>
            <a:r>
              <a:rPr sz="2800" i="1" spc="-8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predicted</a:t>
            </a:r>
            <a:r>
              <a:rPr sz="2800" i="1" spc="-6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traffic</a:t>
            </a:r>
            <a:r>
              <a:rPr sz="2800" i="1" spc="-8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needs</a:t>
            </a:r>
            <a:r>
              <a:rPr sz="2800" i="1" spc="-65" dirty="0">
                <a:latin typeface="Arial"/>
                <a:cs typeface="Arial"/>
              </a:rPr>
              <a:t> </a:t>
            </a:r>
            <a:r>
              <a:rPr sz="2800" i="1" spc="-25" dirty="0">
                <a:latin typeface="Arial"/>
                <a:cs typeface="Arial"/>
              </a:rPr>
              <a:t>and </a:t>
            </a:r>
            <a:r>
              <a:rPr sz="2800" i="1" dirty="0">
                <a:latin typeface="Arial"/>
                <a:cs typeface="Arial"/>
              </a:rPr>
              <a:t>consider</a:t>
            </a:r>
            <a:r>
              <a:rPr sz="2800" i="1" spc="-105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economic,</a:t>
            </a:r>
            <a:r>
              <a:rPr sz="2800" b="1" i="1" spc="-10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environmental, </a:t>
            </a:r>
            <a:r>
              <a:rPr sz="2800" b="1" i="1" dirty="0">
                <a:latin typeface="Arial"/>
                <a:cs typeface="Arial"/>
              </a:rPr>
              <a:t>and</a:t>
            </a:r>
            <a:r>
              <a:rPr sz="2800" b="1" i="1" spc="-80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social</a:t>
            </a:r>
            <a:r>
              <a:rPr sz="2800" b="1" i="1" spc="-70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impacts</a:t>
            </a:r>
            <a:r>
              <a:rPr sz="2800" b="1" i="1" spc="-65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and</a:t>
            </a:r>
            <a:r>
              <a:rPr sz="2800" b="1" i="1" spc="-8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burdens </a:t>
            </a:r>
            <a:r>
              <a:rPr sz="2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throughout</a:t>
            </a:r>
            <a:r>
              <a:rPr sz="2800" i="1" u="sng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2800" i="1" u="sng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pavement's</a:t>
            </a:r>
            <a:r>
              <a:rPr sz="2800" i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life</a:t>
            </a:r>
            <a:r>
              <a:rPr sz="2800" i="1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cycle</a:t>
            </a:r>
            <a:r>
              <a:rPr sz="2800" i="1" u="none" spc="-1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8065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FHWA’s</a:t>
            </a:r>
            <a:r>
              <a:rPr spc="-90" dirty="0"/>
              <a:t> </a:t>
            </a:r>
            <a:r>
              <a:rPr dirty="0"/>
              <a:t>Pavements</a:t>
            </a:r>
            <a:r>
              <a:rPr spc="-80" dirty="0"/>
              <a:t> </a:t>
            </a:r>
            <a:r>
              <a:rPr dirty="0"/>
              <a:t>&amp;</a:t>
            </a:r>
            <a:r>
              <a:rPr spc="-75" dirty="0"/>
              <a:t> </a:t>
            </a:r>
            <a:r>
              <a:rPr spc="-10" dirty="0"/>
              <a:t>Materials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0465" y="1965960"/>
            <a:ext cx="6369050" cy="392811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940"/>
              </a:spcBef>
              <a:buClr>
                <a:srgbClr val="1A5612"/>
              </a:buClr>
              <a:buFont typeface="Arial"/>
              <a:buAutoNum type="arabicPeriod"/>
              <a:tabLst>
                <a:tab pos="527685" algn="l"/>
              </a:tabLst>
            </a:pPr>
            <a:r>
              <a:rPr sz="3000" dirty="0">
                <a:latin typeface="Arial"/>
                <a:cs typeface="Arial"/>
              </a:rPr>
              <a:t>Achieve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the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engineering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goals</a:t>
            </a:r>
            <a:endParaRPr sz="3000">
              <a:latin typeface="Arial"/>
              <a:cs typeface="Arial"/>
            </a:endParaRPr>
          </a:p>
          <a:p>
            <a:pPr marL="527685" marR="844550" indent="-515620">
              <a:lnSpc>
                <a:spcPts val="3240"/>
              </a:lnSpc>
              <a:spcBef>
                <a:spcPts val="1250"/>
              </a:spcBef>
              <a:buClr>
                <a:srgbClr val="1A5612"/>
              </a:buClr>
              <a:buAutoNum type="arabicPeriod"/>
              <a:tabLst>
                <a:tab pos="527685" algn="l"/>
              </a:tabLst>
            </a:pPr>
            <a:r>
              <a:rPr sz="3000" dirty="0">
                <a:latin typeface="Arial"/>
                <a:cs typeface="Arial"/>
              </a:rPr>
              <a:t>Preserve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(ideally)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restore </a:t>
            </a:r>
            <a:r>
              <a:rPr sz="3000" dirty="0">
                <a:latin typeface="Arial"/>
                <a:cs typeface="Arial"/>
              </a:rPr>
              <a:t>surrounding</a:t>
            </a:r>
            <a:r>
              <a:rPr sz="3000" spc="-10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ecosystems</a:t>
            </a:r>
            <a:endParaRPr sz="3000">
              <a:latin typeface="Arial"/>
              <a:cs typeface="Arial"/>
            </a:endParaRPr>
          </a:p>
          <a:p>
            <a:pPr marL="527685" marR="523240" indent="-515620">
              <a:lnSpc>
                <a:spcPts val="3240"/>
              </a:lnSpc>
              <a:spcBef>
                <a:spcPts val="1200"/>
              </a:spcBef>
              <a:buClr>
                <a:srgbClr val="1A5612"/>
              </a:buClr>
              <a:buAutoNum type="arabicPeriod"/>
              <a:tabLst>
                <a:tab pos="527685" algn="l"/>
              </a:tabLst>
            </a:pPr>
            <a:r>
              <a:rPr sz="3000" dirty="0">
                <a:latin typeface="Arial"/>
                <a:cs typeface="Arial"/>
              </a:rPr>
              <a:t>Use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financial,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human,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and </a:t>
            </a:r>
            <a:r>
              <a:rPr sz="3000" dirty="0">
                <a:latin typeface="Arial"/>
                <a:cs typeface="Arial"/>
              </a:rPr>
              <a:t>environmental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resources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wisely</a:t>
            </a:r>
            <a:endParaRPr sz="3000">
              <a:latin typeface="Arial"/>
              <a:cs typeface="Arial"/>
            </a:endParaRPr>
          </a:p>
          <a:p>
            <a:pPr marL="527685" marR="5080" indent="-515620">
              <a:lnSpc>
                <a:spcPts val="3240"/>
              </a:lnSpc>
              <a:spcBef>
                <a:spcPts val="1205"/>
              </a:spcBef>
              <a:buClr>
                <a:srgbClr val="1A5612"/>
              </a:buClr>
              <a:buAutoNum type="arabicPeriod"/>
              <a:tabLst>
                <a:tab pos="527685" algn="l"/>
              </a:tabLst>
            </a:pPr>
            <a:r>
              <a:rPr sz="3000" dirty="0">
                <a:latin typeface="Arial"/>
                <a:cs typeface="Arial"/>
              </a:rPr>
              <a:t>Meet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basic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human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needs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such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as </a:t>
            </a:r>
            <a:r>
              <a:rPr sz="3000" dirty="0">
                <a:latin typeface="Arial"/>
                <a:cs typeface="Arial"/>
              </a:rPr>
              <a:t>health,</a:t>
            </a:r>
            <a:r>
              <a:rPr sz="3000" spc="-13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safety,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equity,</a:t>
            </a:r>
            <a:r>
              <a:rPr sz="3000" spc="-1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employment, </a:t>
            </a:r>
            <a:r>
              <a:rPr sz="3000" dirty="0">
                <a:latin typeface="Arial"/>
                <a:cs typeface="Arial"/>
              </a:rPr>
              <a:t>comfort,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happiness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Sustainable</a:t>
            </a:r>
            <a:r>
              <a:rPr spc="-50" dirty="0"/>
              <a:t> </a:t>
            </a:r>
            <a:r>
              <a:rPr spc="-10" dirty="0"/>
              <a:t>Pavements…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74449" y="2207908"/>
            <a:ext cx="3298825" cy="4097654"/>
            <a:chOff x="874449" y="2207908"/>
            <a:chExt cx="3298825" cy="409765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4449" y="2207908"/>
              <a:ext cx="3298715" cy="40972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272" y="2366772"/>
              <a:ext cx="2801112" cy="35996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89640" y="6431381"/>
            <a:ext cx="175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A5612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7235">
              <a:lnSpc>
                <a:spcPct val="100000"/>
              </a:lnSpc>
              <a:spcBef>
                <a:spcPts val="105"/>
              </a:spcBef>
            </a:pPr>
            <a:r>
              <a:rPr dirty="0"/>
              <a:t>Balance</a:t>
            </a:r>
            <a:r>
              <a:rPr spc="-95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dirty="0"/>
              <a:t>the</a:t>
            </a:r>
            <a:r>
              <a:rPr spc="-75" dirty="0"/>
              <a:t> </a:t>
            </a:r>
            <a:r>
              <a:rPr dirty="0"/>
              <a:t>Triple</a:t>
            </a:r>
            <a:r>
              <a:rPr spc="-70" dirty="0"/>
              <a:t> </a:t>
            </a:r>
            <a:r>
              <a:rPr dirty="0"/>
              <a:t>Bottom</a:t>
            </a:r>
            <a:r>
              <a:rPr spc="-80" dirty="0"/>
              <a:t> </a:t>
            </a:r>
            <a:r>
              <a:rPr spc="-20" dirty="0"/>
              <a:t>Line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6383" y="6371844"/>
            <a:ext cx="2649220" cy="277495"/>
          </a:xfrm>
          <a:prstGeom prst="rect">
            <a:avLst/>
          </a:prstGeom>
          <a:solidFill>
            <a:srgbClr val="F8FBF7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95"/>
              </a:spcBef>
            </a:pPr>
            <a:r>
              <a:rPr sz="1200" dirty="0">
                <a:latin typeface="Calibri"/>
                <a:cs typeface="Calibri"/>
              </a:rPr>
              <a:t>Image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Source: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FHWA/APTech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37848" y="3102834"/>
            <a:ext cx="1468120" cy="1862455"/>
            <a:chOff x="9137848" y="3102834"/>
            <a:chExt cx="1468120" cy="18624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37848" y="3102834"/>
              <a:ext cx="1467722" cy="18623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8863" y="3166872"/>
              <a:ext cx="1350264" cy="172973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377338" y="5116031"/>
            <a:ext cx="1337310" cy="1725295"/>
            <a:chOff x="2377338" y="5116031"/>
            <a:chExt cx="1337310" cy="17252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7338" y="5116031"/>
              <a:ext cx="1336749" cy="17252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6875" y="5178551"/>
              <a:ext cx="1222248" cy="159562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955241" y="1991706"/>
            <a:ext cx="2188845" cy="716915"/>
            <a:chOff x="1955241" y="1991706"/>
            <a:chExt cx="2188845" cy="71691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5241" y="1991706"/>
              <a:ext cx="2188539" cy="7165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2348" y="2045207"/>
              <a:ext cx="2049779" cy="60502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354067" y="1700783"/>
            <a:ext cx="4235450" cy="5116195"/>
            <a:chOff x="4354067" y="1700783"/>
            <a:chExt cx="4235450" cy="511619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50663" y="5594602"/>
              <a:ext cx="1676734" cy="12222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4067" y="1700783"/>
              <a:ext cx="4235195" cy="417576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22435" y="2353055"/>
            <a:ext cx="2090927" cy="5836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49779" y="4468367"/>
            <a:ext cx="2133599" cy="5806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1601" y="1099184"/>
            <a:ext cx="790955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Key</a:t>
            </a:r>
            <a:r>
              <a:rPr spc="-30" dirty="0"/>
              <a:t> </a:t>
            </a:r>
            <a:r>
              <a:rPr dirty="0"/>
              <a:t>Sustainability</a:t>
            </a:r>
            <a:r>
              <a:rPr spc="-25" dirty="0"/>
              <a:t> </a:t>
            </a:r>
            <a:r>
              <a:rPr spc="-35" dirty="0"/>
              <a:t>Takeaways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971034" y="3596385"/>
            <a:ext cx="3418840" cy="1374140"/>
            <a:chOff x="4971034" y="3596385"/>
            <a:chExt cx="3418840" cy="1374140"/>
          </a:xfrm>
        </p:grpSpPr>
        <p:sp>
          <p:nvSpPr>
            <p:cNvPr id="4" name="object 4"/>
            <p:cNvSpPr/>
            <p:nvPr/>
          </p:nvSpPr>
          <p:spPr>
            <a:xfrm>
              <a:off x="4977384" y="3687825"/>
              <a:ext cx="3406140" cy="1276350"/>
            </a:xfrm>
            <a:custGeom>
              <a:avLst/>
              <a:gdLst/>
              <a:ahLst/>
              <a:cxnLst/>
              <a:rect l="l" t="t" r="r" b="b"/>
              <a:pathLst>
                <a:path w="3406140" h="1276350">
                  <a:moveTo>
                    <a:pt x="3236087" y="0"/>
                  </a:moveTo>
                  <a:lnTo>
                    <a:pt x="3235960" y="85090"/>
                  </a:lnTo>
                  <a:lnTo>
                    <a:pt x="85089" y="85090"/>
                  </a:lnTo>
                  <a:lnTo>
                    <a:pt x="51970" y="91757"/>
                  </a:lnTo>
                  <a:lnTo>
                    <a:pt x="24923" y="109950"/>
                  </a:lnTo>
                  <a:lnTo>
                    <a:pt x="6687" y="136953"/>
                  </a:lnTo>
                  <a:lnTo>
                    <a:pt x="0" y="170053"/>
                  </a:lnTo>
                  <a:lnTo>
                    <a:pt x="0" y="1190752"/>
                  </a:lnTo>
                  <a:lnTo>
                    <a:pt x="6687" y="1223871"/>
                  </a:lnTo>
                  <a:lnTo>
                    <a:pt x="24923" y="1250918"/>
                  </a:lnTo>
                  <a:lnTo>
                    <a:pt x="51970" y="1269154"/>
                  </a:lnTo>
                  <a:lnTo>
                    <a:pt x="85089" y="1275842"/>
                  </a:lnTo>
                  <a:lnTo>
                    <a:pt x="118189" y="1269154"/>
                  </a:lnTo>
                  <a:lnTo>
                    <a:pt x="145192" y="1250918"/>
                  </a:lnTo>
                  <a:lnTo>
                    <a:pt x="163385" y="1223871"/>
                  </a:lnTo>
                  <a:lnTo>
                    <a:pt x="170052" y="1190752"/>
                  </a:lnTo>
                  <a:lnTo>
                    <a:pt x="170179" y="1105662"/>
                  </a:lnTo>
                  <a:lnTo>
                    <a:pt x="3321049" y="1105662"/>
                  </a:lnTo>
                  <a:lnTo>
                    <a:pt x="3354169" y="1098994"/>
                  </a:lnTo>
                  <a:lnTo>
                    <a:pt x="3381216" y="1080801"/>
                  </a:lnTo>
                  <a:lnTo>
                    <a:pt x="3399452" y="1053798"/>
                  </a:lnTo>
                  <a:lnTo>
                    <a:pt x="3406140" y="1020699"/>
                  </a:lnTo>
                  <a:lnTo>
                    <a:pt x="3406140" y="255143"/>
                  </a:lnTo>
                  <a:lnTo>
                    <a:pt x="85089" y="255143"/>
                  </a:lnTo>
                  <a:lnTo>
                    <a:pt x="85089" y="170053"/>
                  </a:lnTo>
                  <a:lnTo>
                    <a:pt x="88433" y="153493"/>
                  </a:lnTo>
                  <a:lnTo>
                    <a:pt x="97551" y="139969"/>
                  </a:lnTo>
                  <a:lnTo>
                    <a:pt x="111075" y="130851"/>
                  </a:lnTo>
                  <a:lnTo>
                    <a:pt x="127635" y="127507"/>
                  </a:lnTo>
                  <a:lnTo>
                    <a:pt x="3406140" y="127507"/>
                  </a:lnTo>
                  <a:lnTo>
                    <a:pt x="3406140" y="84962"/>
                  </a:lnTo>
                  <a:lnTo>
                    <a:pt x="3321049" y="84962"/>
                  </a:lnTo>
                  <a:lnTo>
                    <a:pt x="3321049" y="42544"/>
                  </a:lnTo>
                  <a:lnTo>
                    <a:pt x="3278505" y="42544"/>
                  </a:lnTo>
                  <a:lnTo>
                    <a:pt x="3261965" y="39201"/>
                  </a:lnTo>
                  <a:lnTo>
                    <a:pt x="3248485" y="30083"/>
                  </a:lnTo>
                  <a:lnTo>
                    <a:pt x="3239410" y="16559"/>
                  </a:lnTo>
                  <a:lnTo>
                    <a:pt x="3236087" y="0"/>
                  </a:lnTo>
                  <a:close/>
                </a:path>
                <a:path w="3406140" h="1276350">
                  <a:moveTo>
                    <a:pt x="3406140" y="127507"/>
                  </a:moveTo>
                  <a:lnTo>
                    <a:pt x="127635" y="127507"/>
                  </a:lnTo>
                  <a:lnTo>
                    <a:pt x="144174" y="130851"/>
                  </a:lnTo>
                  <a:lnTo>
                    <a:pt x="157654" y="139969"/>
                  </a:lnTo>
                  <a:lnTo>
                    <a:pt x="166729" y="153493"/>
                  </a:lnTo>
                  <a:lnTo>
                    <a:pt x="170052" y="170053"/>
                  </a:lnTo>
                  <a:lnTo>
                    <a:pt x="163385" y="203172"/>
                  </a:lnTo>
                  <a:lnTo>
                    <a:pt x="145192" y="230219"/>
                  </a:lnTo>
                  <a:lnTo>
                    <a:pt x="118189" y="248455"/>
                  </a:lnTo>
                  <a:lnTo>
                    <a:pt x="85089" y="255143"/>
                  </a:lnTo>
                  <a:lnTo>
                    <a:pt x="3406140" y="255143"/>
                  </a:lnTo>
                  <a:lnTo>
                    <a:pt x="3406140" y="127507"/>
                  </a:lnTo>
                  <a:close/>
                </a:path>
                <a:path w="3406140" h="1276350">
                  <a:moveTo>
                    <a:pt x="3406140" y="0"/>
                  </a:moveTo>
                  <a:lnTo>
                    <a:pt x="3399452" y="33099"/>
                  </a:lnTo>
                  <a:lnTo>
                    <a:pt x="3381216" y="60102"/>
                  </a:lnTo>
                  <a:lnTo>
                    <a:pt x="3354169" y="78295"/>
                  </a:lnTo>
                  <a:lnTo>
                    <a:pt x="3321049" y="84962"/>
                  </a:lnTo>
                  <a:lnTo>
                    <a:pt x="3406140" y="84962"/>
                  </a:lnTo>
                  <a:lnTo>
                    <a:pt x="3406140" y="0"/>
                  </a:lnTo>
                  <a:close/>
                </a:path>
                <a:path w="3406140" h="1276350">
                  <a:moveTo>
                    <a:pt x="3321049" y="0"/>
                  </a:moveTo>
                  <a:lnTo>
                    <a:pt x="3317706" y="16559"/>
                  </a:lnTo>
                  <a:lnTo>
                    <a:pt x="3308588" y="30083"/>
                  </a:lnTo>
                  <a:lnTo>
                    <a:pt x="3295064" y="39201"/>
                  </a:lnTo>
                  <a:lnTo>
                    <a:pt x="3278505" y="42544"/>
                  </a:lnTo>
                  <a:lnTo>
                    <a:pt x="3321049" y="42544"/>
                  </a:lnTo>
                  <a:lnTo>
                    <a:pt x="3321049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62474" y="3602735"/>
              <a:ext cx="3321050" cy="340360"/>
            </a:xfrm>
            <a:custGeom>
              <a:avLst/>
              <a:gdLst/>
              <a:ahLst/>
              <a:cxnLst/>
              <a:rect l="l" t="t" r="r" b="b"/>
              <a:pathLst>
                <a:path w="3321050" h="340360">
                  <a:moveTo>
                    <a:pt x="42545" y="212597"/>
                  </a:moveTo>
                  <a:lnTo>
                    <a:pt x="25985" y="215941"/>
                  </a:lnTo>
                  <a:lnTo>
                    <a:pt x="12461" y="225059"/>
                  </a:lnTo>
                  <a:lnTo>
                    <a:pt x="3343" y="238583"/>
                  </a:lnTo>
                  <a:lnTo>
                    <a:pt x="0" y="255143"/>
                  </a:lnTo>
                  <a:lnTo>
                    <a:pt x="0" y="340232"/>
                  </a:lnTo>
                  <a:lnTo>
                    <a:pt x="33099" y="333545"/>
                  </a:lnTo>
                  <a:lnTo>
                    <a:pt x="60102" y="315309"/>
                  </a:lnTo>
                  <a:lnTo>
                    <a:pt x="78295" y="288262"/>
                  </a:lnTo>
                  <a:lnTo>
                    <a:pt x="84962" y="255143"/>
                  </a:lnTo>
                  <a:lnTo>
                    <a:pt x="81639" y="238583"/>
                  </a:lnTo>
                  <a:lnTo>
                    <a:pt x="72564" y="225059"/>
                  </a:lnTo>
                  <a:lnTo>
                    <a:pt x="59084" y="215941"/>
                  </a:lnTo>
                  <a:lnTo>
                    <a:pt x="42545" y="212597"/>
                  </a:lnTo>
                  <a:close/>
                </a:path>
                <a:path w="3321050" h="340360">
                  <a:moveTo>
                    <a:pt x="3321050" y="85089"/>
                  </a:moveTo>
                  <a:lnTo>
                    <a:pt x="3235959" y="85089"/>
                  </a:lnTo>
                  <a:lnTo>
                    <a:pt x="3235959" y="170180"/>
                  </a:lnTo>
                  <a:lnTo>
                    <a:pt x="3269079" y="163492"/>
                  </a:lnTo>
                  <a:lnTo>
                    <a:pt x="3296126" y="145256"/>
                  </a:lnTo>
                  <a:lnTo>
                    <a:pt x="3314362" y="118209"/>
                  </a:lnTo>
                  <a:lnTo>
                    <a:pt x="3321050" y="85089"/>
                  </a:lnTo>
                  <a:close/>
                </a:path>
                <a:path w="3321050" h="340360">
                  <a:moveTo>
                    <a:pt x="3235959" y="0"/>
                  </a:moveTo>
                  <a:lnTo>
                    <a:pt x="3202860" y="6687"/>
                  </a:lnTo>
                  <a:lnTo>
                    <a:pt x="3175857" y="24923"/>
                  </a:lnTo>
                  <a:lnTo>
                    <a:pt x="3157664" y="51970"/>
                  </a:lnTo>
                  <a:lnTo>
                    <a:pt x="3150997" y="85089"/>
                  </a:lnTo>
                  <a:lnTo>
                    <a:pt x="3154320" y="101649"/>
                  </a:lnTo>
                  <a:lnTo>
                    <a:pt x="3163395" y="115173"/>
                  </a:lnTo>
                  <a:lnTo>
                    <a:pt x="3176875" y="124291"/>
                  </a:lnTo>
                  <a:lnTo>
                    <a:pt x="3193415" y="127634"/>
                  </a:lnTo>
                  <a:lnTo>
                    <a:pt x="3209974" y="124291"/>
                  </a:lnTo>
                  <a:lnTo>
                    <a:pt x="3223498" y="115173"/>
                  </a:lnTo>
                  <a:lnTo>
                    <a:pt x="3232616" y="101649"/>
                  </a:lnTo>
                  <a:lnTo>
                    <a:pt x="3235959" y="85089"/>
                  </a:lnTo>
                  <a:lnTo>
                    <a:pt x="3321050" y="85089"/>
                  </a:lnTo>
                  <a:lnTo>
                    <a:pt x="3314362" y="51970"/>
                  </a:lnTo>
                  <a:lnTo>
                    <a:pt x="3296126" y="24923"/>
                  </a:lnTo>
                  <a:lnTo>
                    <a:pt x="3269079" y="6687"/>
                  </a:lnTo>
                  <a:lnTo>
                    <a:pt x="3235959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77384" y="3602735"/>
              <a:ext cx="3406140" cy="1361440"/>
            </a:xfrm>
            <a:custGeom>
              <a:avLst/>
              <a:gdLst/>
              <a:ahLst/>
              <a:cxnLst/>
              <a:rect l="l" t="t" r="r" b="b"/>
              <a:pathLst>
                <a:path w="3406140" h="1361439">
                  <a:moveTo>
                    <a:pt x="0" y="255143"/>
                  </a:moveTo>
                  <a:lnTo>
                    <a:pt x="6687" y="222043"/>
                  </a:lnTo>
                  <a:lnTo>
                    <a:pt x="24923" y="195040"/>
                  </a:lnTo>
                  <a:lnTo>
                    <a:pt x="51970" y="176847"/>
                  </a:lnTo>
                  <a:lnTo>
                    <a:pt x="85089" y="170180"/>
                  </a:lnTo>
                  <a:lnTo>
                    <a:pt x="3235960" y="170180"/>
                  </a:lnTo>
                  <a:lnTo>
                    <a:pt x="3235960" y="85089"/>
                  </a:lnTo>
                  <a:lnTo>
                    <a:pt x="3242647" y="51970"/>
                  </a:lnTo>
                  <a:lnTo>
                    <a:pt x="3260883" y="24923"/>
                  </a:lnTo>
                  <a:lnTo>
                    <a:pt x="3287930" y="6687"/>
                  </a:lnTo>
                  <a:lnTo>
                    <a:pt x="3321049" y="0"/>
                  </a:lnTo>
                  <a:lnTo>
                    <a:pt x="3354169" y="6687"/>
                  </a:lnTo>
                  <a:lnTo>
                    <a:pt x="3381216" y="24923"/>
                  </a:lnTo>
                  <a:lnTo>
                    <a:pt x="3399452" y="51970"/>
                  </a:lnTo>
                  <a:lnTo>
                    <a:pt x="3406140" y="85089"/>
                  </a:lnTo>
                  <a:lnTo>
                    <a:pt x="3406140" y="1105789"/>
                  </a:lnTo>
                  <a:lnTo>
                    <a:pt x="3399452" y="1138888"/>
                  </a:lnTo>
                  <a:lnTo>
                    <a:pt x="3381216" y="1165891"/>
                  </a:lnTo>
                  <a:lnTo>
                    <a:pt x="3354169" y="1184084"/>
                  </a:lnTo>
                  <a:lnTo>
                    <a:pt x="3321049" y="1190752"/>
                  </a:lnTo>
                  <a:lnTo>
                    <a:pt x="170179" y="1190752"/>
                  </a:lnTo>
                  <a:lnTo>
                    <a:pt x="170179" y="1275841"/>
                  </a:lnTo>
                  <a:lnTo>
                    <a:pt x="163492" y="1308961"/>
                  </a:lnTo>
                  <a:lnTo>
                    <a:pt x="145256" y="1336008"/>
                  </a:lnTo>
                  <a:lnTo>
                    <a:pt x="118209" y="1354244"/>
                  </a:lnTo>
                  <a:lnTo>
                    <a:pt x="85089" y="1360932"/>
                  </a:lnTo>
                  <a:lnTo>
                    <a:pt x="51970" y="1354244"/>
                  </a:lnTo>
                  <a:lnTo>
                    <a:pt x="24923" y="1336008"/>
                  </a:lnTo>
                  <a:lnTo>
                    <a:pt x="6687" y="1308961"/>
                  </a:lnTo>
                  <a:lnTo>
                    <a:pt x="0" y="1275841"/>
                  </a:lnTo>
                  <a:lnTo>
                    <a:pt x="0" y="255143"/>
                  </a:lnTo>
                  <a:close/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6994" y="3681475"/>
              <a:ext cx="182879" cy="97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1034" y="3808983"/>
              <a:ext cx="182752" cy="1403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47564" y="3857878"/>
              <a:ext cx="0" cy="935990"/>
            </a:xfrm>
            <a:custGeom>
              <a:avLst/>
              <a:gdLst/>
              <a:ahLst/>
              <a:cxnLst/>
              <a:rect l="l" t="t" r="r" b="b"/>
              <a:pathLst>
                <a:path h="935989">
                  <a:moveTo>
                    <a:pt x="0" y="0"/>
                  </a:moveTo>
                  <a:lnTo>
                    <a:pt x="0" y="935609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038996" y="3826726"/>
            <a:ext cx="791210" cy="787400"/>
            <a:chOff x="4038996" y="3826726"/>
            <a:chExt cx="791210" cy="787400"/>
          </a:xfrm>
        </p:grpSpPr>
        <p:sp>
          <p:nvSpPr>
            <p:cNvPr id="11" name="object 11"/>
            <p:cNvSpPr/>
            <p:nvPr/>
          </p:nvSpPr>
          <p:spPr>
            <a:xfrm>
              <a:off x="4038996" y="3826726"/>
              <a:ext cx="791210" cy="787400"/>
            </a:xfrm>
            <a:custGeom>
              <a:avLst/>
              <a:gdLst/>
              <a:ahLst/>
              <a:cxnLst/>
              <a:rect l="l" t="t" r="r" b="b"/>
              <a:pathLst>
                <a:path w="791210" h="787400">
                  <a:moveTo>
                    <a:pt x="134673" y="754379"/>
                  </a:moveTo>
                  <a:lnTo>
                    <a:pt x="106933" y="754379"/>
                  </a:lnTo>
                  <a:lnTo>
                    <a:pt x="133145" y="779779"/>
                  </a:lnTo>
                  <a:lnTo>
                    <a:pt x="142160" y="786129"/>
                  </a:lnTo>
                  <a:lnTo>
                    <a:pt x="152487" y="787399"/>
                  </a:lnTo>
                  <a:lnTo>
                    <a:pt x="162875" y="786129"/>
                  </a:lnTo>
                  <a:lnTo>
                    <a:pt x="172071" y="779779"/>
                  </a:lnTo>
                  <a:lnTo>
                    <a:pt x="182289" y="769619"/>
                  </a:lnTo>
                  <a:lnTo>
                    <a:pt x="150458" y="769619"/>
                  </a:lnTo>
                  <a:lnTo>
                    <a:pt x="146400" y="765809"/>
                  </a:lnTo>
                  <a:lnTo>
                    <a:pt x="134673" y="754379"/>
                  </a:lnTo>
                  <a:close/>
                </a:path>
                <a:path w="791210" h="787400">
                  <a:moveTo>
                    <a:pt x="486184" y="12699"/>
                  </a:moveTo>
                  <a:lnTo>
                    <a:pt x="452502" y="21589"/>
                  </a:lnTo>
                  <a:lnTo>
                    <a:pt x="423021" y="41909"/>
                  </a:lnTo>
                  <a:lnTo>
                    <a:pt x="402579" y="71119"/>
                  </a:lnTo>
                  <a:lnTo>
                    <a:pt x="394174" y="104139"/>
                  </a:lnTo>
                  <a:lnTo>
                    <a:pt x="398044" y="138429"/>
                  </a:lnTo>
                  <a:lnTo>
                    <a:pt x="414427" y="168909"/>
                  </a:lnTo>
                  <a:lnTo>
                    <a:pt x="402263" y="171449"/>
                  </a:lnTo>
                  <a:lnTo>
                    <a:pt x="391981" y="177799"/>
                  </a:lnTo>
                  <a:lnTo>
                    <a:pt x="384526" y="186689"/>
                  </a:lnTo>
                  <a:lnTo>
                    <a:pt x="380847" y="198119"/>
                  </a:lnTo>
                  <a:lnTo>
                    <a:pt x="380922" y="200659"/>
                  </a:lnTo>
                  <a:lnTo>
                    <a:pt x="381036" y="204469"/>
                  </a:lnTo>
                  <a:lnTo>
                    <a:pt x="407023" y="233679"/>
                  </a:lnTo>
                  <a:lnTo>
                    <a:pt x="413698" y="234949"/>
                  </a:lnTo>
                  <a:lnTo>
                    <a:pt x="422173" y="234949"/>
                  </a:lnTo>
                  <a:lnTo>
                    <a:pt x="418030" y="246379"/>
                  </a:lnTo>
                  <a:lnTo>
                    <a:pt x="415222" y="257809"/>
                  </a:lnTo>
                  <a:lnTo>
                    <a:pt x="413770" y="269239"/>
                  </a:lnTo>
                  <a:lnTo>
                    <a:pt x="413698" y="280669"/>
                  </a:lnTo>
                  <a:lnTo>
                    <a:pt x="414066" y="288289"/>
                  </a:lnTo>
                  <a:lnTo>
                    <a:pt x="410927" y="295909"/>
                  </a:lnTo>
                  <a:lnTo>
                    <a:pt x="405222" y="299719"/>
                  </a:lnTo>
                  <a:lnTo>
                    <a:pt x="8446" y="693419"/>
                  </a:lnTo>
                  <a:lnTo>
                    <a:pt x="2252" y="702309"/>
                  </a:lnTo>
                  <a:lnTo>
                    <a:pt x="0" y="712469"/>
                  </a:lnTo>
                  <a:lnTo>
                    <a:pt x="1720" y="723899"/>
                  </a:lnTo>
                  <a:lnTo>
                    <a:pt x="7446" y="732789"/>
                  </a:lnTo>
                  <a:lnTo>
                    <a:pt x="47831" y="773429"/>
                  </a:lnTo>
                  <a:lnTo>
                    <a:pt x="56866" y="779779"/>
                  </a:lnTo>
                  <a:lnTo>
                    <a:pt x="67208" y="781049"/>
                  </a:lnTo>
                  <a:lnTo>
                    <a:pt x="77602" y="779779"/>
                  </a:lnTo>
                  <a:lnTo>
                    <a:pt x="86796" y="773429"/>
                  </a:lnTo>
                  <a:lnTo>
                    <a:pt x="97536" y="763269"/>
                  </a:lnTo>
                  <a:lnTo>
                    <a:pt x="65144" y="763269"/>
                  </a:lnTo>
                  <a:lnTo>
                    <a:pt x="61133" y="759459"/>
                  </a:lnTo>
                  <a:lnTo>
                    <a:pt x="21675" y="720089"/>
                  </a:lnTo>
                  <a:lnTo>
                    <a:pt x="18216" y="717549"/>
                  </a:lnTo>
                  <a:lnTo>
                    <a:pt x="17934" y="712469"/>
                  </a:lnTo>
                  <a:lnTo>
                    <a:pt x="17864" y="711199"/>
                  </a:lnTo>
                  <a:lnTo>
                    <a:pt x="21133" y="707389"/>
                  </a:lnTo>
                  <a:lnTo>
                    <a:pt x="21675" y="707389"/>
                  </a:lnTo>
                  <a:lnTo>
                    <a:pt x="418006" y="313689"/>
                  </a:lnTo>
                  <a:lnTo>
                    <a:pt x="432808" y="269239"/>
                  </a:lnTo>
                  <a:lnTo>
                    <a:pt x="432882" y="266699"/>
                  </a:lnTo>
                  <a:lnTo>
                    <a:pt x="435291" y="253999"/>
                  </a:lnTo>
                  <a:lnTo>
                    <a:pt x="439671" y="241299"/>
                  </a:lnTo>
                  <a:lnTo>
                    <a:pt x="445960" y="231139"/>
                  </a:lnTo>
                  <a:lnTo>
                    <a:pt x="448872" y="226059"/>
                  </a:lnTo>
                  <a:lnTo>
                    <a:pt x="447742" y="220979"/>
                  </a:lnTo>
                  <a:lnTo>
                    <a:pt x="441879" y="215899"/>
                  </a:lnTo>
                  <a:lnTo>
                    <a:pt x="409915" y="215899"/>
                  </a:lnTo>
                  <a:lnTo>
                    <a:pt x="406258" y="214629"/>
                  </a:lnTo>
                  <a:lnTo>
                    <a:pt x="400811" y="208279"/>
                  </a:lnTo>
                  <a:lnTo>
                    <a:pt x="399375" y="204469"/>
                  </a:lnTo>
                  <a:lnTo>
                    <a:pt x="399674" y="200659"/>
                  </a:lnTo>
                  <a:lnTo>
                    <a:pt x="400968" y="193039"/>
                  </a:lnTo>
                  <a:lnTo>
                    <a:pt x="407419" y="187959"/>
                  </a:lnTo>
                  <a:lnTo>
                    <a:pt x="442374" y="187959"/>
                  </a:lnTo>
                  <a:lnTo>
                    <a:pt x="446588" y="184149"/>
                  </a:lnTo>
                  <a:lnTo>
                    <a:pt x="446588" y="175259"/>
                  </a:lnTo>
                  <a:lnTo>
                    <a:pt x="444995" y="172719"/>
                  </a:lnTo>
                  <a:lnTo>
                    <a:pt x="442350" y="171449"/>
                  </a:lnTo>
                  <a:lnTo>
                    <a:pt x="440184" y="168909"/>
                  </a:lnTo>
                  <a:lnTo>
                    <a:pt x="438151" y="167639"/>
                  </a:lnTo>
                  <a:lnTo>
                    <a:pt x="436292" y="166369"/>
                  </a:lnTo>
                  <a:lnTo>
                    <a:pt x="418957" y="140969"/>
                  </a:lnTo>
                  <a:lnTo>
                    <a:pt x="412840" y="111759"/>
                  </a:lnTo>
                  <a:lnTo>
                    <a:pt x="417998" y="82549"/>
                  </a:lnTo>
                  <a:lnTo>
                    <a:pt x="434487" y="57149"/>
                  </a:lnTo>
                  <a:lnTo>
                    <a:pt x="435083" y="55879"/>
                  </a:lnTo>
                  <a:lnTo>
                    <a:pt x="436292" y="54609"/>
                  </a:lnTo>
                  <a:lnTo>
                    <a:pt x="462601" y="38099"/>
                  </a:lnTo>
                  <a:lnTo>
                    <a:pt x="492506" y="31749"/>
                  </a:lnTo>
                  <a:lnTo>
                    <a:pt x="550008" y="31749"/>
                  </a:lnTo>
                  <a:lnTo>
                    <a:pt x="520643" y="16509"/>
                  </a:lnTo>
                  <a:lnTo>
                    <a:pt x="486184" y="12699"/>
                  </a:lnTo>
                  <a:close/>
                </a:path>
                <a:path w="791210" h="787400">
                  <a:moveTo>
                    <a:pt x="195347" y="645159"/>
                  </a:moveTo>
                  <a:lnTo>
                    <a:pt x="189446" y="645159"/>
                  </a:lnTo>
                  <a:lnTo>
                    <a:pt x="149116" y="685799"/>
                  </a:lnTo>
                  <a:lnTo>
                    <a:pt x="149084" y="692149"/>
                  </a:lnTo>
                  <a:lnTo>
                    <a:pt x="152741" y="694689"/>
                  </a:lnTo>
                  <a:lnTo>
                    <a:pt x="185647" y="727709"/>
                  </a:lnTo>
                  <a:lnTo>
                    <a:pt x="189100" y="730249"/>
                  </a:lnTo>
                  <a:lnTo>
                    <a:pt x="189364" y="735329"/>
                  </a:lnTo>
                  <a:lnTo>
                    <a:pt x="189430" y="736599"/>
                  </a:lnTo>
                  <a:lnTo>
                    <a:pt x="186150" y="740409"/>
                  </a:lnTo>
                  <a:lnTo>
                    <a:pt x="185647" y="740409"/>
                  </a:lnTo>
                  <a:lnTo>
                    <a:pt x="159428" y="765809"/>
                  </a:lnTo>
                  <a:lnTo>
                    <a:pt x="156084" y="769619"/>
                  </a:lnTo>
                  <a:lnTo>
                    <a:pt x="182289" y="769619"/>
                  </a:lnTo>
                  <a:lnTo>
                    <a:pt x="198894" y="753109"/>
                  </a:lnTo>
                  <a:lnTo>
                    <a:pt x="205078" y="745489"/>
                  </a:lnTo>
                  <a:lnTo>
                    <a:pt x="207317" y="735329"/>
                  </a:lnTo>
                  <a:lnTo>
                    <a:pt x="205580" y="723899"/>
                  </a:lnTo>
                  <a:lnTo>
                    <a:pt x="199836" y="715009"/>
                  </a:lnTo>
                  <a:lnTo>
                    <a:pt x="172855" y="688339"/>
                  </a:lnTo>
                  <a:lnTo>
                    <a:pt x="192396" y="669289"/>
                  </a:lnTo>
                  <a:lnTo>
                    <a:pt x="219470" y="669289"/>
                  </a:lnTo>
                  <a:lnTo>
                    <a:pt x="195347" y="645159"/>
                  </a:lnTo>
                  <a:close/>
                </a:path>
                <a:path w="791210" h="787400">
                  <a:moveTo>
                    <a:pt x="109916" y="730249"/>
                  </a:moveTo>
                  <a:lnTo>
                    <a:pt x="104014" y="730249"/>
                  </a:lnTo>
                  <a:lnTo>
                    <a:pt x="74082" y="759459"/>
                  </a:lnTo>
                  <a:lnTo>
                    <a:pt x="70755" y="763269"/>
                  </a:lnTo>
                  <a:lnTo>
                    <a:pt x="97536" y="763269"/>
                  </a:lnTo>
                  <a:lnTo>
                    <a:pt x="106933" y="754379"/>
                  </a:lnTo>
                  <a:lnTo>
                    <a:pt x="134673" y="754379"/>
                  </a:lnTo>
                  <a:lnTo>
                    <a:pt x="109916" y="730249"/>
                  </a:lnTo>
                  <a:close/>
                </a:path>
                <a:path w="791210" h="787400">
                  <a:moveTo>
                    <a:pt x="219470" y="669289"/>
                  </a:moveTo>
                  <a:lnTo>
                    <a:pt x="192396" y="669289"/>
                  </a:lnTo>
                  <a:lnTo>
                    <a:pt x="239217" y="715009"/>
                  </a:lnTo>
                  <a:lnTo>
                    <a:pt x="248256" y="721359"/>
                  </a:lnTo>
                  <a:lnTo>
                    <a:pt x="258601" y="723899"/>
                  </a:lnTo>
                  <a:lnTo>
                    <a:pt x="268998" y="722629"/>
                  </a:lnTo>
                  <a:lnTo>
                    <a:pt x="278197" y="716279"/>
                  </a:lnTo>
                  <a:lnTo>
                    <a:pt x="288495" y="706119"/>
                  </a:lnTo>
                  <a:lnTo>
                    <a:pt x="256537" y="706119"/>
                  </a:lnTo>
                  <a:lnTo>
                    <a:pt x="252479" y="702309"/>
                  </a:lnTo>
                  <a:lnTo>
                    <a:pt x="219470" y="669289"/>
                  </a:lnTo>
                  <a:close/>
                </a:path>
                <a:path w="791210" h="787400">
                  <a:moveTo>
                    <a:pt x="567115" y="337819"/>
                  </a:moveTo>
                  <a:lnTo>
                    <a:pt x="560028" y="337819"/>
                  </a:lnTo>
                  <a:lnTo>
                    <a:pt x="558176" y="339089"/>
                  </a:lnTo>
                  <a:lnTo>
                    <a:pt x="556615" y="340359"/>
                  </a:lnTo>
                  <a:lnTo>
                    <a:pt x="546339" y="345439"/>
                  </a:lnTo>
                  <a:lnTo>
                    <a:pt x="535389" y="349249"/>
                  </a:lnTo>
                  <a:lnTo>
                    <a:pt x="523949" y="351789"/>
                  </a:lnTo>
                  <a:lnTo>
                    <a:pt x="512204" y="353059"/>
                  </a:lnTo>
                  <a:lnTo>
                    <a:pt x="506553" y="353059"/>
                  </a:lnTo>
                  <a:lnTo>
                    <a:pt x="496979" y="354329"/>
                  </a:lnTo>
                  <a:lnTo>
                    <a:pt x="248414" y="588009"/>
                  </a:lnTo>
                  <a:lnTo>
                    <a:pt x="248375" y="593089"/>
                  </a:lnTo>
                  <a:lnTo>
                    <a:pt x="304887" y="650239"/>
                  </a:lnTo>
                  <a:lnTo>
                    <a:pt x="308348" y="654049"/>
                  </a:lnTo>
                  <a:lnTo>
                    <a:pt x="308595" y="657859"/>
                  </a:lnTo>
                  <a:lnTo>
                    <a:pt x="308678" y="659129"/>
                  </a:lnTo>
                  <a:lnTo>
                    <a:pt x="305390" y="662939"/>
                  </a:lnTo>
                  <a:lnTo>
                    <a:pt x="304887" y="662939"/>
                  </a:lnTo>
                  <a:lnTo>
                    <a:pt x="265491" y="702309"/>
                  </a:lnTo>
                  <a:lnTo>
                    <a:pt x="262156" y="706119"/>
                  </a:lnTo>
                  <a:lnTo>
                    <a:pt x="288495" y="706119"/>
                  </a:lnTo>
                  <a:lnTo>
                    <a:pt x="318103" y="676909"/>
                  </a:lnTo>
                  <a:lnTo>
                    <a:pt x="324286" y="668019"/>
                  </a:lnTo>
                  <a:lnTo>
                    <a:pt x="326522" y="657859"/>
                  </a:lnTo>
                  <a:lnTo>
                    <a:pt x="324782" y="647699"/>
                  </a:lnTo>
                  <a:lnTo>
                    <a:pt x="319037" y="638809"/>
                  </a:lnTo>
                  <a:lnTo>
                    <a:pt x="272036" y="590549"/>
                  </a:lnTo>
                  <a:lnTo>
                    <a:pt x="485050" y="379729"/>
                  </a:lnTo>
                  <a:lnTo>
                    <a:pt x="490865" y="374649"/>
                  </a:lnTo>
                  <a:lnTo>
                    <a:pt x="498588" y="372109"/>
                  </a:lnTo>
                  <a:lnTo>
                    <a:pt x="512227" y="372109"/>
                  </a:lnTo>
                  <a:lnTo>
                    <a:pt x="532802" y="369569"/>
                  </a:lnTo>
                  <a:lnTo>
                    <a:pt x="542808" y="367029"/>
                  </a:lnTo>
                  <a:lnTo>
                    <a:pt x="552518" y="363219"/>
                  </a:lnTo>
                  <a:lnTo>
                    <a:pt x="571324" y="363219"/>
                  </a:lnTo>
                  <a:lnTo>
                    <a:pt x="571329" y="342899"/>
                  </a:lnTo>
                  <a:lnTo>
                    <a:pt x="567115" y="337819"/>
                  </a:lnTo>
                  <a:close/>
                </a:path>
                <a:path w="791210" h="787400">
                  <a:moveTo>
                    <a:pt x="571324" y="363219"/>
                  </a:moveTo>
                  <a:lnTo>
                    <a:pt x="552518" y="363219"/>
                  </a:lnTo>
                  <a:lnTo>
                    <a:pt x="552518" y="372109"/>
                  </a:lnTo>
                  <a:lnTo>
                    <a:pt x="554568" y="383539"/>
                  </a:lnTo>
                  <a:lnTo>
                    <a:pt x="560714" y="393699"/>
                  </a:lnTo>
                  <a:lnTo>
                    <a:pt x="570119" y="401319"/>
                  </a:lnTo>
                  <a:lnTo>
                    <a:pt x="581947" y="405129"/>
                  </a:lnTo>
                  <a:lnTo>
                    <a:pt x="589084" y="405129"/>
                  </a:lnTo>
                  <a:lnTo>
                    <a:pt x="614974" y="386079"/>
                  </a:lnTo>
                  <a:lnTo>
                    <a:pt x="583258" y="386079"/>
                  </a:lnTo>
                  <a:lnTo>
                    <a:pt x="576101" y="384809"/>
                  </a:lnTo>
                  <a:lnTo>
                    <a:pt x="570953" y="378459"/>
                  </a:lnTo>
                  <a:lnTo>
                    <a:pt x="571100" y="375919"/>
                  </a:lnTo>
                  <a:lnTo>
                    <a:pt x="571174" y="374649"/>
                  </a:lnTo>
                  <a:lnTo>
                    <a:pt x="571248" y="373379"/>
                  </a:lnTo>
                  <a:lnTo>
                    <a:pt x="571324" y="363219"/>
                  </a:lnTo>
                  <a:close/>
                </a:path>
                <a:path w="791210" h="787400">
                  <a:moveTo>
                    <a:pt x="672206" y="372109"/>
                  </a:moveTo>
                  <a:lnTo>
                    <a:pt x="618244" y="372109"/>
                  </a:lnTo>
                  <a:lnTo>
                    <a:pt x="650053" y="388619"/>
                  </a:lnTo>
                  <a:lnTo>
                    <a:pt x="684516" y="392429"/>
                  </a:lnTo>
                  <a:lnTo>
                    <a:pt x="718209" y="383539"/>
                  </a:lnTo>
                  <a:lnTo>
                    <a:pt x="732959" y="373379"/>
                  </a:lnTo>
                  <a:lnTo>
                    <a:pt x="678189" y="373379"/>
                  </a:lnTo>
                  <a:lnTo>
                    <a:pt x="672206" y="372109"/>
                  </a:lnTo>
                  <a:close/>
                </a:path>
                <a:path w="791210" h="787400">
                  <a:moveTo>
                    <a:pt x="607845" y="339089"/>
                  </a:moveTo>
                  <a:lnTo>
                    <a:pt x="600931" y="342899"/>
                  </a:lnTo>
                  <a:lnTo>
                    <a:pt x="599377" y="346709"/>
                  </a:lnTo>
                  <a:lnTo>
                    <a:pt x="599409" y="375919"/>
                  </a:lnTo>
                  <a:lnTo>
                    <a:pt x="597879" y="379729"/>
                  </a:lnTo>
                  <a:lnTo>
                    <a:pt x="591938" y="384809"/>
                  </a:lnTo>
                  <a:lnTo>
                    <a:pt x="587629" y="386079"/>
                  </a:lnTo>
                  <a:lnTo>
                    <a:pt x="614974" y="386079"/>
                  </a:lnTo>
                  <a:lnTo>
                    <a:pt x="615614" y="384809"/>
                  </a:lnTo>
                  <a:lnTo>
                    <a:pt x="617584" y="379729"/>
                  </a:lnTo>
                  <a:lnTo>
                    <a:pt x="617914" y="375919"/>
                  </a:lnTo>
                  <a:lnTo>
                    <a:pt x="618024" y="374649"/>
                  </a:lnTo>
                  <a:lnTo>
                    <a:pt x="618134" y="373379"/>
                  </a:lnTo>
                  <a:lnTo>
                    <a:pt x="618244" y="372109"/>
                  </a:lnTo>
                  <a:lnTo>
                    <a:pt x="672206" y="372109"/>
                  </a:lnTo>
                  <a:lnTo>
                    <a:pt x="648273" y="367029"/>
                  </a:lnTo>
                  <a:lnTo>
                    <a:pt x="621956" y="350519"/>
                  </a:lnTo>
                  <a:lnTo>
                    <a:pt x="619970" y="347979"/>
                  </a:lnTo>
                  <a:lnTo>
                    <a:pt x="618173" y="346709"/>
                  </a:lnTo>
                  <a:lnTo>
                    <a:pt x="616603" y="344169"/>
                  </a:lnTo>
                  <a:lnTo>
                    <a:pt x="613692" y="340359"/>
                  </a:lnTo>
                  <a:lnTo>
                    <a:pt x="607845" y="339089"/>
                  </a:lnTo>
                  <a:close/>
                </a:path>
                <a:path w="791210" h="787400">
                  <a:moveTo>
                    <a:pt x="714137" y="52069"/>
                  </a:moveTo>
                  <a:lnTo>
                    <a:pt x="666048" y="52069"/>
                  </a:lnTo>
                  <a:lnTo>
                    <a:pt x="692001" y="59689"/>
                  </a:lnTo>
                  <a:lnTo>
                    <a:pt x="714725" y="74929"/>
                  </a:lnTo>
                  <a:lnTo>
                    <a:pt x="730854" y="97789"/>
                  </a:lnTo>
                  <a:lnTo>
                    <a:pt x="738076" y="123189"/>
                  </a:lnTo>
                  <a:lnTo>
                    <a:pt x="736146" y="149859"/>
                  </a:lnTo>
                  <a:lnTo>
                    <a:pt x="724817" y="173989"/>
                  </a:lnTo>
                  <a:lnTo>
                    <a:pt x="721882" y="179069"/>
                  </a:lnTo>
                  <a:lnTo>
                    <a:pt x="722973" y="184149"/>
                  </a:lnTo>
                  <a:lnTo>
                    <a:pt x="727305" y="187959"/>
                  </a:lnTo>
                  <a:lnTo>
                    <a:pt x="728796" y="189229"/>
                  </a:lnTo>
                  <a:lnTo>
                    <a:pt x="764190" y="189229"/>
                  </a:lnTo>
                  <a:lnTo>
                    <a:pt x="770625" y="194309"/>
                  </a:lnTo>
                  <a:lnTo>
                    <a:pt x="771959" y="200659"/>
                  </a:lnTo>
                  <a:lnTo>
                    <a:pt x="772195" y="204469"/>
                  </a:lnTo>
                  <a:lnTo>
                    <a:pt x="770782" y="209549"/>
                  </a:lnTo>
                  <a:lnTo>
                    <a:pt x="765132" y="214629"/>
                  </a:lnTo>
                  <a:lnTo>
                    <a:pt x="761129" y="217169"/>
                  </a:lnTo>
                  <a:lnTo>
                    <a:pt x="728325" y="217169"/>
                  </a:lnTo>
                  <a:lnTo>
                    <a:pt x="724111" y="220979"/>
                  </a:lnTo>
                  <a:lnTo>
                    <a:pt x="724119" y="229869"/>
                  </a:lnTo>
                  <a:lnTo>
                    <a:pt x="725735" y="232409"/>
                  </a:lnTo>
                  <a:lnTo>
                    <a:pt x="728325" y="233679"/>
                  </a:lnTo>
                  <a:lnTo>
                    <a:pt x="730523" y="236219"/>
                  </a:lnTo>
                  <a:lnTo>
                    <a:pt x="732563" y="237489"/>
                  </a:lnTo>
                  <a:lnTo>
                    <a:pt x="734447" y="238759"/>
                  </a:lnTo>
                  <a:lnTo>
                    <a:pt x="751756" y="264159"/>
                  </a:lnTo>
                  <a:lnTo>
                    <a:pt x="757853" y="293369"/>
                  </a:lnTo>
                  <a:lnTo>
                    <a:pt x="752678" y="322579"/>
                  </a:lnTo>
                  <a:lnTo>
                    <a:pt x="736173" y="347979"/>
                  </a:lnTo>
                  <a:lnTo>
                    <a:pt x="735624" y="349249"/>
                  </a:lnTo>
                  <a:lnTo>
                    <a:pt x="734996" y="349249"/>
                  </a:lnTo>
                  <a:lnTo>
                    <a:pt x="734447" y="350519"/>
                  </a:lnTo>
                  <a:lnTo>
                    <a:pt x="708112" y="367029"/>
                  </a:lnTo>
                  <a:lnTo>
                    <a:pt x="678189" y="373379"/>
                  </a:lnTo>
                  <a:lnTo>
                    <a:pt x="732959" y="373379"/>
                  </a:lnTo>
                  <a:lnTo>
                    <a:pt x="747709" y="363219"/>
                  </a:lnTo>
                  <a:lnTo>
                    <a:pt x="768138" y="334009"/>
                  </a:lnTo>
                  <a:lnTo>
                    <a:pt x="776531" y="300989"/>
                  </a:lnTo>
                  <a:lnTo>
                    <a:pt x="772651" y="266699"/>
                  </a:lnTo>
                  <a:lnTo>
                    <a:pt x="756264" y="236219"/>
                  </a:lnTo>
                  <a:lnTo>
                    <a:pt x="756970" y="236219"/>
                  </a:lnTo>
                  <a:lnTo>
                    <a:pt x="788822" y="213359"/>
                  </a:lnTo>
                  <a:lnTo>
                    <a:pt x="790548" y="204469"/>
                  </a:lnTo>
                  <a:lnTo>
                    <a:pt x="790674" y="200659"/>
                  </a:lnTo>
                  <a:lnTo>
                    <a:pt x="756970" y="170179"/>
                  </a:lnTo>
                  <a:lnTo>
                    <a:pt x="748651" y="170179"/>
                  </a:lnTo>
                  <a:lnTo>
                    <a:pt x="756395" y="142239"/>
                  </a:lnTo>
                  <a:lnTo>
                    <a:pt x="755273" y="113029"/>
                  </a:lnTo>
                  <a:lnTo>
                    <a:pt x="745660" y="85089"/>
                  </a:lnTo>
                  <a:lnTo>
                    <a:pt x="727933" y="62229"/>
                  </a:lnTo>
                  <a:lnTo>
                    <a:pt x="714137" y="52069"/>
                  </a:lnTo>
                  <a:close/>
                </a:path>
                <a:path w="791210" h="787400">
                  <a:moveTo>
                    <a:pt x="614586" y="19049"/>
                  </a:moveTo>
                  <a:lnTo>
                    <a:pt x="587449" y="19049"/>
                  </a:lnTo>
                  <a:lnTo>
                    <a:pt x="594598" y="20319"/>
                  </a:lnTo>
                  <a:lnTo>
                    <a:pt x="599754" y="26669"/>
                  </a:lnTo>
                  <a:lnTo>
                    <a:pt x="599453" y="31749"/>
                  </a:lnTo>
                  <a:lnTo>
                    <a:pt x="599377" y="62229"/>
                  </a:lnTo>
                  <a:lnTo>
                    <a:pt x="603592" y="67309"/>
                  </a:lnTo>
                  <a:lnTo>
                    <a:pt x="610600" y="67309"/>
                  </a:lnTo>
                  <a:lnTo>
                    <a:pt x="612366" y="66039"/>
                  </a:lnTo>
                  <a:lnTo>
                    <a:pt x="613880" y="66039"/>
                  </a:lnTo>
                  <a:lnTo>
                    <a:pt x="639222" y="54609"/>
                  </a:lnTo>
                  <a:lnTo>
                    <a:pt x="666048" y="52069"/>
                  </a:lnTo>
                  <a:lnTo>
                    <a:pt x="714137" y="52069"/>
                  </a:lnTo>
                  <a:lnTo>
                    <a:pt x="703789" y="44449"/>
                  </a:lnTo>
                  <a:lnTo>
                    <a:pt x="695891" y="41909"/>
                  </a:lnTo>
                  <a:lnTo>
                    <a:pt x="618173" y="41909"/>
                  </a:lnTo>
                  <a:lnTo>
                    <a:pt x="618173" y="33019"/>
                  </a:lnTo>
                  <a:lnTo>
                    <a:pt x="616123" y="21589"/>
                  </a:lnTo>
                  <a:lnTo>
                    <a:pt x="614586" y="19049"/>
                  </a:lnTo>
                  <a:close/>
                </a:path>
                <a:path w="791210" h="787400">
                  <a:moveTo>
                    <a:pt x="550008" y="31749"/>
                  </a:moveTo>
                  <a:lnTo>
                    <a:pt x="492506" y="31749"/>
                  </a:lnTo>
                  <a:lnTo>
                    <a:pt x="522410" y="38099"/>
                  </a:lnTo>
                  <a:lnTo>
                    <a:pt x="548720" y="54609"/>
                  </a:lnTo>
                  <a:lnTo>
                    <a:pt x="550721" y="57149"/>
                  </a:lnTo>
                  <a:lnTo>
                    <a:pt x="552518" y="58419"/>
                  </a:lnTo>
                  <a:lnTo>
                    <a:pt x="554103" y="60959"/>
                  </a:lnTo>
                  <a:lnTo>
                    <a:pt x="557007" y="64769"/>
                  </a:lnTo>
                  <a:lnTo>
                    <a:pt x="562861" y="66039"/>
                  </a:lnTo>
                  <a:lnTo>
                    <a:pt x="569768" y="62229"/>
                  </a:lnTo>
                  <a:lnTo>
                    <a:pt x="571321" y="58419"/>
                  </a:lnTo>
                  <a:lnTo>
                    <a:pt x="571294" y="33019"/>
                  </a:lnTo>
                  <a:lnTo>
                    <a:pt x="552455" y="33019"/>
                  </a:lnTo>
                  <a:lnTo>
                    <a:pt x="550008" y="31749"/>
                  </a:lnTo>
                  <a:close/>
                </a:path>
                <a:path w="791210" h="787400">
                  <a:moveTo>
                    <a:pt x="646956" y="34289"/>
                  </a:moveTo>
                  <a:lnTo>
                    <a:pt x="618173" y="41909"/>
                  </a:lnTo>
                  <a:lnTo>
                    <a:pt x="695891" y="41909"/>
                  </a:lnTo>
                  <a:lnTo>
                    <a:pt x="676146" y="35559"/>
                  </a:lnTo>
                  <a:lnTo>
                    <a:pt x="646956" y="34289"/>
                  </a:lnTo>
                  <a:close/>
                </a:path>
                <a:path w="791210" h="787400">
                  <a:moveTo>
                    <a:pt x="588744" y="0"/>
                  </a:moveTo>
                  <a:lnTo>
                    <a:pt x="581608" y="0"/>
                  </a:lnTo>
                  <a:lnTo>
                    <a:pt x="574735" y="1269"/>
                  </a:lnTo>
                  <a:lnTo>
                    <a:pt x="552565" y="31749"/>
                  </a:lnTo>
                  <a:lnTo>
                    <a:pt x="552455" y="33019"/>
                  </a:lnTo>
                  <a:lnTo>
                    <a:pt x="571294" y="33019"/>
                  </a:lnTo>
                  <a:lnTo>
                    <a:pt x="571290" y="29209"/>
                  </a:lnTo>
                  <a:lnTo>
                    <a:pt x="572813" y="25399"/>
                  </a:lnTo>
                  <a:lnTo>
                    <a:pt x="575528" y="22859"/>
                  </a:lnTo>
                  <a:lnTo>
                    <a:pt x="578777" y="20319"/>
                  </a:lnTo>
                  <a:lnTo>
                    <a:pt x="583077" y="19049"/>
                  </a:lnTo>
                  <a:lnTo>
                    <a:pt x="614586" y="19049"/>
                  </a:lnTo>
                  <a:lnTo>
                    <a:pt x="609977" y="11429"/>
                  </a:lnTo>
                  <a:lnTo>
                    <a:pt x="600572" y="3809"/>
                  </a:lnTo>
                  <a:lnTo>
                    <a:pt x="588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5884" y="3905929"/>
              <a:ext cx="102431" cy="1020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9879" y="3886254"/>
              <a:ext cx="103706" cy="1022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9121" y="4049506"/>
              <a:ext cx="103620" cy="1025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5575" y="4069326"/>
              <a:ext cx="103246" cy="10265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217667" y="3882008"/>
            <a:ext cx="2932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" marR="5080" indent="-28956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Calibri"/>
                <a:cs typeface="Calibri"/>
              </a:rPr>
              <a:t>You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can’t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improve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what </a:t>
            </a:r>
            <a:r>
              <a:rPr sz="2400" dirty="0">
                <a:latin typeface="Calibri"/>
                <a:cs typeface="Calibri"/>
              </a:rPr>
              <a:t>you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don’t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measure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13789" y="4745482"/>
            <a:ext cx="2799080" cy="1310005"/>
            <a:chOff x="1113789" y="4745482"/>
            <a:chExt cx="2799080" cy="1310005"/>
          </a:xfrm>
        </p:grpSpPr>
        <p:sp>
          <p:nvSpPr>
            <p:cNvPr id="18" name="object 18"/>
            <p:cNvSpPr/>
            <p:nvPr/>
          </p:nvSpPr>
          <p:spPr>
            <a:xfrm>
              <a:off x="1120139" y="4832858"/>
              <a:ext cx="2786380" cy="1216025"/>
            </a:xfrm>
            <a:custGeom>
              <a:avLst/>
              <a:gdLst/>
              <a:ahLst/>
              <a:cxnLst/>
              <a:rect l="l" t="t" r="r" b="b"/>
              <a:pathLst>
                <a:path w="2786379" h="1216025">
                  <a:moveTo>
                    <a:pt x="2785872" y="81153"/>
                  </a:moveTo>
                  <a:lnTo>
                    <a:pt x="81051" y="81153"/>
                  </a:lnTo>
                  <a:lnTo>
                    <a:pt x="49500" y="87508"/>
                  </a:lnTo>
                  <a:lnTo>
                    <a:pt x="23737" y="104854"/>
                  </a:lnTo>
                  <a:lnTo>
                    <a:pt x="6368" y="130605"/>
                  </a:lnTo>
                  <a:lnTo>
                    <a:pt x="0" y="162179"/>
                  </a:lnTo>
                  <a:lnTo>
                    <a:pt x="0" y="1134846"/>
                  </a:lnTo>
                  <a:lnTo>
                    <a:pt x="6368" y="1166391"/>
                  </a:lnTo>
                  <a:lnTo>
                    <a:pt x="23737" y="1192155"/>
                  </a:lnTo>
                  <a:lnTo>
                    <a:pt x="49500" y="1209527"/>
                  </a:lnTo>
                  <a:lnTo>
                    <a:pt x="81051" y="1215898"/>
                  </a:lnTo>
                  <a:lnTo>
                    <a:pt x="112594" y="1209527"/>
                  </a:lnTo>
                  <a:lnTo>
                    <a:pt x="138339" y="1192155"/>
                  </a:lnTo>
                  <a:lnTo>
                    <a:pt x="155691" y="1166391"/>
                  </a:lnTo>
                  <a:lnTo>
                    <a:pt x="162051" y="1134846"/>
                  </a:lnTo>
                  <a:lnTo>
                    <a:pt x="162178" y="1053782"/>
                  </a:lnTo>
                  <a:lnTo>
                    <a:pt x="2704846" y="1053782"/>
                  </a:lnTo>
                  <a:lnTo>
                    <a:pt x="2736365" y="1047411"/>
                  </a:lnTo>
                  <a:lnTo>
                    <a:pt x="2762123" y="1030039"/>
                  </a:lnTo>
                  <a:lnTo>
                    <a:pt x="2779498" y="1004276"/>
                  </a:lnTo>
                  <a:lnTo>
                    <a:pt x="2785872" y="972731"/>
                  </a:lnTo>
                  <a:lnTo>
                    <a:pt x="2785872" y="243205"/>
                  </a:lnTo>
                  <a:lnTo>
                    <a:pt x="81051" y="243205"/>
                  </a:lnTo>
                  <a:lnTo>
                    <a:pt x="81051" y="162179"/>
                  </a:lnTo>
                  <a:lnTo>
                    <a:pt x="84236" y="146419"/>
                  </a:lnTo>
                  <a:lnTo>
                    <a:pt x="92922" y="133540"/>
                  </a:lnTo>
                  <a:lnTo>
                    <a:pt x="105804" y="124852"/>
                  </a:lnTo>
                  <a:lnTo>
                    <a:pt x="121577" y="121666"/>
                  </a:lnTo>
                  <a:lnTo>
                    <a:pt x="2785872" y="121666"/>
                  </a:lnTo>
                  <a:lnTo>
                    <a:pt x="2785872" y="81153"/>
                  </a:lnTo>
                  <a:close/>
                </a:path>
                <a:path w="2786379" h="1216025">
                  <a:moveTo>
                    <a:pt x="2785872" y="121666"/>
                  </a:moveTo>
                  <a:lnTo>
                    <a:pt x="121577" y="121666"/>
                  </a:lnTo>
                  <a:lnTo>
                    <a:pt x="137347" y="124852"/>
                  </a:lnTo>
                  <a:lnTo>
                    <a:pt x="150210" y="133540"/>
                  </a:lnTo>
                  <a:lnTo>
                    <a:pt x="158876" y="146419"/>
                  </a:lnTo>
                  <a:lnTo>
                    <a:pt x="162051" y="162179"/>
                  </a:lnTo>
                  <a:lnTo>
                    <a:pt x="155691" y="193698"/>
                  </a:lnTo>
                  <a:lnTo>
                    <a:pt x="138339" y="219456"/>
                  </a:lnTo>
                  <a:lnTo>
                    <a:pt x="112594" y="236831"/>
                  </a:lnTo>
                  <a:lnTo>
                    <a:pt x="81051" y="243205"/>
                  </a:lnTo>
                  <a:lnTo>
                    <a:pt x="2785872" y="243205"/>
                  </a:lnTo>
                  <a:lnTo>
                    <a:pt x="2785872" y="121666"/>
                  </a:lnTo>
                  <a:close/>
                </a:path>
                <a:path w="2786379" h="1216025">
                  <a:moveTo>
                    <a:pt x="2623693" y="0"/>
                  </a:moveTo>
                  <a:lnTo>
                    <a:pt x="2623693" y="81026"/>
                  </a:lnTo>
                  <a:lnTo>
                    <a:pt x="2704846" y="81026"/>
                  </a:lnTo>
                  <a:lnTo>
                    <a:pt x="2704846" y="40513"/>
                  </a:lnTo>
                  <a:lnTo>
                    <a:pt x="2664333" y="40513"/>
                  </a:lnTo>
                  <a:lnTo>
                    <a:pt x="2648499" y="37326"/>
                  </a:lnTo>
                  <a:lnTo>
                    <a:pt x="2635583" y="28638"/>
                  </a:lnTo>
                  <a:lnTo>
                    <a:pt x="2626881" y="15759"/>
                  </a:lnTo>
                  <a:lnTo>
                    <a:pt x="2623693" y="0"/>
                  </a:lnTo>
                  <a:close/>
                </a:path>
                <a:path w="2786379" h="1216025">
                  <a:moveTo>
                    <a:pt x="2785872" y="0"/>
                  </a:moveTo>
                  <a:lnTo>
                    <a:pt x="2779498" y="31573"/>
                  </a:lnTo>
                  <a:lnTo>
                    <a:pt x="2762123" y="57324"/>
                  </a:lnTo>
                  <a:lnTo>
                    <a:pt x="2736365" y="74670"/>
                  </a:lnTo>
                  <a:lnTo>
                    <a:pt x="2704846" y="81026"/>
                  </a:lnTo>
                  <a:lnTo>
                    <a:pt x="2785872" y="81026"/>
                  </a:lnTo>
                  <a:lnTo>
                    <a:pt x="2785872" y="0"/>
                  </a:lnTo>
                  <a:close/>
                </a:path>
                <a:path w="2786379" h="1216025">
                  <a:moveTo>
                    <a:pt x="2704846" y="0"/>
                  </a:moveTo>
                  <a:lnTo>
                    <a:pt x="2701659" y="15759"/>
                  </a:lnTo>
                  <a:lnTo>
                    <a:pt x="2692971" y="28638"/>
                  </a:lnTo>
                  <a:lnTo>
                    <a:pt x="2680092" y="37326"/>
                  </a:lnTo>
                  <a:lnTo>
                    <a:pt x="2664333" y="40513"/>
                  </a:lnTo>
                  <a:lnTo>
                    <a:pt x="2704846" y="40513"/>
                  </a:lnTo>
                  <a:lnTo>
                    <a:pt x="2704846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01191" y="4751832"/>
              <a:ext cx="2705100" cy="324485"/>
            </a:xfrm>
            <a:custGeom>
              <a:avLst/>
              <a:gdLst/>
              <a:ahLst/>
              <a:cxnLst/>
              <a:rect l="l" t="t" r="r" b="b"/>
              <a:pathLst>
                <a:path w="2705100" h="324485">
                  <a:moveTo>
                    <a:pt x="40525" y="202692"/>
                  </a:moveTo>
                  <a:lnTo>
                    <a:pt x="24753" y="205878"/>
                  </a:lnTo>
                  <a:lnTo>
                    <a:pt x="11871" y="214566"/>
                  </a:lnTo>
                  <a:lnTo>
                    <a:pt x="3185" y="227445"/>
                  </a:lnTo>
                  <a:lnTo>
                    <a:pt x="0" y="243205"/>
                  </a:lnTo>
                  <a:lnTo>
                    <a:pt x="0" y="324231"/>
                  </a:lnTo>
                  <a:lnTo>
                    <a:pt x="31542" y="317857"/>
                  </a:lnTo>
                  <a:lnTo>
                    <a:pt x="57288" y="300482"/>
                  </a:lnTo>
                  <a:lnTo>
                    <a:pt x="74639" y="274724"/>
                  </a:lnTo>
                  <a:lnTo>
                    <a:pt x="81000" y="243205"/>
                  </a:lnTo>
                  <a:lnTo>
                    <a:pt x="77825" y="227445"/>
                  </a:lnTo>
                  <a:lnTo>
                    <a:pt x="69159" y="214566"/>
                  </a:lnTo>
                  <a:lnTo>
                    <a:pt x="56295" y="205878"/>
                  </a:lnTo>
                  <a:lnTo>
                    <a:pt x="40525" y="202692"/>
                  </a:lnTo>
                  <a:close/>
                </a:path>
                <a:path w="2705100" h="324485">
                  <a:moveTo>
                    <a:pt x="2704820" y="81026"/>
                  </a:moveTo>
                  <a:lnTo>
                    <a:pt x="2623794" y="81026"/>
                  </a:lnTo>
                  <a:lnTo>
                    <a:pt x="2623794" y="162179"/>
                  </a:lnTo>
                  <a:lnTo>
                    <a:pt x="2655314" y="155803"/>
                  </a:lnTo>
                  <a:lnTo>
                    <a:pt x="2681071" y="138414"/>
                  </a:lnTo>
                  <a:lnTo>
                    <a:pt x="2698446" y="112619"/>
                  </a:lnTo>
                  <a:lnTo>
                    <a:pt x="2704820" y="81026"/>
                  </a:lnTo>
                  <a:close/>
                </a:path>
                <a:path w="2705100" h="324485">
                  <a:moveTo>
                    <a:pt x="2623794" y="0"/>
                  </a:moveTo>
                  <a:lnTo>
                    <a:pt x="2592221" y="6373"/>
                  </a:lnTo>
                  <a:lnTo>
                    <a:pt x="2566469" y="23749"/>
                  </a:lnTo>
                  <a:lnTo>
                    <a:pt x="2549124" y="49506"/>
                  </a:lnTo>
                  <a:lnTo>
                    <a:pt x="2542768" y="81026"/>
                  </a:lnTo>
                  <a:lnTo>
                    <a:pt x="2545937" y="96839"/>
                  </a:lnTo>
                  <a:lnTo>
                    <a:pt x="2554595" y="109712"/>
                  </a:lnTo>
                  <a:lnTo>
                    <a:pt x="2567468" y="118369"/>
                  </a:lnTo>
                  <a:lnTo>
                    <a:pt x="2583281" y="121539"/>
                  </a:lnTo>
                  <a:lnTo>
                    <a:pt x="2599041" y="118369"/>
                  </a:lnTo>
                  <a:lnTo>
                    <a:pt x="2611920" y="109712"/>
                  </a:lnTo>
                  <a:lnTo>
                    <a:pt x="2620607" y="96839"/>
                  </a:lnTo>
                  <a:lnTo>
                    <a:pt x="2623794" y="81026"/>
                  </a:lnTo>
                  <a:lnTo>
                    <a:pt x="2704820" y="81026"/>
                  </a:lnTo>
                  <a:lnTo>
                    <a:pt x="2698446" y="49506"/>
                  </a:lnTo>
                  <a:lnTo>
                    <a:pt x="2681071" y="23749"/>
                  </a:lnTo>
                  <a:lnTo>
                    <a:pt x="2655314" y="6373"/>
                  </a:lnTo>
                  <a:lnTo>
                    <a:pt x="2623794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20139" y="4751832"/>
              <a:ext cx="2786380" cy="1297305"/>
            </a:xfrm>
            <a:custGeom>
              <a:avLst/>
              <a:gdLst/>
              <a:ahLst/>
              <a:cxnLst/>
              <a:rect l="l" t="t" r="r" b="b"/>
              <a:pathLst>
                <a:path w="2786379" h="1297304">
                  <a:moveTo>
                    <a:pt x="0" y="243205"/>
                  </a:moveTo>
                  <a:lnTo>
                    <a:pt x="6368" y="211631"/>
                  </a:lnTo>
                  <a:lnTo>
                    <a:pt x="23737" y="185880"/>
                  </a:lnTo>
                  <a:lnTo>
                    <a:pt x="49500" y="168534"/>
                  </a:lnTo>
                  <a:lnTo>
                    <a:pt x="81051" y="162179"/>
                  </a:lnTo>
                  <a:lnTo>
                    <a:pt x="2623693" y="162179"/>
                  </a:lnTo>
                  <a:lnTo>
                    <a:pt x="2623693" y="81026"/>
                  </a:lnTo>
                  <a:lnTo>
                    <a:pt x="2630068" y="49506"/>
                  </a:lnTo>
                  <a:lnTo>
                    <a:pt x="2647457" y="23749"/>
                  </a:lnTo>
                  <a:lnTo>
                    <a:pt x="2673252" y="6373"/>
                  </a:lnTo>
                  <a:lnTo>
                    <a:pt x="2704846" y="0"/>
                  </a:lnTo>
                  <a:lnTo>
                    <a:pt x="2736365" y="6373"/>
                  </a:lnTo>
                  <a:lnTo>
                    <a:pt x="2762123" y="23749"/>
                  </a:lnTo>
                  <a:lnTo>
                    <a:pt x="2779498" y="49506"/>
                  </a:lnTo>
                  <a:lnTo>
                    <a:pt x="2785872" y="81026"/>
                  </a:lnTo>
                  <a:lnTo>
                    <a:pt x="2785872" y="1053757"/>
                  </a:lnTo>
                  <a:lnTo>
                    <a:pt x="2779498" y="1085302"/>
                  </a:lnTo>
                  <a:lnTo>
                    <a:pt x="2762123" y="1111065"/>
                  </a:lnTo>
                  <a:lnTo>
                    <a:pt x="2736365" y="1128437"/>
                  </a:lnTo>
                  <a:lnTo>
                    <a:pt x="2704846" y="1134808"/>
                  </a:lnTo>
                  <a:lnTo>
                    <a:pt x="162178" y="1134808"/>
                  </a:lnTo>
                  <a:lnTo>
                    <a:pt x="162178" y="1215872"/>
                  </a:lnTo>
                  <a:lnTo>
                    <a:pt x="155800" y="1247417"/>
                  </a:lnTo>
                  <a:lnTo>
                    <a:pt x="138409" y="1273181"/>
                  </a:lnTo>
                  <a:lnTo>
                    <a:pt x="112624" y="1290553"/>
                  </a:lnTo>
                  <a:lnTo>
                    <a:pt x="81064" y="1296924"/>
                  </a:lnTo>
                  <a:lnTo>
                    <a:pt x="49511" y="1290553"/>
                  </a:lnTo>
                  <a:lnTo>
                    <a:pt x="23744" y="1273181"/>
                  </a:lnTo>
                  <a:lnTo>
                    <a:pt x="6370" y="1247417"/>
                  </a:lnTo>
                  <a:lnTo>
                    <a:pt x="0" y="1215872"/>
                  </a:lnTo>
                  <a:lnTo>
                    <a:pt x="0" y="243205"/>
                  </a:lnTo>
                  <a:close/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37482" y="4826508"/>
              <a:ext cx="174878" cy="9385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3789" y="4948174"/>
              <a:ext cx="174878" cy="1342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82318" y="4995037"/>
              <a:ext cx="0" cy="892175"/>
            </a:xfrm>
            <a:custGeom>
              <a:avLst/>
              <a:gdLst/>
              <a:ahLst/>
              <a:cxnLst/>
              <a:rect l="l" t="t" r="r" b="b"/>
              <a:pathLst>
                <a:path h="892175">
                  <a:moveTo>
                    <a:pt x="0" y="0"/>
                  </a:moveTo>
                  <a:lnTo>
                    <a:pt x="0" y="891603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50973" y="4968202"/>
            <a:ext cx="786765" cy="787400"/>
            <a:chOff x="150973" y="4968202"/>
            <a:chExt cx="786765" cy="787400"/>
          </a:xfrm>
        </p:grpSpPr>
        <p:sp>
          <p:nvSpPr>
            <p:cNvPr id="25" name="object 25"/>
            <p:cNvSpPr/>
            <p:nvPr/>
          </p:nvSpPr>
          <p:spPr>
            <a:xfrm>
              <a:off x="150973" y="4968202"/>
              <a:ext cx="786765" cy="787400"/>
            </a:xfrm>
            <a:custGeom>
              <a:avLst/>
              <a:gdLst/>
              <a:ahLst/>
              <a:cxnLst/>
              <a:rect l="l" t="t" r="r" b="b"/>
              <a:pathLst>
                <a:path w="786765" h="787400">
                  <a:moveTo>
                    <a:pt x="134000" y="754379"/>
                  </a:moveTo>
                  <a:lnTo>
                    <a:pt x="106399" y="754379"/>
                  </a:lnTo>
                  <a:lnTo>
                    <a:pt x="132480" y="779779"/>
                  </a:lnTo>
                  <a:lnTo>
                    <a:pt x="141449" y="786129"/>
                  </a:lnTo>
                  <a:lnTo>
                    <a:pt x="151725" y="787399"/>
                  </a:lnTo>
                  <a:lnTo>
                    <a:pt x="162061" y="786129"/>
                  </a:lnTo>
                  <a:lnTo>
                    <a:pt x="171210" y="779779"/>
                  </a:lnTo>
                  <a:lnTo>
                    <a:pt x="181378" y="769619"/>
                  </a:lnTo>
                  <a:lnTo>
                    <a:pt x="149705" y="769619"/>
                  </a:lnTo>
                  <a:lnTo>
                    <a:pt x="145668" y="765809"/>
                  </a:lnTo>
                  <a:lnTo>
                    <a:pt x="134000" y="754379"/>
                  </a:lnTo>
                  <a:close/>
                </a:path>
                <a:path w="786765" h="787400">
                  <a:moveTo>
                    <a:pt x="483753" y="12699"/>
                  </a:moveTo>
                  <a:lnTo>
                    <a:pt x="450239" y="21589"/>
                  </a:lnTo>
                  <a:lnTo>
                    <a:pt x="420906" y="41909"/>
                  </a:lnTo>
                  <a:lnTo>
                    <a:pt x="400566" y="71119"/>
                  </a:lnTo>
                  <a:lnTo>
                    <a:pt x="392203" y="104139"/>
                  </a:lnTo>
                  <a:lnTo>
                    <a:pt x="396054" y="138429"/>
                  </a:lnTo>
                  <a:lnTo>
                    <a:pt x="412355" y="168909"/>
                  </a:lnTo>
                  <a:lnTo>
                    <a:pt x="400252" y="171449"/>
                  </a:lnTo>
                  <a:lnTo>
                    <a:pt x="390021" y="177799"/>
                  </a:lnTo>
                  <a:lnTo>
                    <a:pt x="382604" y="186689"/>
                  </a:lnTo>
                  <a:lnTo>
                    <a:pt x="378942" y="198119"/>
                  </a:lnTo>
                  <a:lnTo>
                    <a:pt x="379018" y="200659"/>
                  </a:lnTo>
                  <a:lnTo>
                    <a:pt x="379131" y="204469"/>
                  </a:lnTo>
                  <a:lnTo>
                    <a:pt x="404988" y="233679"/>
                  </a:lnTo>
                  <a:lnTo>
                    <a:pt x="411629" y="234949"/>
                  </a:lnTo>
                  <a:lnTo>
                    <a:pt x="420062" y="234949"/>
                  </a:lnTo>
                  <a:lnTo>
                    <a:pt x="415940" y="246379"/>
                  </a:lnTo>
                  <a:lnTo>
                    <a:pt x="413146" y="257809"/>
                  </a:lnTo>
                  <a:lnTo>
                    <a:pt x="411702" y="269239"/>
                  </a:lnTo>
                  <a:lnTo>
                    <a:pt x="411629" y="280669"/>
                  </a:lnTo>
                  <a:lnTo>
                    <a:pt x="411996" y="288289"/>
                  </a:lnTo>
                  <a:lnTo>
                    <a:pt x="408873" y="295909"/>
                  </a:lnTo>
                  <a:lnTo>
                    <a:pt x="403196" y="299719"/>
                  </a:lnTo>
                  <a:lnTo>
                    <a:pt x="8404" y="693419"/>
                  </a:lnTo>
                  <a:lnTo>
                    <a:pt x="2241" y="702309"/>
                  </a:lnTo>
                  <a:lnTo>
                    <a:pt x="0" y="712469"/>
                  </a:lnTo>
                  <a:lnTo>
                    <a:pt x="1711" y="723899"/>
                  </a:lnTo>
                  <a:lnTo>
                    <a:pt x="7409" y="732789"/>
                  </a:lnTo>
                  <a:lnTo>
                    <a:pt x="47592" y="773429"/>
                  </a:lnTo>
                  <a:lnTo>
                    <a:pt x="56582" y="779779"/>
                  </a:lnTo>
                  <a:lnTo>
                    <a:pt x="66872" y="781049"/>
                  </a:lnTo>
                  <a:lnTo>
                    <a:pt x="77214" y="779779"/>
                  </a:lnTo>
                  <a:lnTo>
                    <a:pt x="86362" y="773429"/>
                  </a:lnTo>
                  <a:lnTo>
                    <a:pt x="97048" y="763269"/>
                  </a:lnTo>
                  <a:lnTo>
                    <a:pt x="64818" y="763269"/>
                  </a:lnTo>
                  <a:lnTo>
                    <a:pt x="60828" y="759459"/>
                  </a:lnTo>
                  <a:lnTo>
                    <a:pt x="21566" y="720089"/>
                  </a:lnTo>
                  <a:lnTo>
                    <a:pt x="18125" y="717549"/>
                  </a:lnTo>
                  <a:lnTo>
                    <a:pt x="17844" y="712469"/>
                  </a:lnTo>
                  <a:lnTo>
                    <a:pt x="17774" y="711199"/>
                  </a:lnTo>
                  <a:lnTo>
                    <a:pt x="21027" y="707389"/>
                  </a:lnTo>
                  <a:lnTo>
                    <a:pt x="21566" y="707389"/>
                  </a:lnTo>
                  <a:lnTo>
                    <a:pt x="415916" y="313689"/>
                  </a:lnTo>
                  <a:lnTo>
                    <a:pt x="422494" y="307339"/>
                  </a:lnTo>
                  <a:lnTo>
                    <a:pt x="427193" y="298449"/>
                  </a:lnTo>
                  <a:lnTo>
                    <a:pt x="429861" y="289559"/>
                  </a:lnTo>
                  <a:lnTo>
                    <a:pt x="430286" y="280669"/>
                  </a:lnTo>
                  <a:lnTo>
                    <a:pt x="430346" y="279399"/>
                  </a:lnTo>
                  <a:lnTo>
                    <a:pt x="437473" y="241299"/>
                  </a:lnTo>
                  <a:lnTo>
                    <a:pt x="443730" y="231139"/>
                  </a:lnTo>
                  <a:lnTo>
                    <a:pt x="446627" y="226059"/>
                  </a:lnTo>
                  <a:lnTo>
                    <a:pt x="445503" y="220979"/>
                  </a:lnTo>
                  <a:lnTo>
                    <a:pt x="439670" y="215899"/>
                  </a:lnTo>
                  <a:lnTo>
                    <a:pt x="407865" y="215899"/>
                  </a:lnTo>
                  <a:lnTo>
                    <a:pt x="404227" y="214629"/>
                  </a:lnTo>
                  <a:lnTo>
                    <a:pt x="398807" y="208279"/>
                  </a:lnTo>
                  <a:lnTo>
                    <a:pt x="397378" y="204469"/>
                  </a:lnTo>
                  <a:lnTo>
                    <a:pt x="397675" y="200659"/>
                  </a:lnTo>
                  <a:lnTo>
                    <a:pt x="398964" y="193039"/>
                  </a:lnTo>
                  <a:lnTo>
                    <a:pt x="405382" y="187959"/>
                  </a:lnTo>
                  <a:lnTo>
                    <a:pt x="440162" y="187959"/>
                  </a:lnTo>
                  <a:lnTo>
                    <a:pt x="444355" y="184149"/>
                  </a:lnTo>
                  <a:lnTo>
                    <a:pt x="444355" y="175259"/>
                  </a:lnTo>
                  <a:lnTo>
                    <a:pt x="442770" y="172719"/>
                  </a:lnTo>
                  <a:lnTo>
                    <a:pt x="440138" y="171449"/>
                  </a:lnTo>
                  <a:lnTo>
                    <a:pt x="437983" y="168909"/>
                  </a:lnTo>
                  <a:lnTo>
                    <a:pt x="435961" y="167639"/>
                  </a:lnTo>
                  <a:lnTo>
                    <a:pt x="434110" y="166369"/>
                  </a:lnTo>
                  <a:lnTo>
                    <a:pt x="416862" y="140969"/>
                  </a:lnTo>
                  <a:lnTo>
                    <a:pt x="410776" y="111759"/>
                  </a:lnTo>
                  <a:lnTo>
                    <a:pt x="415908" y="82549"/>
                  </a:lnTo>
                  <a:lnTo>
                    <a:pt x="432314" y="57149"/>
                  </a:lnTo>
                  <a:lnTo>
                    <a:pt x="432908" y="55879"/>
                  </a:lnTo>
                  <a:lnTo>
                    <a:pt x="434110" y="54609"/>
                  </a:lnTo>
                  <a:lnTo>
                    <a:pt x="460288" y="38099"/>
                  </a:lnTo>
                  <a:lnTo>
                    <a:pt x="490043" y="31749"/>
                  </a:lnTo>
                  <a:lnTo>
                    <a:pt x="547258" y="31749"/>
                  </a:lnTo>
                  <a:lnTo>
                    <a:pt x="518040" y="16509"/>
                  </a:lnTo>
                  <a:lnTo>
                    <a:pt x="483753" y="12699"/>
                  </a:lnTo>
                  <a:close/>
                </a:path>
                <a:path w="786765" h="787400">
                  <a:moveTo>
                    <a:pt x="194370" y="645159"/>
                  </a:moveTo>
                  <a:lnTo>
                    <a:pt x="188498" y="645159"/>
                  </a:lnTo>
                  <a:lnTo>
                    <a:pt x="148370" y="685799"/>
                  </a:lnTo>
                  <a:lnTo>
                    <a:pt x="148339" y="692149"/>
                  </a:lnTo>
                  <a:lnTo>
                    <a:pt x="151978" y="694689"/>
                  </a:lnTo>
                  <a:lnTo>
                    <a:pt x="184719" y="727709"/>
                  </a:lnTo>
                  <a:lnTo>
                    <a:pt x="188155" y="730249"/>
                  </a:lnTo>
                  <a:lnTo>
                    <a:pt x="188417" y="735329"/>
                  </a:lnTo>
                  <a:lnTo>
                    <a:pt x="188483" y="736599"/>
                  </a:lnTo>
                  <a:lnTo>
                    <a:pt x="185219" y="740409"/>
                  </a:lnTo>
                  <a:lnTo>
                    <a:pt x="184719" y="740409"/>
                  </a:lnTo>
                  <a:lnTo>
                    <a:pt x="158631" y="765809"/>
                  </a:lnTo>
                  <a:lnTo>
                    <a:pt x="155304" y="769619"/>
                  </a:lnTo>
                  <a:lnTo>
                    <a:pt x="181378" y="769619"/>
                  </a:lnTo>
                  <a:lnTo>
                    <a:pt x="197900" y="753109"/>
                  </a:lnTo>
                  <a:lnTo>
                    <a:pt x="204053" y="745489"/>
                  </a:lnTo>
                  <a:lnTo>
                    <a:pt x="206281" y="735329"/>
                  </a:lnTo>
                  <a:lnTo>
                    <a:pt x="204552" y="723899"/>
                  </a:lnTo>
                  <a:lnTo>
                    <a:pt x="198837" y="715009"/>
                  </a:lnTo>
                  <a:lnTo>
                    <a:pt x="171991" y="688339"/>
                  </a:lnTo>
                  <a:lnTo>
                    <a:pt x="191434" y="669289"/>
                  </a:lnTo>
                  <a:lnTo>
                    <a:pt x="218372" y="669289"/>
                  </a:lnTo>
                  <a:lnTo>
                    <a:pt x="194370" y="645159"/>
                  </a:lnTo>
                  <a:close/>
                </a:path>
                <a:path w="786765" h="787400">
                  <a:moveTo>
                    <a:pt x="109366" y="730249"/>
                  </a:moveTo>
                  <a:lnTo>
                    <a:pt x="103494" y="730249"/>
                  </a:lnTo>
                  <a:lnTo>
                    <a:pt x="73712" y="759459"/>
                  </a:lnTo>
                  <a:lnTo>
                    <a:pt x="70401" y="763269"/>
                  </a:lnTo>
                  <a:lnTo>
                    <a:pt x="97048" y="763269"/>
                  </a:lnTo>
                  <a:lnTo>
                    <a:pt x="106399" y="754379"/>
                  </a:lnTo>
                  <a:lnTo>
                    <a:pt x="134000" y="754379"/>
                  </a:lnTo>
                  <a:lnTo>
                    <a:pt x="109366" y="730249"/>
                  </a:lnTo>
                  <a:close/>
                </a:path>
                <a:path w="786765" h="787400">
                  <a:moveTo>
                    <a:pt x="218372" y="669289"/>
                  </a:moveTo>
                  <a:lnTo>
                    <a:pt x="191434" y="669289"/>
                  </a:lnTo>
                  <a:lnTo>
                    <a:pt x="238021" y="715009"/>
                  </a:lnTo>
                  <a:lnTo>
                    <a:pt x="247015" y="721359"/>
                  </a:lnTo>
                  <a:lnTo>
                    <a:pt x="257308" y="723899"/>
                  </a:lnTo>
                  <a:lnTo>
                    <a:pt x="267653" y="722629"/>
                  </a:lnTo>
                  <a:lnTo>
                    <a:pt x="276806" y="716279"/>
                  </a:lnTo>
                  <a:lnTo>
                    <a:pt x="287053" y="706119"/>
                  </a:lnTo>
                  <a:lnTo>
                    <a:pt x="255254" y="706119"/>
                  </a:lnTo>
                  <a:lnTo>
                    <a:pt x="251217" y="702309"/>
                  </a:lnTo>
                  <a:lnTo>
                    <a:pt x="218372" y="669289"/>
                  </a:lnTo>
                  <a:close/>
                </a:path>
                <a:path w="786765" h="787400">
                  <a:moveTo>
                    <a:pt x="564279" y="337819"/>
                  </a:moveTo>
                  <a:lnTo>
                    <a:pt x="557228" y="337819"/>
                  </a:lnTo>
                  <a:lnTo>
                    <a:pt x="555385" y="339089"/>
                  </a:lnTo>
                  <a:lnTo>
                    <a:pt x="553832" y="340359"/>
                  </a:lnTo>
                  <a:lnTo>
                    <a:pt x="543607" y="345439"/>
                  </a:lnTo>
                  <a:lnTo>
                    <a:pt x="532712" y="349249"/>
                  </a:lnTo>
                  <a:lnTo>
                    <a:pt x="521329" y="351789"/>
                  </a:lnTo>
                  <a:lnTo>
                    <a:pt x="509643" y="353059"/>
                  </a:lnTo>
                  <a:lnTo>
                    <a:pt x="504020" y="353059"/>
                  </a:lnTo>
                  <a:lnTo>
                    <a:pt x="494494" y="354329"/>
                  </a:lnTo>
                  <a:lnTo>
                    <a:pt x="247172" y="588009"/>
                  </a:lnTo>
                  <a:lnTo>
                    <a:pt x="247133" y="593089"/>
                  </a:lnTo>
                  <a:lnTo>
                    <a:pt x="303363" y="650239"/>
                  </a:lnTo>
                  <a:lnTo>
                    <a:pt x="306806" y="654049"/>
                  </a:lnTo>
                  <a:lnTo>
                    <a:pt x="307052" y="657859"/>
                  </a:lnTo>
                  <a:lnTo>
                    <a:pt x="307134" y="659129"/>
                  </a:lnTo>
                  <a:lnTo>
                    <a:pt x="303863" y="662939"/>
                  </a:lnTo>
                  <a:lnTo>
                    <a:pt x="303363" y="662939"/>
                  </a:lnTo>
                  <a:lnTo>
                    <a:pt x="264164" y="702309"/>
                  </a:lnTo>
                  <a:lnTo>
                    <a:pt x="260845" y="706119"/>
                  </a:lnTo>
                  <a:lnTo>
                    <a:pt x="287053" y="706119"/>
                  </a:lnTo>
                  <a:lnTo>
                    <a:pt x="316513" y="676909"/>
                  </a:lnTo>
                  <a:lnTo>
                    <a:pt x="322664" y="668019"/>
                  </a:lnTo>
                  <a:lnTo>
                    <a:pt x="324889" y="657859"/>
                  </a:lnTo>
                  <a:lnTo>
                    <a:pt x="323158" y="647699"/>
                  </a:lnTo>
                  <a:lnTo>
                    <a:pt x="317442" y="638809"/>
                  </a:lnTo>
                  <a:lnTo>
                    <a:pt x="270676" y="590549"/>
                  </a:lnTo>
                  <a:lnTo>
                    <a:pt x="482625" y="379729"/>
                  </a:lnTo>
                  <a:lnTo>
                    <a:pt x="488411" y="374649"/>
                  </a:lnTo>
                  <a:lnTo>
                    <a:pt x="496095" y="372109"/>
                  </a:lnTo>
                  <a:lnTo>
                    <a:pt x="509666" y="372109"/>
                  </a:lnTo>
                  <a:lnTo>
                    <a:pt x="530138" y="369569"/>
                  </a:lnTo>
                  <a:lnTo>
                    <a:pt x="540094" y="367029"/>
                  </a:lnTo>
                  <a:lnTo>
                    <a:pt x="549755" y="363219"/>
                  </a:lnTo>
                  <a:lnTo>
                    <a:pt x="568467" y="363219"/>
                  </a:lnTo>
                  <a:lnTo>
                    <a:pt x="568473" y="342899"/>
                  </a:lnTo>
                  <a:lnTo>
                    <a:pt x="564279" y="337819"/>
                  </a:lnTo>
                  <a:close/>
                </a:path>
                <a:path w="786765" h="787400">
                  <a:moveTo>
                    <a:pt x="568467" y="363219"/>
                  </a:moveTo>
                  <a:lnTo>
                    <a:pt x="549755" y="363219"/>
                  </a:lnTo>
                  <a:lnTo>
                    <a:pt x="549755" y="372109"/>
                  </a:lnTo>
                  <a:lnTo>
                    <a:pt x="551795" y="383539"/>
                  </a:lnTo>
                  <a:lnTo>
                    <a:pt x="557911" y="393699"/>
                  </a:lnTo>
                  <a:lnTo>
                    <a:pt x="567269" y="401319"/>
                  </a:lnTo>
                  <a:lnTo>
                    <a:pt x="579038" y="405129"/>
                  </a:lnTo>
                  <a:lnTo>
                    <a:pt x="586139" y="405129"/>
                  </a:lnTo>
                  <a:lnTo>
                    <a:pt x="611900" y="386079"/>
                  </a:lnTo>
                  <a:lnTo>
                    <a:pt x="580342" y="386079"/>
                  </a:lnTo>
                  <a:lnTo>
                    <a:pt x="573220" y="384809"/>
                  </a:lnTo>
                  <a:lnTo>
                    <a:pt x="568098" y="378459"/>
                  </a:lnTo>
                  <a:lnTo>
                    <a:pt x="568245" y="375919"/>
                  </a:lnTo>
                  <a:lnTo>
                    <a:pt x="568318" y="374649"/>
                  </a:lnTo>
                  <a:lnTo>
                    <a:pt x="568391" y="373379"/>
                  </a:lnTo>
                  <a:lnTo>
                    <a:pt x="568467" y="363219"/>
                  </a:lnTo>
                  <a:close/>
                </a:path>
                <a:path w="786765" h="787400">
                  <a:moveTo>
                    <a:pt x="668845" y="372109"/>
                  </a:moveTo>
                  <a:lnTo>
                    <a:pt x="615152" y="372109"/>
                  </a:lnTo>
                  <a:lnTo>
                    <a:pt x="646803" y="388619"/>
                  </a:lnTo>
                  <a:lnTo>
                    <a:pt x="681093" y="392429"/>
                  </a:lnTo>
                  <a:lnTo>
                    <a:pt x="714618" y="383539"/>
                  </a:lnTo>
                  <a:lnTo>
                    <a:pt x="729294" y="373379"/>
                  </a:lnTo>
                  <a:lnTo>
                    <a:pt x="674798" y="373379"/>
                  </a:lnTo>
                  <a:lnTo>
                    <a:pt x="668845" y="372109"/>
                  </a:lnTo>
                  <a:close/>
                </a:path>
                <a:path w="786765" h="787400">
                  <a:moveTo>
                    <a:pt x="604806" y="339089"/>
                  </a:moveTo>
                  <a:lnTo>
                    <a:pt x="597927" y="342899"/>
                  </a:lnTo>
                  <a:lnTo>
                    <a:pt x="596381" y="346709"/>
                  </a:lnTo>
                  <a:lnTo>
                    <a:pt x="596412" y="375919"/>
                  </a:lnTo>
                  <a:lnTo>
                    <a:pt x="594889" y="379729"/>
                  </a:lnTo>
                  <a:lnTo>
                    <a:pt x="588978" y="384809"/>
                  </a:lnTo>
                  <a:lnTo>
                    <a:pt x="584691" y="386079"/>
                  </a:lnTo>
                  <a:lnTo>
                    <a:pt x="611900" y="386079"/>
                  </a:lnTo>
                  <a:lnTo>
                    <a:pt x="612536" y="384809"/>
                  </a:lnTo>
                  <a:lnTo>
                    <a:pt x="614496" y="379729"/>
                  </a:lnTo>
                  <a:lnTo>
                    <a:pt x="614824" y="375919"/>
                  </a:lnTo>
                  <a:lnTo>
                    <a:pt x="614934" y="374649"/>
                  </a:lnTo>
                  <a:lnTo>
                    <a:pt x="615043" y="373379"/>
                  </a:lnTo>
                  <a:lnTo>
                    <a:pt x="615152" y="372109"/>
                  </a:lnTo>
                  <a:lnTo>
                    <a:pt x="668845" y="372109"/>
                  </a:lnTo>
                  <a:lnTo>
                    <a:pt x="645032" y="367029"/>
                  </a:lnTo>
                  <a:lnTo>
                    <a:pt x="618846" y="350519"/>
                  </a:lnTo>
                  <a:lnTo>
                    <a:pt x="616870" y="347979"/>
                  </a:lnTo>
                  <a:lnTo>
                    <a:pt x="615082" y="346709"/>
                  </a:lnTo>
                  <a:lnTo>
                    <a:pt x="613520" y="344169"/>
                  </a:lnTo>
                  <a:lnTo>
                    <a:pt x="610623" y="340359"/>
                  </a:lnTo>
                  <a:lnTo>
                    <a:pt x="604806" y="339089"/>
                  </a:lnTo>
                  <a:close/>
                </a:path>
                <a:path w="786765" h="787400">
                  <a:moveTo>
                    <a:pt x="710566" y="52069"/>
                  </a:moveTo>
                  <a:lnTo>
                    <a:pt x="662718" y="52069"/>
                  </a:lnTo>
                  <a:lnTo>
                    <a:pt x="688541" y="59689"/>
                  </a:lnTo>
                  <a:lnTo>
                    <a:pt x="711151" y="74929"/>
                  </a:lnTo>
                  <a:lnTo>
                    <a:pt x="727200" y="97789"/>
                  </a:lnTo>
                  <a:lnTo>
                    <a:pt x="734386" y="123189"/>
                  </a:lnTo>
                  <a:lnTo>
                    <a:pt x="732465" y="149859"/>
                  </a:lnTo>
                  <a:lnTo>
                    <a:pt x="721193" y="173989"/>
                  </a:lnTo>
                  <a:lnTo>
                    <a:pt x="718273" y="179069"/>
                  </a:lnTo>
                  <a:lnTo>
                    <a:pt x="719358" y="184149"/>
                  </a:lnTo>
                  <a:lnTo>
                    <a:pt x="723669" y="187959"/>
                  </a:lnTo>
                  <a:lnTo>
                    <a:pt x="725152" y="189229"/>
                  </a:lnTo>
                  <a:lnTo>
                    <a:pt x="760369" y="189229"/>
                  </a:lnTo>
                  <a:lnTo>
                    <a:pt x="766772" y="194309"/>
                  </a:lnTo>
                  <a:lnTo>
                    <a:pt x="768099" y="200659"/>
                  </a:lnTo>
                  <a:lnTo>
                    <a:pt x="768334" y="204469"/>
                  </a:lnTo>
                  <a:lnTo>
                    <a:pt x="766928" y="209549"/>
                  </a:lnTo>
                  <a:lnTo>
                    <a:pt x="761306" y="214629"/>
                  </a:lnTo>
                  <a:lnTo>
                    <a:pt x="757324" y="217169"/>
                  </a:lnTo>
                  <a:lnTo>
                    <a:pt x="724684" y="217169"/>
                  </a:lnTo>
                  <a:lnTo>
                    <a:pt x="720490" y="220979"/>
                  </a:lnTo>
                  <a:lnTo>
                    <a:pt x="720498" y="229869"/>
                  </a:lnTo>
                  <a:lnTo>
                    <a:pt x="722107" y="232409"/>
                  </a:lnTo>
                  <a:lnTo>
                    <a:pt x="724684" y="233679"/>
                  </a:lnTo>
                  <a:lnTo>
                    <a:pt x="726870" y="236219"/>
                  </a:lnTo>
                  <a:lnTo>
                    <a:pt x="728900" y="237489"/>
                  </a:lnTo>
                  <a:lnTo>
                    <a:pt x="730774" y="238759"/>
                  </a:lnTo>
                  <a:lnTo>
                    <a:pt x="747997" y="264159"/>
                  </a:lnTo>
                  <a:lnTo>
                    <a:pt x="754064" y="293369"/>
                  </a:lnTo>
                  <a:lnTo>
                    <a:pt x="748915" y="322579"/>
                  </a:lnTo>
                  <a:lnTo>
                    <a:pt x="732492" y="347979"/>
                  </a:lnTo>
                  <a:lnTo>
                    <a:pt x="731946" y="349249"/>
                  </a:lnTo>
                  <a:lnTo>
                    <a:pt x="731321" y="349249"/>
                  </a:lnTo>
                  <a:lnTo>
                    <a:pt x="730774" y="350519"/>
                  </a:lnTo>
                  <a:lnTo>
                    <a:pt x="704571" y="367029"/>
                  </a:lnTo>
                  <a:lnTo>
                    <a:pt x="674798" y="373379"/>
                  </a:lnTo>
                  <a:lnTo>
                    <a:pt x="729294" y="373379"/>
                  </a:lnTo>
                  <a:lnTo>
                    <a:pt x="743971" y="363219"/>
                  </a:lnTo>
                  <a:lnTo>
                    <a:pt x="764298" y="334009"/>
                  </a:lnTo>
                  <a:lnTo>
                    <a:pt x="772648" y="300989"/>
                  </a:lnTo>
                  <a:lnTo>
                    <a:pt x="768788" y="266699"/>
                  </a:lnTo>
                  <a:lnTo>
                    <a:pt x="752482" y="236219"/>
                  </a:lnTo>
                  <a:lnTo>
                    <a:pt x="753185" y="236219"/>
                  </a:lnTo>
                  <a:lnTo>
                    <a:pt x="784878" y="213359"/>
                  </a:lnTo>
                  <a:lnTo>
                    <a:pt x="786595" y="204469"/>
                  </a:lnTo>
                  <a:lnTo>
                    <a:pt x="786720" y="200659"/>
                  </a:lnTo>
                  <a:lnTo>
                    <a:pt x="753185" y="170179"/>
                  </a:lnTo>
                  <a:lnTo>
                    <a:pt x="744908" y="170179"/>
                  </a:lnTo>
                  <a:lnTo>
                    <a:pt x="752613" y="142239"/>
                  </a:lnTo>
                  <a:lnTo>
                    <a:pt x="751496" y="113029"/>
                  </a:lnTo>
                  <a:lnTo>
                    <a:pt x="741932" y="85089"/>
                  </a:lnTo>
                  <a:lnTo>
                    <a:pt x="724293" y="62229"/>
                  </a:lnTo>
                  <a:lnTo>
                    <a:pt x="710566" y="52069"/>
                  </a:lnTo>
                  <a:close/>
                </a:path>
                <a:path w="786765" h="787400">
                  <a:moveTo>
                    <a:pt x="611513" y="19049"/>
                  </a:moveTo>
                  <a:lnTo>
                    <a:pt x="584511" y="19049"/>
                  </a:lnTo>
                  <a:lnTo>
                    <a:pt x="591625" y="20319"/>
                  </a:lnTo>
                  <a:lnTo>
                    <a:pt x="596755" y="26669"/>
                  </a:lnTo>
                  <a:lnTo>
                    <a:pt x="596456" y="31749"/>
                  </a:lnTo>
                  <a:lnTo>
                    <a:pt x="596381" y="62229"/>
                  </a:lnTo>
                  <a:lnTo>
                    <a:pt x="600574" y="67309"/>
                  </a:lnTo>
                  <a:lnTo>
                    <a:pt x="607547" y="67309"/>
                  </a:lnTo>
                  <a:lnTo>
                    <a:pt x="609304" y="66039"/>
                  </a:lnTo>
                  <a:lnTo>
                    <a:pt x="610811" y="66039"/>
                  </a:lnTo>
                  <a:lnTo>
                    <a:pt x="636026" y="54609"/>
                  </a:lnTo>
                  <a:lnTo>
                    <a:pt x="662718" y="52069"/>
                  </a:lnTo>
                  <a:lnTo>
                    <a:pt x="710566" y="52069"/>
                  </a:lnTo>
                  <a:lnTo>
                    <a:pt x="700270" y="44449"/>
                  </a:lnTo>
                  <a:lnTo>
                    <a:pt x="692412" y="41909"/>
                  </a:lnTo>
                  <a:lnTo>
                    <a:pt x="615082" y="41909"/>
                  </a:lnTo>
                  <a:lnTo>
                    <a:pt x="615082" y="33019"/>
                  </a:lnTo>
                  <a:lnTo>
                    <a:pt x="613042" y="21589"/>
                  </a:lnTo>
                  <a:lnTo>
                    <a:pt x="611513" y="19049"/>
                  </a:lnTo>
                  <a:close/>
                </a:path>
                <a:path w="786765" h="787400">
                  <a:moveTo>
                    <a:pt x="547258" y="31749"/>
                  </a:moveTo>
                  <a:lnTo>
                    <a:pt x="490043" y="31749"/>
                  </a:lnTo>
                  <a:lnTo>
                    <a:pt x="519798" y="38099"/>
                  </a:lnTo>
                  <a:lnTo>
                    <a:pt x="545976" y="54609"/>
                  </a:lnTo>
                  <a:lnTo>
                    <a:pt x="547967" y="57149"/>
                  </a:lnTo>
                  <a:lnTo>
                    <a:pt x="549755" y="58419"/>
                  </a:lnTo>
                  <a:lnTo>
                    <a:pt x="551333" y="60959"/>
                  </a:lnTo>
                  <a:lnTo>
                    <a:pt x="554222" y="64769"/>
                  </a:lnTo>
                  <a:lnTo>
                    <a:pt x="560047" y="66039"/>
                  </a:lnTo>
                  <a:lnTo>
                    <a:pt x="566919" y="62229"/>
                  </a:lnTo>
                  <a:lnTo>
                    <a:pt x="568465" y="58419"/>
                  </a:lnTo>
                  <a:lnTo>
                    <a:pt x="568438" y="33019"/>
                  </a:lnTo>
                  <a:lnTo>
                    <a:pt x="549693" y="33019"/>
                  </a:lnTo>
                  <a:lnTo>
                    <a:pt x="547258" y="31749"/>
                  </a:lnTo>
                  <a:close/>
                </a:path>
                <a:path w="786765" h="787400">
                  <a:moveTo>
                    <a:pt x="643721" y="34289"/>
                  </a:moveTo>
                  <a:lnTo>
                    <a:pt x="615082" y="41909"/>
                  </a:lnTo>
                  <a:lnTo>
                    <a:pt x="692412" y="41909"/>
                  </a:lnTo>
                  <a:lnTo>
                    <a:pt x="672765" y="35559"/>
                  </a:lnTo>
                  <a:lnTo>
                    <a:pt x="643721" y="34289"/>
                  </a:lnTo>
                  <a:close/>
                </a:path>
                <a:path w="786765" h="787400">
                  <a:moveTo>
                    <a:pt x="585800" y="0"/>
                  </a:moveTo>
                  <a:lnTo>
                    <a:pt x="578700" y="0"/>
                  </a:lnTo>
                  <a:lnTo>
                    <a:pt x="571862" y="1269"/>
                  </a:lnTo>
                  <a:lnTo>
                    <a:pt x="549802" y="31749"/>
                  </a:lnTo>
                  <a:lnTo>
                    <a:pt x="549693" y="33019"/>
                  </a:lnTo>
                  <a:lnTo>
                    <a:pt x="568438" y="33019"/>
                  </a:lnTo>
                  <a:lnTo>
                    <a:pt x="568434" y="29209"/>
                  </a:lnTo>
                  <a:lnTo>
                    <a:pt x="569948" y="25399"/>
                  </a:lnTo>
                  <a:lnTo>
                    <a:pt x="572650" y="22859"/>
                  </a:lnTo>
                  <a:lnTo>
                    <a:pt x="575883" y="20319"/>
                  </a:lnTo>
                  <a:lnTo>
                    <a:pt x="580162" y="19049"/>
                  </a:lnTo>
                  <a:lnTo>
                    <a:pt x="611513" y="19049"/>
                  </a:lnTo>
                  <a:lnTo>
                    <a:pt x="606927" y="11429"/>
                  </a:lnTo>
                  <a:lnTo>
                    <a:pt x="597569" y="3809"/>
                  </a:lnTo>
                  <a:lnTo>
                    <a:pt x="5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827" y="5047405"/>
              <a:ext cx="101918" cy="1020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652" y="5027730"/>
              <a:ext cx="103187" cy="1022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8797" y="5190982"/>
              <a:ext cx="103102" cy="1025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4419" y="5210803"/>
              <a:ext cx="102729" cy="10265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479930" y="4958841"/>
            <a:ext cx="20967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Sustainability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</a:t>
            </a:r>
            <a:r>
              <a:rPr sz="2400" spc="-10" dirty="0">
                <a:latin typeface="Calibri"/>
                <a:cs typeface="Calibri"/>
              </a:rPr>
              <a:t>context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sensitive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375917" y="2069338"/>
            <a:ext cx="3482975" cy="1657350"/>
            <a:chOff x="1375917" y="2069338"/>
            <a:chExt cx="3482975" cy="1657350"/>
          </a:xfrm>
        </p:grpSpPr>
        <p:sp>
          <p:nvSpPr>
            <p:cNvPr id="32" name="object 32"/>
            <p:cNvSpPr/>
            <p:nvPr/>
          </p:nvSpPr>
          <p:spPr>
            <a:xfrm>
              <a:off x="1382267" y="2178431"/>
              <a:ext cx="3470275" cy="1541780"/>
            </a:xfrm>
            <a:custGeom>
              <a:avLst/>
              <a:gdLst/>
              <a:ahLst/>
              <a:cxnLst/>
              <a:rect l="l" t="t" r="r" b="b"/>
              <a:pathLst>
                <a:path w="3470275" h="1541779">
                  <a:moveTo>
                    <a:pt x="3470148" y="0"/>
                  </a:moveTo>
                  <a:lnTo>
                    <a:pt x="3462077" y="40022"/>
                  </a:lnTo>
                  <a:lnTo>
                    <a:pt x="3440064" y="72723"/>
                  </a:lnTo>
                  <a:lnTo>
                    <a:pt x="3407408" y="94779"/>
                  </a:lnTo>
                  <a:lnTo>
                    <a:pt x="3367404" y="102870"/>
                  </a:lnTo>
                  <a:lnTo>
                    <a:pt x="102115" y="102870"/>
                  </a:lnTo>
                  <a:lnTo>
                    <a:pt x="62739" y="110833"/>
                  </a:lnTo>
                  <a:lnTo>
                    <a:pt x="30083" y="132889"/>
                  </a:lnTo>
                  <a:lnTo>
                    <a:pt x="8070" y="165590"/>
                  </a:lnTo>
                  <a:lnTo>
                    <a:pt x="0" y="205613"/>
                  </a:lnTo>
                  <a:lnTo>
                    <a:pt x="0" y="1438910"/>
                  </a:lnTo>
                  <a:lnTo>
                    <a:pt x="8070" y="1478913"/>
                  </a:lnTo>
                  <a:lnTo>
                    <a:pt x="30083" y="1511569"/>
                  </a:lnTo>
                  <a:lnTo>
                    <a:pt x="62739" y="1533582"/>
                  </a:lnTo>
                  <a:lnTo>
                    <a:pt x="102743" y="1541653"/>
                  </a:lnTo>
                  <a:lnTo>
                    <a:pt x="142765" y="1533582"/>
                  </a:lnTo>
                  <a:lnTo>
                    <a:pt x="175466" y="1511569"/>
                  </a:lnTo>
                  <a:lnTo>
                    <a:pt x="197522" y="1478913"/>
                  </a:lnTo>
                  <a:lnTo>
                    <a:pt x="205612" y="1438910"/>
                  </a:lnTo>
                  <a:lnTo>
                    <a:pt x="205485" y="1336167"/>
                  </a:lnTo>
                  <a:lnTo>
                    <a:pt x="3367404" y="1336167"/>
                  </a:lnTo>
                  <a:lnTo>
                    <a:pt x="3407408" y="1328076"/>
                  </a:lnTo>
                  <a:lnTo>
                    <a:pt x="3440064" y="1306020"/>
                  </a:lnTo>
                  <a:lnTo>
                    <a:pt x="3462077" y="1273319"/>
                  </a:lnTo>
                  <a:lnTo>
                    <a:pt x="3470148" y="1233297"/>
                  </a:lnTo>
                  <a:lnTo>
                    <a:pt x="3470148" y="308356"/>
                  </a:lnTo>
                  <a:lnTo>
                    <a:pt x="102743" y="308356"/>
                  </a:lnTo>
                  <a:lnTo>
                    <a:pt x="102743" y="205613"/>
                  </a:lnTo>
                  <a:lnTo>
                    <a:pt x="106779" y="185574"/>
                  </a:lnTo>
                  <a:lnTo>
                    <a:pt x="117792" y="169227"/>
                  </a:lnTo>
                  <a:lnTo>
                    <a:pt x="134139" y="158214"/>
                  </a:lnTo>
                  <a:lnTo>
                    <a:pt x="154178" y="154178"/>
                  </a:lnTo>
                  <a:lnTo>
                    <a:pt x="3470148" y="154178"/>
                  </a:lnTo>
                  <a:lnTo>
                    <a:pt x="3470148" y="0"/>
                  </a:lnTo>
                  <a:close/>
                </a:path>
                <a:path w="3470275" h="1541779">
                  <a:moveTo>
                    <a:pt x="3470148" y="154178"/>
                  </a:moveTo>
                  <a:lnTo>
                    <a:pt x="154178" y="154178"/>
                  </a:lnTo>
                  <a:lnTo>
                    <a:pt x="174162" y="158214"/>
                  </a:lnTo>
                  <a:lnTo>
                    <a:pt x="190515" y="169227"/>
                  </a:lnTo>
                  <a:lnTo>
                    <a:pt x="201558" y="185574"/>
                  </a:lnTo>
                  <a:lnTo>
                    <a:pt x="205612" y="205613"/>
                  </a:lnTo>
                  <a:lnTo>
                    <a:pt x="197522" y="245616"/>
                  </a:lnTo>
                  <a:lnTo>
                    <a:pt x="175466" y="278272"/>
                  </a:lnTo>
                  <a:lnTo>
                    <a:pt x="142765" y="300285"/>
                  </a:lnTo>
                  <a:lnTo>
                    <a:pt x="102743" y="308356"/>
                  </a:lnTo>
                  <a:lnTo>
                    <a:pt x="3470148" y="308356"/>
                  </a:lnTo>
                  <a:lnTo>
                    <a:pt x="3470148" y="154178"/>
                  </a:lnTo>
                  <a:close/>
                </a:path>
                <a:path w="3470275" h="1541779">
                  <a:moveTo>
                    <a:pt x="3264534" y="0"/>
                  </a:moveTo>
                  <a:lnTo>
                    <a:pt x="3264559" y="20038"/>
                  </a:lnTo>
                  <a:lnTo>
                    <a:pt x="3264662" y="102870"/>
                  </a:lnTo>
                  <a:lnTo>
                    <a:pt x="3367404" y="102870"/>
                  </a:lnTo>
                  <a:lnTo>
                    <a:pt x="3367404" y="51435"/>
                  </a:lnTo>
                  <a:lnTo>
                    <a:pt x="3315970" y="51435"/>
                  </a:lnTo>
                  <a:lnTo>
                    <a:pt x="3295985" y="47398"/>
                  </a:lnTo>
                  <a:lnTo>
                    <a:pt x="3279632" y="36385"/>
                  </a:lnTo>
                  <a:lnTo>
                    <a:pt x="3268589" y="20038"/>
                  </a:lnTo>
                  <a:lnTo>
                    <a:pt x="3264534" y="0"/>
                  </a:lnTo>
                  <a:close/>
                </a:path>
                <a:path w="3470275" h="1541779">
                  <a:moveTo>
                    <a:pt x="3367404" y="0"/>
                  </a:moveTo>
                  <a:lnTo>
                    <a:pt x="3363368" y="20038"/>
                  </a:lnTo>
                  <a:lnTo>
                    <a:pt x="3352355" y="36385"/>
                  </a:lnTo>
                  <a:lnTo>
                    <a:pt x="3336008" y="47398"/>
                  </a:lnTo>
                  <a:lnTo>
                    <a:pt x="3315970" y="51435"/>
                  </a:lnTo>
                  <a:lnTo>
                    <a:pt x="3367404" y="51435"/>
                  </a:lnTo>
                  <a:lnTo>
                    <a:pt x="336740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85010" y="2075688"/>
              <a:ext cx="3367404" cy="411480"/>
            </a:xfrm>
            <a:custGeom>
              <a:avLst/>
              <a:gdLst/>
              <a:ahLst/>
              <a:cxnLst/>
              <a:rect l="l" t="t" r="r" b="b"/>
              <a:pathLst>
                <a:path w="3367404" h="411480">
                  <a:moveTo>
                    <a:pt x="51434" y="256921"/>
                  </a:moveTo>
                  <a:lnTo>
                    <a:pt x="31396" y="260957"/>
                  </a:lnTo>
                  <a:lnTo>
                    <a:pt x="15049" y="271970"/>
                  </a:lnTo>
                  <a:lnTo>
                    <a:pt x="4036" y="288317"/>
                  </a:lnTo>
                  <a:lnTo>
                    <a:pt x="0" y="308356"/>
                  </a:lnTo>
                  <a:lnTo>
                    <a:pt x="0" y="411099"/>
                  </a:lnTo>
                  <a:lnTo>
                    <a:pt x="40022" y="403028"/>
                  </a:lnTo>
                  <a:lnTo>
                    <a:pt x="72723" y="381015"/>
                  </a:lnTo>
                  <a:lnTo>
                    <a:pt x="94779" y="348359"/>
                  </a:lnTo>
                  <a:lnTo>
                    <a:pt x="102869" y="308356"/>
                  </a:lnTo>
                  <a:lnTo>
                    <a:pt x="98815" y="288317"/>
                  </a:lnTo>
                  <a:lnTo>
                    <a:pt x="87772" y="271970"/>
                  </a:lnTo>
                  <a:lnTo>
                    <a:pt x="71419" y="260957"/>
                  </a:lnTo>
                  <a:lnTo>
                    <a:pt x="51434" y="256921"/>
                  </a:lnTo>
                  <a:close/>
                </a:path>
                <a:path w="3367404" h="411480">
                  <a:moveTo>
                    <a:pt x="3367404" y="102742"/>
                  </a:moveTo>
                  <a:lnTo>
                    <a:pt x="3264662" y="102742"/>
                  </a:lnTo>
                  <a:lnTo>
                    <a:pt x="3264662" y="205486"/>
                  </a:lnTo>
                  <a:lnTo>
                    <a:pt x="3304665" y="197415"/>
                  </a:lnTo>
                  <a:lnTo>
                    <a:pt x="3337321" y="175402"/>
                  </a:lnTo>
                  <a:lnTo>
                    <a:pt x="3359334" y="142746"/>
                  </a:lnTo>
                  <a:lnTo>
                    <a:pt x="3367404" y="102742"/>
                  </a:lnTo>
                  <a:close/>
                </a:path>
                <a:path w="3367404" h="411480">
                  <a:moveTo>
                    <a:pt x="3264662" y="0"/>
                  </a:moveTo>
                  <a:lnTo>
                    <a:pt x="3224639" y="8070"/>
                  </a:lnTo>
                  <a:lnTo>
                    <a:pt x="3191938" y="30083"/>
                  </a:lnTo>
                  <a:lnTo>
                    <a:pt x="3169882" y="62739"/>
                  </a:lnTo>
                  <a:lnTo>
                    <a:pt x="3161791" y="102742"/>
                  </a:lnTo>
                  <a:lnTo>
                    <a:pt x="3165846" y="122781"/>
                  </a:lnTo>
                  <a:lnTo>
                    <a:pt x="3176889" y="139128"/>
                  </a:lnTo>
                  <a:lnTo>
                    <a:pt x="3193242" y="150141"/>
                  </a:lnTo>
                  <a:lnTo>
                    <a:pt x="3213227" y="154177"/>
                  </a:lnTo>
                  <a:lnTo>
                    <a:pt x="3233265" y="150141"/>
                  </a:lnTo>
                  <a:lnTo>
                    <a:pt x="3249612" y="139128"/>
                  </a:lnTo>
                  <a:lnTo>
                    <a:pt x="3260625" y="122781"/>
                  </a:lnTo>
                  <a:lnTo>
                    <a:pt x="3264662" y="102742"/>
                  </a:lnTo>
                  <a:lnTo>
                    <a:pt x="3367404" y="102742"/>
                  </a:lnTo>
                  <a:lnTo>
                    <a:pt x="3359334" y="62739"/>
                  </a:lnTo>
                  <a:lnTo>
                    <a:pt x="3337321" y="30083"/>
                  </a:lnTo>
                  <a:lnTo>
                    <a:pt x="3304665" y="8070"/>
                  </a:lnTo>
                  <a:lnTo>
                    <a:pt x="3264662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82267" y="2075688"/>
              <a:ext cx="3470275" cy="1644650"/>
            </a:xfrm>
            <a:custGeom>
              <a:avLst/>
              <a:gdLst/>
              <a:ahLst/>
              <a:cxnLst/>
              <a:rect l="l" t="t" r="r" b="b"/>
              <a:pathLst>
                <a:path w="3470275" h="1644650">
                  <a:moveTo>
                    <a:pt x="0" y="308356"/>
                  </a:moveTo>
                  <a:lnTo>
                    <a:pt x="8070" y="268333"/>
                  </a:lnTo>
                  <a:lnTo>
                    <a:pt x="30083" y="235632"/>
                  </a:lnTo>
                  <a:lnTo>
                    <a:pt x="62739" y="213576"/>
                  </a:lnTo>
                  <a:lnTo>
                    <a:pt x="102743" y="205486"/>
                  </a:lnTo>
                  <a:lnTo>
                    <a:pt x="3264661" y="205486"/>
                  </a:lnTo>
                  <a:lnTo>
                    <a:pt x="3264661" y="102742"/>
                  </a:lnTo>
                  <a:lnTo>
                    <a:pt x="3272732" y="62739"/>
                  </a:lnTo>
                  <a:lnTo>
                    <a:pt x="3294745" y="30083"/>
                  </a:lnTo>
                  <a:lnTo>
                    <a:pt x="3327401" y="8070"/>
                  </a:lnTo>
                  <a:lnTo>
                    <a:pt x="3367404" y="0"/>
                  </a:lnTo>
                  <a:lnTo>
                    <a:pt x="3407408" y="8070"/>
                  </a:lnTo>
                  <a:lnTo>
                    <a:pt x="3440064" y="30083"/>
                  </a:lnTo>
                  <a:lnTo>
                    <a:pt x="3462077" y="62739"/>
                  </a:lnTo>
                  <a:lnTo>
                    <a:pt x="3470148" y="102742"/>
                  </a:lnTo>
                  <a:lnTo>
                    <a:pt x="3470148" y="1336039"/>
                  </a:lnTo>
                  <a:lnTo>
                    <a:pt x="3462077" y="1376062"/>
                  </a:lnTo>
                  <a:lnTo>
                    <a:pt x="3440064" y="1408763"/>
                  </a:lnTo>
                  <a:lnTo>
                    <a:pt x="3407408" y="1430819"/>
                  </a:lnTo>
                  <a:lnTo>
                    <a:pt x="3367404" y="1438910"/>
                  </a:lnTo>
                  <a:lnTo>
                    <a:pt x="205485" y="1438910"/>
                  </a:lnTo>
                  <a:lnTo>
                    <a:pt x="205485" y="1541653"/>
                  </a:lnTo>
                  <a:lnTo>
                    <a:pt x="197415" y="1581656"/>
                  </a:lnTo>
                  <a:lnTo>
                    <a:pt x="175402" y="1614312"/>
                  </a:lnTo>
                  <a:lnTo>
                    <a:pt x="142746" y="1636325"/>
                  </a:lnTo>
                  <a:lnTo>
                    <a:pt x="102743" y="1644395"/>
                  </a:lnTo>
                  <a:lnTo>
                    <a:pt x="62739" y="1636325"/>
                  </a:lnTo>
                  <a:lnTo>
                    <a:pt x="30083" y="1614312"/>
                  </a:lnTo>
                  <a:lnTo>
                    <a:pt x="8070" y="1581656"/>
                  </a:lnTo>
                  <a:lnTo>
                    <a:pt x="0" y="1541653"/>
                  </a:lnTo>
                  <a:lnTo>
                    <a:pt x="0" y="308356"/>
                  </a:lnTo>
                  <a:close/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40452" y="2172081"/>
              <a:ext cx="218312" cy="1154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5917" y="2326259"/>
              <a:ext cx="218312" cy="16687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87753" y="2384044"/>
              <a:ext cx="0" cy="1130935"/>
            </a:xfrm>
            <a:custGeom>
              <a:avLst/>
              <a:gdLst/>
              <a:ahLst/>
              <a:cxnLst/>
              <a:rect l="l" t="t" r="r" b="b"/>
              <a:pathLst>
                <a:path h="1130935">
                  <a:moveTo>
                    <a:pt x="0" y="0"/>
                  </a:moveTo>
                  <a:lnTo>
                    <a:pt x="0" y="1130553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19496" y="2503894"/>
            <a:ext cx="791210" cy="787400"/>
            <a:chOff x="419496" y="2503894"/>
            <a:chExt cx="791210" cy="787400"/>
          </a:xfrm>
        </p:grpSpPr>
        <p:sp>
          <p:nvSpPr>
            <p:cNvPr id="39" name="object 39"/>
            <p:cNvSpPr/>
            <p:nvPr/>
          </p:nvSpPr>
          <p:spPr>
            <a:xfrm>
              <a:off x="419496" y="2503894"/>
              <a:ext cx="791210" cy="787400"/>
            </a:xfrm>
            <a:custGeom>
              <a:avLst/>
              <a:gdLst/>
              <a:ahLst/>
              <a:cxnLst/>
              <a:rect l="l" t="t" r="r" b="b"/>
              <a:pathLst>
                <a:path w="791210" h="787400">
                  <a:moveTo>
                    <a:pt x="134673" y="754379"/>
                  </a:moveTo>
                  <a:lnTo>
                    <a:pt x="106933" y="754379"/>
                  </a:lnTo>
                  <a:lnTo>
                    <a:pt x="133145" y="779779"/>
                  </a:lnTo>
                  <a:lnTo>
                    <a:pt x="142160" y="786129"/>
                  </a:lnTo>
                  <a:lnTo>
                    <a:pt x="152487" y="787399"/>
                  </a:lnTo>
                  <a:lnTo>
                    <a:pt x="162875" y="786129"/>
                  </a:lnTo>
                  <a:lnTo>
                    <a:pt x="172071" y="779779"/>
                  </a:lnTo>
                  <a:lnTo>
                    <a:pt x="182289" y="769619"/>
                  </a:lnTo>
                  <a:lnTo>
                    <a:pt x="150458" y="769619"/>
                  </a:lnTo>
                  <a:lnTo>
                    <a:pt x="146400" y="765809"/>
                  </a:lnTo>
                  <a:lnTo>
                    <a:pt x="134673" y="754379"/>
                  </a:lnTo>
                  <a:close/>
                </a:path>
                <a:path w="791210" h="787400">
                  <a:moveTo>
                    <a:pt x="486184" y="12699"/>
                  </a:moveTo>
                  <a:lnTo>
                    <a:pt x="452502" y="21589"/>
                  </a:lnTo>
                  <a:lnTo>
                    <a:pt x="423021" y="41909"/>
                  </a:lnTo>
                  <a:lnTo>
                    <a:pt x="402579" y="71119"/>
                  </a:lnTo>
                  <a:lnTo>
                    <a:pt x="394174" y="104139"/>
                  </a:lnTo>
                  <a:lnTo>
                    <a:pt x="398044" y="138429"/>
                  </a:lnTo>
                  <a:lnTo>
                    <a:pt x="414427" y="168909"/>
                  </a:lnTo>
                  <a:lnTo>
                    <a:pt x="402263" y="171449"/>
                  </a:lnTo>
                  <a:lnTo>
                    <a:pt x="391981" y="177799"/>
                  </a:lnTo>
                  <a:lnTo>
                    <a:pt x="384526" y="186689"/>
                  </a:lnTo>
                  <a:lnTo>
                    <a:pt x="380847" y="198119"/>
                  </a:lnTo>
                  <a:lnTo>
                    <a:pt x="380922" y="200659"/>
                  </a:lnTo>
                  <a:lnTo>
                    <a:pt x="381036" y="204469"/>
                  </a:lnTo>
                  <a:lnTo>
                    <a:pt x="407023" y="233679"/>
                  </a:lnTo>
                  <a:lnTo>
                    <a:pt x="413698" y="234949"/>
                  </a:lnTo>
                  <a:lnTo>
                    <a:pt x="422173" y="234949"/>
                  </a:lnTo>
                  <a:lnTo>
                    <a:pt x="418030" y="246379"/>
                  </a:lnTo>
                  <a:lnTo>
                    <a:pt x="415222" y="257809"/>
                  </a:lnTo>
                  <a:lnTo>
                    <a:pt x="413770" y="269239"/>
                  </a:lnTo>
                  <a:lnTo>
                    <a:pt x="413698" y="280669"/>
                  </a:lnTo>
                  <a:lnTo>
                    <a:pt x="414066" y="288289"/>
                  </a:lnTo>
                  <a:lnTo>
                    <a:pt x="410927" y="295909"/>
                  </a:lnTo>
                  <a:lnTo>
                    <a:pt x="405222" y="299719"/>
                  </a:lnTo>
                  <a:lnTo>
                    <a:pt x="8446" y="693419"/>
                  </a:lnTo>
                  <a:lnTo>
                    <a:pt x="2252" y="702309"/>
                  </a:lnTo>
                  <a:lnTo>
                    <a:pt x="0" y="712469"/>
                  </a:lnTo>
                  <a:lnTo>
                    <a:pt x="1720" y="723899"/>
                  </a:lnTo>
                  <a:lnTo>
                    <a:pt x="7446" y="732789"/>
                  </a:lnTo>
                  <a:lnTo>
                    <a:pt x="47831" y="773429"/>
                  </a:lnTo>
                  <a:lnTo>
                    <a:pt x="56866" y="779779"/>
                  </a:lnTo>
                  <a:lnTo>
                    <a:pt x="67208" y="781049"/>
                  </a:lnTo>
                  <a:lnTo>
                    <a:pt x="77602" y="779779"/>
                  </a:lnTo>
                  <a:lnTo>
                    <a:pt x="86796" y="773429"/>
                  </a:lnTo>
                  <a:lnTo>
                    <a:pt x="97536" y="763269"/>
                  </a:lnTo>
                  <a:lnTo>
                    <a:pt x="65144" y="763269"/>
                  </a:lnTo>
                  <a:lnTo>
                    <a:pt x="61133" y="759459"/>
                  </a:lnTo>
                  <a:lnTo>
                    <a:pt x="21675" y="720089"/>
                  </a:lnTo>
                  <a:lnTo>
                    <a:pt x="18216" y="717549"/>
                  </a:lnTo>
                  <a:lnTo>
                    <a:pt x="17934" y="712469"/>
                  </a:lnTo>
                  <a:lnTo>
                    <a:pt x="17864" y="711199"/>
                  </a:lnTo>
                  <a:lnTo>
                    <a:pt x="21133" y="707389"/>
                  </a:lnTo>
                  <a:lnTo>
                    <a:pt x="21675" y="707389"/>
                  </a:lnTo>
                  <a:lnTo>
                    <a:pt x="418006" y="313689"/>
                  </a:lnTo>
                  <a:lnTo>
                    <a:pt x="432808" y="269239"/>
                  </a:lnTo>
                  <a:lnTo>
                    <a:pt x="432882" y="266699"/>
                  </a:lnTo>
                  <a:lnTo>
                    <a:pt x="435291" y="253999"/>
                  </a:lnTo>
                  <a:lnTo>
                    <a:pt x="439671" y="241299"/>
                  </a:lnTo>
                  <a:lnTo>
                    <a:pt x="445960" y="231139"/>
                  </a:lnTo>
                  <a:lnTo>
                    <a:pt x="448872" y="226059"/>
                  </a:lnTo>
                  <a:lnTo>
                    <a:pt x="447742" y="220979"/>
                  </a:lnTo>
                  <a:lnTo>
                    <a:pt x="441879" y="215899"/>
                  </a:lnTo>
                  <a:lnTo>
                    <a:pt x="409915" y="215899"/>
                  </a:lnTo>
                  <a:lnTo>
                    <a:pt x="406258" y="214629"/>
                  </a:lnTo>
                  <a:lnTo>
                    <a:pt x="400811" y="208279"/>
                  </a:lnTo>
                  <a:lnTo>
                    <a:pt x="399375" y="204469"/>
                  </a:lnTo>
                  <a:lnTo>
                    <a:pt x="399674" y="200659"/>
                  </a:lnTo>
                  <a:lnTo>
                    <a:pt x="400968" y="193039"/>
                  </a:lnTo>
                  <a:lnTo>
                    <a:pt x="407419" y="187959"/>
                  </a:lnTo>
                  <a:lnTo>
                    <a:pt x="442374" y="187959"/>
                  </a:lnTo>
                  <a:lnTo>
                    <a:pt x="446588" y="184149"/>
                  </a:lnTo>
                  <a:lnTo>
                    <a:pt x="446588" y="175259"/>
                  </a:lnTo>
                  <a:lnTo>
                    <a:pt x="444995" y="172719"/>
                  </a:lnTo>
                  <a:lnTo>
                    <a:pt x="442350" y="171449"/>
                  </a:lnTo>
                  <a:lnTo>
                    <a:pt x="440184" y="168909"/>
                  </a:lnTo>
                  <a:lnTo>
                    <a:pt x="438151" y="167639"/>
                  </a:lnTo>
                  <a:lnTo>
                    <a:pt x="436292" y="166369"/>
                  </a:lnTo>
                  <a:lnTo>
                    <a:pt x="418957" y="140969"/>
                  </a:lnTo>
                  <a:lnTo>
                    <a:pt x="412840" y="111759"/>
                  </a:lnTo>
                  <a:lnTo>
                    <a:pt x="417998" y="82549"/>
                  </a:lnTo>
                  <a:lnTo>
                    <a:pt x="434487" y="57149"/>
                  </a:lnTo>
                  <a:lnTo>
                    <a:pt x="435083" y="55879"/>
                  </a:lnTo>
                  <a:lnTo>
                    <a:pt x="436292" y="54609"/>
                  </a:lnTo>
                  <a:lnTo>
                    <a:pt x="462601" y="38099"/>
                  </a:lnTo>
                  <a:lnTo>
                    <a:pt x="492506" y="31749"/>
                  </a:lnTo>
                  <a:lnTo>
                    <a:pt x="550008" y="31749"/>
                  </a:lnTo>
                  <a:lnTo>
                    <a:pt x="520643" y="16509"/>
                  </a:lnTo>
                  <a:lnTo>
                    <a:pt x="486184" y="12699"/>
                  </a:lnTo>
                  <a:close/>
                </a:path>
                <a:path w="791210" h="787400">
                  <a:moveTo>
                    <a:pt x="195347" y="645159"/>
                  </a:moveTo>
                  <a:lnTo>
                    <a:pt x="189446" y="645159"/>
                  </a:lnTo>
                  <a:lnTo>
                    <a:pt x="149116" y="685799"/>
                  </a:lnTo>
                  <a:lnTo>
                    <a:pt x="149084" y="692149"/>
                  </a:lnTo>
                  <a:lnTo>
                    <a:pt x="152741" y="694689"/>
                  </a:lnTo>
                  <a:lnTo>
                    <a:pt x="185647" y="727709"/>
                  </a:lnTo>
                  <a:lnTo>
                    <a:pt x="189100" y="730249"/>
                  </a:lnTo>
                  <a:lnTo>
                    <a:pt x="189364" y="735329"/>
                  </a:lnTo>
                  <a:lnTo>
                    <a:pt x="189430" y="736599"/>
                  </a:lnTo>
                  <a:lnTo>
                    <a:pt x="186150" y="740409"/>
                  </a:lnTo>
                  <a:lnTo>
                    <a:pt x="185647" y="740409"/>
                  </a:lnTo>
                  <a:lnTo>
                    <a:pt x="159428" y="765809"/>
                  </a:lnTo>
                  <a:lnTo>
                    <a:pt x="156084" y="769619"/>
                  </a:lnTo>
                  <a:lnTo>
                    <a:pt x="182289" y="769619"/>
                  </a:lnTo>
                  <a:lnTo>
                    <a:pt x="198894" y="753109"/>
                  </a:lnTo>
                  <a:lnTo>
                    <a:pt x="205078" y="745489"/>
                  </a:lnTo>
                  <a:lnTo>
                    <a:pt x="207317" y="735329"/>
                  </a:lnTo>
                  <a:lnTo>
                    <a:pt x="205580" y="723899"/>
                  </a:lnTo>
                  <a:lnTo>
                    <a:pt x="199836" y="715009"/>
                  </a:lnTo>
                  <a:lnTo>
                    <a:pt x="172855" y="688339"/>
                  </a:lnTo>
                  <a:lnTo>
                    <a:pt x="192396" y="669289"/>
                  </a:lnTo>
                  <a:lnTo>
                    <a:pt x="219470" y="669289"/>
                  </a:lnTo>
                  <a:lnTo>
                    <a:pt x="195347" y="645159"/>
                  </a:lnTo>
                  <a:close/>
                </a:path>
                <a:path w="791210" h="787400">
                  <a:moveTo>
                    <a:pt x="109916" y="730249"/>
                  </a:moveTo>
                  <a:lnTo>
                    <a:pt x="104014" y="730249"/>
                  </a:lnTo>
                  <a:lnTo>
                    <a:pt x="74082" y="759459"/>
                  </a:lnTo>
                  <a:lnTo>
                    <a:pt x="70755" y="763269"/>
                  </a:lnTo>
                  <a:lnTo>
                    <a:pt x="97536" y="763269"/>
                  </a:lnTo>
                  <a:lnTo>
                    <a:pt x="106933" y="754379"/>
                  </a:lnTo>
                  <a:lnTo>
                    <a:pt x="134673" y="754379"/>
                  </a:lnTo>
                  <a:lnTo>
                    <a:pt x="109916" y="730249"/>
                  </a:lnTo>
                  <a:close/>
                </a:path>
                <a:path w="791210" h="787400">
                  <a:moveTo>
                    <a:pt x="219470" y="669289"/>
                  </a:moveTo>
                  <a:lnTo>
                    <a:pt x="192396" y="669289"/>
                  </a:lnTo>
                  <a:lnTo>
                    <a:pt x="239217" y="715009"/>
                  </a:lnTo>
                  <a:lnTo>
                    <a:pt x="248256" y="721359"/>
                  </a:lnTo>
                  <a:lnTo>
                    <a:pt x="258601" y="723899"/>
                  </a:lnTo>
                  <a:lnTo>
                    <a:pt x="268998" y="722629"/>
                  </a:lnTo>
                  <a:lnTo>
                    <a:pt x="278197" y="716279"/>
                  </a:lnTo>
                  <a:lnTo>
                    <a:pt x="288495" y="706119"/>
                  </a:lnTo>
                  <a:lnTo>
                    <a:pt x="256537" y="706119"/>
                  </a:lnTo>
                  <a:lnTo>
                    <a:pt x="252479" y="702309"/>
                  </a:lnTo>
                  <a:lnTo>
                    <a:pt x="219470" y="669289"/>
                  </a:lnTo>
                  <a:close/>
                </a:path>
                <a:path w="791210" h="787400">
                  <a:moveTo>
                    <a:pt x="567115" y="337819"/>
                  </a:moveTo>
                  <a:lnTo>
                    <a:pt x="560028" y="337819"/>
                  </a:lnTo>
                  <a:lnTo>
                    <a:pt x="558176" y="339089"/>
                  </a:lnTo>
                  <a:lnTo>
                    <a:pt x="556615" y="340359"/>
                  </a:lnTo>
                  <a:lnTo>
                    <a:pt x="546339" y="345439"/>
                  </a:lnTo>
                  <a:lnTo>
                    <a:pt x="535389" y="349249"/>
                  </a:lnTo>
                  <a:lnTo>
                    <a:pt x="523949" y="351789"/>
                  </a:lnTo>
                  <a:lnTo>
                    <a:pt x="512204" y="353059"/>
                  </a:lnTo>
                  <a:lnTo>
                    <a:pt x="506553" y="353059"/>
                  </a:lnTo>
                  <a:lnTo>
                    <a:pt x="496979" y="354329"/>
                  </a:lnTo>
                  <a:lnTo>
                    <a:pt x="248414" y="588009"/>
                  </a:lnTo>
                  <a:lnTo>
                    <a:pt x="248375" y="593089"/>
                  </a:lnTo>
                  <a:lnTo>
                    <a:pt x="304887" y="650239"/>
                  </a:lnTo>
                  <a:lnTo>
                    <a:pt x="308348" y="654049"/>
                  </a:lnTo>
                  <a:lnTo>
                    <a:pt x="308595" y="657859"/>
                  </a:lnTo>
                  <a:lnTo>
                    <a:pt x="308678" y="659129"/>
                  </a:lnTo>
                  <a:lnTo>
                    <a:pt x="305390" y="662939"/>
                  </a:lnTo>
                  <a:lnTo>
                    <a:pt x="304887" y="662939"/>
                  </a:lnTo>
                  <a:lnTo>
                    <a:pt x="265491" y="702309"/>
                  </a:lnTo>
                  <a:lnTo>
                    <a:pt x="262156" y="706119"/>
                  </a:lnTo>
                  <a:lnTo>
                    <a:pt x="288495" y="706119"/>
                  </a:lnTo>
                  <a:lnTo>
                    <a:pt x="318103" y="676909"/>
                  </a:lnTo>
                  <a:lnTo>
                    <a:pt x="324286" y="668019"/>
                  </a:lnTo>
                  <a:lnTo>
                    <a:pt x="326522" y="657859"/>
                  </a:lnTo>
                  <a:lnTo>
                    <a:pt x="324782" y="647699"/>
                  </a:lnTo>
                  <a:lnTo>
                    <a:pt x="319037" y="638809"/>
                  </a:lnTo>
                  <a:lnTo>
                    <a:pt x="272036" y="590549"/>
                  </a:lnTo>
                  <a:lnTo>
                    <a:pt x="485050" y="379729"/>
                  </a:lnTo>
                  <a:lnTo>
                    <a:pt x="490865" y="374649"/>
                  </a:lnTo>
                  <a:lnTo>
                    <a:pt x="498588" y="372109"/>
                  </a:lnTo>
                  <a:lnTo>
                    <a:pt x="512227" y="372109"/>
                  </a:lnTo>
                  <a:lnTo>
                    <a:pt x="532802" y="369569"/>
                  </a:lnTo>
                  <a:lnTo>
                    <a:pt x="542808" y="367029"/>
                  </a:lnTo>
                  <a:lnTo>
                    <a:pt x="552518" y="363219"/>
                  </a:lnTo>
                  <a:lnTo>
                    <a:pt x="571324" y="363219"/>
                  </a:lnTo>
                  <a:lnTo>
                    <a:pt x="571329" y="342899"/>
                  </a:lnTo>
                  <a:lnTo>
                    <a:pt x="567115" y="337819"/>
                  </a:lnTo>
                  <a:close/>
                </a:path>
                <a:path w="791210" h="787400">
                  <a:moveTo>
                    <a:pt x="571324" y="363219"/>
                  </a:moveTo>
                  <a:lnTo>
                    <a:pt x="552518" y="363219"/>
                  </a:lnTo>
                  <a:lnTo>
                    <a:pt x="552518" y="372109"/>
                  </a:lnTo>
                  <a:lnTo>
                    <a:pt x="554568" y="383539"/>
                  </a:lnTo>
                  <a:lnTo>
                    <a:pt x="560714" y="393699"/>
                  </a:lnTo>
                  <a:lnTo>
                    <a:pt x="570119" y="401319"/>
                  </a:lnTo>
                  <a:lnTo>
                    <a:pt x="581947" y="405129"/>
                  </a:lnTo>
                  <a:lnTo>
                    <a:pt x="589084" y="405129"/>
                  </a:lnTo>
                  <a:lnTo>
                    <a:pt x="614974" y="386079"/>
                  </a:lnTo>
                  <a:lnTo>
                    <a:pt x="583258" y="386079"/>
                  </a:lnTo>
                  <a:lnTo>
                    <a:pt x="576101" y="384809"/>
                  </a:lnTo>
                  <a:lnTo>
                    <a:pt x="570953" y="378459"/>
                  </a:lnTo>
                  <a:lnTo>
                    <a:pt x="571100" y="375919"/>
                  </a:lnTo>
                  <a:lnTo>
                    <a:pt x="571174" y="374649"/>
                  </a:lnTo>
                  <a:lnTo>
                    <a:pt x="571248" y="373379"/>
                  </a:lnTo>
                  <a:lnTo>
                    <a:pt x="571324" y="363219"/>
                  </a:lnTo>
                  <a:close/>
                </a:path>
                <a:path w="791210" h="787400">
                  <a:moveTo>
                    <a:pt x="672206" y="372109"/>
                  </a:moveTo>
                  <a:lnTo>
                    <a:pt x="618244" y="372109"/>
                  </a:lnTo>
                  <a:lnTo>
                    <a:pt x="650053" y="388619"/>
                  </a:lnTo>
                  <a:lnTo>
                    <a:pt x="684516" y="392429"/>
                  </a:lnTo>
                  <a:lnTo>
                    <a:pt x="718209" y="383539"/>
                  </a:lnTo>
                  <a:lnTo>
                    <a:pt x="732959" y="373379"/>
                  </a:lnTo>
                  <a:lnTo>
                    <a:pt x="678189" y="373379"/>
                  </a:lnTo>
                  <a:lnTo>
                    <a:pt x="672206" y="372109"/>
                  </a:lnTo>
                  <a:close/>
                </a:path>
                <a:path w="791210" h="787400">
                  <a:moveTo>
                    <a:pt x="607845" y="339089"/>
                  </a:moveTo>
                  <a:lnTo>
                    <a:pt x="600931" y="342899"/>
                  </a:lnTo>
                  <a:lnTo>
                    <a:pt x="599377" y="346709"/>
                  </a:lnTo>
                  <a:lnTo>
                    <a:pt x="599409" y="375919"/>
                  </a:lnTo>
                  <a:lnTo>
                    <a:pt x="597879" y="379729"/>
                  </a:lnTo>
                  <a:lnTo>
                    <a:pt x="591938" y="384809"/>
                  </a:lnTo>
                  <a:lnTo>
                    <a:pt x="587629" y="386079"/>
                  </a:lnTo>
                  <a:lnTo>
                    <a:pt x="614974" y="386079"/>
                  </a:lnTo>
                  <a:lnTo>
                    <a:pt x="615614" y="384809"/>
                  </a:lnTo>
                  <a:lnTo>
                    <a:pt x="617584" y="379729"/>
                  </a:lnTo>
                  <a:lnTo>
                    <a:pt x="617914" y="375919"/>
                  </a:lnTo>
                  <a:lnTo>
                    <a:pt x="618024" y="374649"/>
                  </a:lnTo>
                  <a:lnTo>
                    <a:pt x="618134" y="373379"/>
                  </a:lnTo>
                  <a:lnTo>
                    <a:pt x="618244" y="372109"/>
                  </a:lnTo>
                  <a:lnTo>
                    <a:pt x="672206" y="372109"/>
                  </a:lnTo>
                  <a:lnTo>
                    <a:pt x="648273" y="367029"/>
                  </a:lnTo>
                  <a:lnTo>
                    <a:pt x="621956" y="350519"/>
                  </a:lnTo>
                  <a:lnTo>
                    <a:pt x="619970" y="347979"/>
                  </a:lnTo>
                  <a:lnTo>
                    <a:pt x="618173" y="346709"/>
                  </a:lnTo>
                  <a:lnTo>
                    <a:pt x="616603" y="344169"/>
                  </a:lnTo>
                  <a:lnTo>
                    <a:pt x="613692" y="340359"/>
                  </a:lnTo>
                  <a:lnTo>
                    <a:pt x="607845" y="339089"/>
                  </a:lnTo>
                  <a:close/>
                </a:path>
                <a:path w="791210" h="787400">
                  <a:moveTo>
                    <a:pt x="714137" y="52069"/>
                  </a:moveTo>
                  <a:lnTo>
                    <a:pt x="666048" y="52069"/>
                  </a:lnTo>
                  <a:lnTo>
                    <a:pt x="692001" y="59689"/>
                  </a:lnTo>
                  <a:lnTo>
                    <a:pt x="714725" y="74929"/>
                  </a:lnTo>
                  <a:lnTo>
                    <a:pt x="730854" y="97789"/>
                  </a:lnTo>
                  <a:lnTo>
                    <a:pt x="738076" y="123189"/>
                  </a:lnTo>
                  <a:lnTo>
                    <a:pt x="736146" y="149859"/>
                  </a:lnTo>
                  <a:lnTo>
                    <a:pt x="724817" y="173989"/>
                  </a:lnTo>
                  <a:lnTo>
                    <a:pt x="721882" y="179069"/>
                  </a:lnTo>
                  <a:lnTo>
                    <a:pt x="722973" y="184149"/>
                  </a:lnTo>
                  <a:lnTo>
                    <a:pt x="727305" y="187959"/>
                  </a:lnTo>
                  <a:lnTo>
                    <a:pt x="728796" y="189229"/>
                  </a:lnTo>
                  <a:lnTo>
                    <a:pt x="764190" y="189229"/>
                  </a:lnTo>
                  <a:lnTo>
                    <a:pt x="770625" y="194309"/>
                  </a:lnTo>
                  <a:lnTo>
                    <a:pt x="771959" y="200659"/>
                  </a:lnTo>
                  <a:lnTo>
                    <a:pt x="772195" y="204469"/>
                  </a:lnTo>
                  <a:lnTo>
                    <a:pt x="770782" y="209549"/>
                  </a:lnTo>
                  <a:lnTo>
                    <a:pt x="765132" y="214629"/>
                  </a:lnTo>
                  <a:lnTo>
                    <a:pt x="761129" y="217169"/>
                  </a:lnTo>
                  <a:lnTo>
                    <a:pt x="728325" y="217169"/>
                  </a:lnTo>
                  <a:lnTo>
                    <a:pt x="724111" y="220979"/>
                  </a:lnTo>
                  <a:lnTo>
                    <a:pt x="724119" y="229869"/>
                  </a:lnTo>
                  <a:lnTo>
                    <a:pt x="725735" y="232409"/>
                  </a:lnTo>
                  <a:lnTo>
                    <a:pt x="728325" y="233679"/>
                  </a:lnTo>
                  <a:lnTo>
                    <a:pt x="730523" y="236219"/>
                  </a:lnTo>
                  <a:lnTo>
                    <a:pt x="732563" y="237489"/>
                  </a:lnTo>
                  <a:lnTo>
                    <a:pt x="734447" y="238759"/>
                  </a:lnTo>
                  <a:lnTo>
                    <a:pt x="751756" y="264159"/>
                  </a:lnTo>
                  <a:lnTo>
                    <a:pt x="757853" y="293369"/>
                  </a:lnTo>
                  <a:lnTo>
                    <a:pt x="752678" y="322579"/>
                  </a:lnTo>
                  <a:lnTo>
                    <a:pt x="736173" y="347979"/>
                  </a:lnTo>
                  <a:lnTo>
                    <a:pt x="735624" y="349249"/>
                  </a:lnTo>
                  <a:lnTo>
                    <a:pt x="734996" y="349249"/>
                  </a:lnTo>
                  <a:lnTo>
                    <a:pt x="734447" y="350519"/>
                  </a:lnTo>
                  <a:lnTo>
                    <a:pt x="708112" y="367029"/>
                  </a:lnTo>
                  <a:lnTo>
                    <a:pt x="678189" y="373379"/>
                  </a:lnTo>
                  <a:lnTo>
                    <a:pt x="732959" y="373379"/>
                  </a:lnTo>
                  <a:lnTo>
                    <a:pt x="747709" y="363219"/>
                  </a:lnTo>
                  <a:lnTo>
                    <a:pt x="768138" y="334009"/>
                  </a:lnTo>
                  <a:lnTo>
                    <a:pt x="776531" y="300989"/>
                  </a:lnTo>
                  <a:lnTo>
                    <a:pt x="772651" y="266699"/>
                  </a:lnTo>
                  <a:lnTo>
                    <a:pt x="756264" y="236219"/>
                  </a:lnTo>
                  <a:lnTo>
                    <a:pt x="756970" y="236219"/>
                  </a:lnTo>
                  <a:lnTo>
                    <a:pt x="788822" y="213359"/>
                  </a:lnTo>
                  <a:lnTo>
                    <a:pt x="790548" y="204469"/>
                  </a:lnTo>
                  <a:lnTo>
                    <a:pt x="790674" y="200659"/>
                  </a:lnTo>
                  <a:lnTo>
                    <a:pt x="756970" y="170179"/>
                  </a:lnTo>
                  <a:lnTo>
                    <a:pt x="748651" y="170179"/>
                  </a:lnTo>
                  <a:lnTo>
                    <a:pt x="756395" y="142239"/>
                  </a:lnTo>
                  <a:lnTo>
                    <a:pt x="755273" y="113029"/>
                  </a:lnTo>
                  <a:lnTo>
                    <a:pt x="745660" y="85089"/>
                  </a:lnTo>
                  <a:lnTo>
                    <a:pt x="727933" y="62229"/>
                  </a:lnTo>
                  <a:lnTo>
                    <a:pt x="714137" y="52069"/>
                  </a:lnTo>
                  <a:close/>
                </a:path>
                <a:path w="791210" h="787400">
                  <a:moveTo>
                    <a:pt x="614586" y="19049"/>
                  </a:moveTo>
                  <a:lnTo>
                    <a:pt x="587449" y="19049"/>
                  </a:lnTo>
                  <a:lnTo>
                    <a:pt x="594598" y="20319"/>
                  </a:lnTo>
                  <a:lnTo>
                    <a:pt x="599754" y="26669"/>
                  </a:lnTo>
                  <a:lnTo>
                    <a:pt x="599453" y="31749"/>
                  </a:lnTo>
                  <a:lnTo>
                    <a:pt x="599377" y="62229"/>
                  </a:lnTo>
                  <a:lnTo>
                    <a:pt x="603592" y="67309"/>
                  </a:lnTo>
                  <a:lnTo>
                    <a:pt x="610600" y="67309"/>
                  </a:lnTo>
                  <a:lnTo>
                    <a:pt x="612366" y="66039"/>
                  </a:lnTo>
                  <a:lnTo>
                    <a:pt x="613880" y="66039"/>
                  </a:lnTo>
                  <a:lnTo>
                    <a:pt x="639222" y="54609"/>
                  </a:lnTo>
                  <a:lnTo>
                    <a:pt x="666048" y="52069"/>
                  </a:lnTo>
                  <a:lnTo>
                    <a:pt x="714137" y="52069"/>
                  </a:lnTo>
                  <a:lnTo>
                    <a:pt x="703789" y="44449"/>
                  </a:lnTo>
                  <a:lnTo>
                    <a:pt x="695891" y="41909"/>
                  </a:lnTo>
                  <a:lnTo>
                    <a:pt x="618173" y="41909"/>
                  </a:lnTo>
                  <a:lnTo>
                    <a:pt x="618173" y="33019"/>
                  </a:lnTo>
                  <a:lnTo>
                    <a:pt x="616123" y="21589"/>
                  </a:lnTo>
                  <a:lnTo>
                    <a:pt x="614586" y="19049"/>
                  </a:lnTo>
                  <a:close/>
                </a:path>
                <a:path w="791210" h="787400">
                  <a:moveTo>
                    <a:pt x="550008" y="31749"/>
                  </a:moveTo>
                  <a:lnTo>
                    <a:pt x="492506" y="31749"/>
                  </a:lnTo>
                  <a:lnTo>
                    <a:pt x="522410" y="38099"/>
                  </a:lnTo>
                  <a:lnTo>
                    <a:pt x="548720" y="54609"/>
                  </a:lnTo>
                  <a:lnTo>
                    <a:pt x="550721" y="57149"/>
                  </a:lnTo>
                  <a:lnTo>
                    <a:pt x="552518" y="58419"/>
                  </a:lnTo>
                  <a:lnTo>
                    <a:pt x="554103" y="60959"/>
                  </a:lnTo>
                  <a:lnTo>
                    <a:pt x="557007" y="64769"/>
                  </a:lnTo>
                  <a:lnTo>
                    <a:pt x="562861" y="66039"/>
                  </a:lnTo>
                  <a:lnTo>
                    <a:pt x="569768" y="62229"/>
                  </a:lnTo>
                  <a:lnTo>
                    <a:pt x="571321" y="58419"/>
                  </a:lnTo>
                  <a:lnTo>
                    <a:pt x="571294" y="33019"/>
                  </a:lnTo>
                  <a:lnTo>
                    <a:pt x="552455" y="33019"/>
                  </a:lnTo>
                  <a:lnTo>
                    <a:pt x="550008" y="31749"/>
                  </a:lnTo>
                  <a:close/>
                </a:path>
                <a:path w="791210" h="787400">
                  <a:moveTo>
                    <a:pt x="646956" y="34289"/>
                  </a:moveTo>
                  <a:lnTo>
                    <a:pt x="618173" y="41909"/>
                  </a:lnTo>
                  <a:lnTo>
                    <a:pt x="695891" y="41909"/>
                  </a:lnTo>
                  <a:lnTo>
                    <a:pt x="676146" y="35559"/>
                  </a:lnTo>
                  <a:lnTo>
                    <a:pt x="646956" y="34289"/>
                  </a:lnTo>
                  <a:close/>
                </a:path>
                <a:path w="791210" h="787400">
                  <a:moveTo>
                    <a:pt x="588744" y="0"/>
                  </a:moveTo>
                  <a:lnTo>
                    <a:pt x="581608" y="0"/>
                  </a:lnTo>
                  <a:lnTo>
                    <a:pt x="574735" y="1269"/>
                  </a:lnTo>
                  <a:lnTo>
                    <a:pt x="552565" y="31749"/>
                  </a:lnTo>
                  <a:lnTo>
                    <a:pt x="552455" y="33019"/>
                  </a:lnTo>
                  <a:lnTo>
                    <a:pt x="571294" y="33019"/>
                  </a:lnTo>
                  <a:lnTo>
                    <a:pt x="571290" y="29209"/>
                  </a:lnTo>
                  <a:lnTo>
                    <a:pt x="572813" y="25399"/>
                  </a:lnTo>
                  <a:lnTo>
                    <a:pt x="575528" y="22859"/>
                  </a:lnTo>
                  <a:lnTo>
                    <a:pt x="578777" y="20319"/>
                  </a:lnTo>
                  <a:lnTo>
                    <a:pt x="583077" y="19049"/>
                  </a:lnTo>
                  <a:lnTo>
                    <a:pt x="614586" y="19049"/>
                  </a:lnTo>
                  <a:lnTo>
                    <a:pt x="609977" y="11429"/>
                  </a:lnTo>
                  <a:lnTo>
                    <a:pt x="600572" y="3809"/>
                  </a:lnTo>
                  <a:lnTo>
                    <a:pt x="588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384" y="2583097"/>
              <a:ext cx="102431" cy="10206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0379" y="2563422"/>
              <a:ext cx="103706" cy="10225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621" y="2726674"/>
              <a:ext cx="103620" cy="1025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6075" y="2746494"/>
              <a:ext cx="103246" cy="10265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682242" y="2346197"/>
            <a:ext cx="28689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Sustainability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NOT </a:t>
            </a:r>
            <a:r>
              <a:rPr sz="2400" dirty="0">
                <a:latin typeface="Calibri"/>
                <a:cs typeface="Calibri"/>
              </a:rPr>
              <a:t>only about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spc="-20" dirty="0">
                <a:latin typeface="Calibri"/>
                <a:cs typeface="Calibri"/>
              </a:rPr>
              <a:t>environmental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impacts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9872218" y="4084065"/>
            <a:ext cx="1968500" cy="1046480"/>
            <a:chOff x="9872218" y="4084065"/>
            <a:chExt cx="1968500" cy="1046480"/>
          </a:xfrm>
        </p:grpSpPr>
        <p:sp>
          <p:nvSpPr>
            <p:cNvPr id="46" name="object 46"/>
            <p:cNvSpPr/>
            <p:nvPr/>
          </p:nvSpPr>
          <p:spPr>
            <a:xfrm>
              <a:off x="9878568" y="4155058"/>
              <a:ext cx="1955800" cy="969010"/>
            </a:xfrm>
            <a:custGeom>
              <a:avLst/>
              <a:gdLst/>
              <a:ahLst/>
              <a:cxnLst/>
              <a:rect l="l" t="t" r="r" b="b"/>
              <a:pathLst>
                <a:path w="1955800" h="969010">
                  <a:moveTo>
                    <a:pt x="1955291" y="0"/>
                  </a:moveTo>
                  <a:lnTo>
                    <a:pt x="1950210" y="25082"/>
                  </a:lnTo>
                  <a:lnTo>
                    <a:pt x="1936353" y="45593"/>
                  </a:lnTo>
                  <a:lnTo>
                    <a:pt x="1915804" y="59436"/>
                  </a:lnTo>
                  <a:lnTo>
                    <a:pt x="1890649" y="64516"/>
                  </a:lnTo>
                  <a:lnTo>
                    <a:pt x="64515" y="64516"/>
                  </a:lnTo>
                  <a:lnTo>
                    <a:pt x="39433" y="69597"/>
                  </a:lnTo>
                  <a:lnTo>
                    <a:pt x="18922" y="83454"/>
                  </a:lnTo>
                  <a:lnTo>
                    <a:pt x="5079" y="104003"/>
                  </a:lnTo>
                  <a:lnTo>
                    <a:pt x="0" y="129159"/>
                  </a:lnTo>
                  <a:lnTo>
                    <a:pt x="0" y="903986"/>
                  </a:lnTo>
                  <a:lnTo>
                    <a:pt x="5079" y="929141"/>
                  </a:lnTo>
                  <a:lnTo>
                    <a:pt x="18923" y="949690"/>
                  </a:lnTo>
                  <a:lnTo>
                    <a:pt x="39433" y="963547"/>
                  </a:lnTo>
                  <a:lnTo>
                    <a:pt x="64515" y="968629"/>
                  </a:lnTo>
                  <a:lnTo>
                    <a:pt x="89671" y="963547"/>
                  </a:lnTo>
                  <a:lnTo>
                    <a:pt x="110220" y="949690"/>
                  </a:lnTo>
                  <a:lnTo>
                    <a:pt x="124077" y="929141"/>
                  </a:lnTo>
                  <a:lnTo>
                    <a:pt x="129158" y="903986"/>
                  </a:lnTo>
                  <a:lnTo>
                    <a:pt x="129158" y="839470"/>
                  </a:lnTo>
                  <a:lnTo>
                    <a:pt x="1890649" y="839470"/>
                  </a:lnTo>
                  <a:lnTo>
                    <a:pt x="1915804" y="834388"/>
                  </a:lnTo>
                  <a:lnTo>
                    <a:pt x="1936353" y="820531"/>
                  </a:lnTo>
                  <a:lnTo>
                    <a:pt x="1950210" y="799982"/>
                  </a:lnTo>
                  <a:lnTo>
                    <a:pt x="1955291" y="774827"/>
                  </a:lnTo>
                  <a:lnTo>
                    <a:pt x="1955291" y="193675"/>
                  </a:lnTo>
                  <a:lnTo>
                    <a:pt x="64515" y="193675"/>
                  </a:lnTo>
                  <a:lnTo>
                    <a:pt x="64642" y="129159"/>
                  </a:lnTo>
                  <a:lnTo>
                    <a:pt x="67165" y="116490"/>
                  </a:lnTo>
                  <a:lnTo>
                    <a:pt x="74056" y="106235"/>
                  </a:lnTo>
                  <a:lnTo>
                    <a:pt x="84306" y="99314"/>
                  </a:lnTo>
                  <a:lnTo>
                    <a:pt x="96900" y="96774"/>
                  </a:lnTo>
                  <a:lnTo>
                    <a:pt x="1955291" y="96774"/>
                  </a:lnTo>
                  <a:lnTo>
                    <a:pt x="1955291" y="0"/>
                  </a:lnTo>
                  <a:close/>
                </a:path>
                <a:path w="1955800" h="969010">
                  <a:moveTo>
                    <a:pt x="1955291" y="96774"/>
                  </a:moveTo>
                  <a:lnTo>
                    <a:pt x="96900" y="96774"/>
                  </a:lnTo>
                  <a:lnTo>
                    <a:pt x="109442" y="99314"/>
                  </a:lnTo>
                  <a:lnTo>
                    <a:pt x="119697" y="106235"/>
                  </a:lnTo>
                  <a:lnTo>
                    <a:pt x="126618" y="116490"/>
                  </a:lnTo>
                  <a:lnTo>
                    <a:pt x="129133" y="129159"/>
                  </a:lnTo>
                  <a:lnTo>
                    <a:pt x="124077" y="154187"/>
                  </a:lnTo>
                  <a:lnTo>
                    <a:pt x="110220" y="174736"/>
                  </a:lnTo>
                  <a:lnTo>
                    <a:pt x="89671" y="188593"/>
                  </a:lnTo>
                  <a:lnTo>
                    <a:pt x="64515" y="193675"/>
                  </a:lnTo>
                  <a:lnTo>
                    <a:pt x="1955291" y="193675"/>
                  </a:lnTo>
                  <a:lnTo>
                    <a:pt x="1955291" y="96774"/>
                  </a:lnTo>
                  <a:close/>
                </a:path>
                <a:path w="1955800" h="969010">
                  <a:moveTo>
                    <a:pt x="1826132" y="0"/>
                  </a:moveTo>
                  <a:lnTo>
                    <a:pt x="1826132" y="64516"/>
                  </a:lnTo>
                  <a:lnTo>
                    <a:pt x="1890649" y="64516"/>
                  </a:lnTo>
                  <a:lnTo>
                    <a:pt x="1890649" y="32258"/>
                  </a:lnTo>
                  <a:lnTo>
                    <a:pt x="1858390" y="32258"/>
                  </a:lnTo>
                  <a:lnTo>
                    <a:pt x="1845849" y="29718"/>
                  </a:lnTo>
                  <a:lnTo>
                    <a:pt x="1835594" y="22796"/>
                  </a:lnTo>
                  <a:lnTo>
                    <a:pt x="1828673" y="12541"/>
                  </a:lnTo>
                  <a:lnTo>
                    <a:pt x="1826132" y="0"/>
                  </a:lnTo>
                  <a:close/>
                </a:path>
                <a:path w="1955800" h="969010">
                  <a:moveTo>
                    <a:pt x="1890649" y="0"/>
                  </a:moveTo>
                  <a:lnTo>
                    <a:pt x="1888126" y="12541"/>
                  </a:lnTo>
                  <a:lnTo>
                    <a:pt x="1881235" y="22796"/>
                  </a:lnTo>
                  <a:lnTo>
                    <a:pt x="1870985" y="29718"/>
                  </a:lnTo>
                  <a:lnTo>
                    <a:pt x="1858390" y="32258"/>
                  </a:lnTo>
                  <a:lnTo>
                    <a:pt x="1890649" y="32258"/>
                  </a:lnTo>
                  <a:lnTo>
                    <a:pt x="1890649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943084" y="4090415"/>
              <a:ext cx="1891030" cy="258445"/>
            </a:xfrm>
            <a:custGeom>
              <a:avLst/>
              <a:gdLst/>
              <a:ahLst/>
              <a:cxnLst/>
              <a:rect l="l" t="t" r="r" b="b"/>
              <a:pathLst>
                <a:path w="1891029" h="258445">
                  <a:moveTo>
                    <a:pt x="32385" y="161416"/>
                  </a:moveTo>
                  <a:lnTo>
                    <a:pt x="126" y="193674"/>
                  </a:lnTo>
                  <a:lnTo>
                    <a:pt x="0" y="258317"/>
                  </a:lnTo>
                  <a:lnTo>
                    <a:pt x="25155" y="253236"/>
                  </a:lnTo>
                  <a:lnTo>
                    <a:pt x="45704" y="239379"/>
                  </a:lnTo>
                  <a:lnTo>
                    <a:pt x="59561" y="218830"/>
                  </a:lnTo>
                  <a:lnTo>
                    <a:pt x="64643" y="193674"/>
                  </a:lnTo>
                  <a:lnTo>
                    <a:pt x="62102" y="181133"/>
                  </a:lnTo>
                  <a:lnTo>
                    <a:pt x="55181" y="170878"/>
                  </a:lnTo>
                  <a:lnTo>
                    <a:pt x="44926" y="163956"/>
                  </a:lnTo>
                  <a:lnTo>
                    <a:pt x="32385" y="161416"/>
                  </a:lnTo>
                  <a:close/>
                </a:path>
                <a:path w="1891029" h="258445">
                  <a:moveTo>
                    <a:pt x="1890776" y="64642"/>
                  </a:moveTo>
                  <a:lnTo>
                    <a:pt x="1826133" y="64642"/>
                  </a:lnTo>
                  <a:lnTo>
                    <a:pt x="1826133" y="129158"/>
                  </a:lnTo>
                  <a:lnTo>
                    <a:pt x="1851288" y="124078"/>
                  </a:lnTo>
                  <a:lnTo>
                    <a:pt x="1871837" y="110235"/>
                  </a:lnTo>
                  <a:lnTo>
                    <a:pt x="1885694" y="89725"/>
                  </a:lnTo>
                  <a:lnTo>
                    <a:pt x="1890776" y="64642"/>
                  </a:lnTo>
                  <a:close/>
                </a:path>
                <a:path w="1891029" h="258445">
                  <a:moveTo>
                    <a:pt x="1826133" y="0"/>
                  </a:moveTo>
                  <a:lnTo>
                    <a:pt x="1801050" y="5081"/>
                  </a:lnTo>
                  <a:lnTo>
                    <a:pt x="1780540" y="18938"/>
                  </a:lnTo>
                  <a:lnTo>
                    <a:pt x="1766697" y="39487"/>
                  </a:lnTo>
                  <a:lnTo>
                    <a:pt x="1761617" y="64642"/>
                  </a:lnTo>
                  <a:lnTo>
                    <a:pt x="1764157" y="77184"/>
                  </a:lnTo>
                  <a:lnTo>
                    <a:pt x="1771078" y="87439"/>
                  </a:lnTo>
                  <a:lnTo>
                    <a:pt x="1781333" y="94360"/>
                  </a:lnTo>
                  <a:lnTo>
                    <a:pt x="1793875" y="96900"/>
                  </a:lnTo>
                  <a:lnTo>
                    <a:pt x="1806469" y="94360"/>
                  </a:lnTo>
                  <a:lnTo>
                    <a:pt x="1816719" y="87439"/>
                  </a:lnTo>
                  <a:lnTo>
                    <a:pt x="1823610" y="77184"/>
                  </a:lnTo>
                  <a:lnTo>
                    <a:pt x="1826133" y="64642"/>
                  </a:lnTo>
                  <a:lnTo>
                    <a:pt x="1890776" y="64642"/>
                  </a:lnTo>
                  <a:lnTo>
                    <a:pt x="1885694" y="39487"/>
                  </a:lnTo>
                  <a:lnTo>
                    <a:pt x="1871837" y="18938"/>
                  </a:lnTo>
                  <a:lnTo>
                    <a:pt x="1851288" y="5081"/>
                  </a:lnTo>
                  <a:lnTo>
                    <a:pt x="1826133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878568" y="4090415"/>
              <a:ext cx="1955800" cy="1033780"/>
            </a:xfrm>
            <a:custGeom>
              <a:avLst/>
              <a:gdLst/>
              <a:ahLst/>
              <a:cxnLst/>
              <a:rect l="l" t="t" r="r" b="b"/>
              <a:pathLst>
                <a:path w="1955800" h="1033779">
                  <a:moveTo>
                    <a:pt x="0" y="193674"/>
                  </a:moveTo>
                  <a:lnTo>
                    <a:pt x="5079" y="168592"/>
                  </a:lnTo>
                  <a:lnTo>
                    <a:pt x="18923" y="148081"/>
                  </a:lnTo>
                  <a:lnTo>
                    <a:pt x="39433" y="134238"/>
                  </a:lnTo>
                  <a:lnTo>
                    <a:pt x="64515" y="129158"/>
                  </a:lnTo>
                  <a:lnTo>
                    <a:pt x="1826132" y="129158"/>
                  </a:lnTo>
                  <a:lnTo>
                    <a:pt x="1826132" y="64642"/>
                  </a:lnTo>
                  <a:lnTo>
                    <a:pt x="1831212" y="39487"/>
                  </a:lnTo>
                  <a:lnTo>
                    <a:pt x="1845055" y="18938"/>
                  </a:lnTo>
                  <a:lnTo>
                    <a:pt x="1865566" y="5081"/>
                  </a:lnTo>
                  <a:lnTo>
                    <a:pt x="1890649" y="0"/>
                  </a:lnTo>
                  <a:lnTo>
                    <a:pt x="1915804" y="5081"/>
                  </a:lnTo>
                  <a:lnTo>
                    <a:pt x="1936353" y="18938"/>
                  </a:lnTo>
                  <a:lnTo>
                    <a:pt x="1950210" y="39487"/>
                  </a:lnTo>
                  <a:lnTo>
                    <a:pt x="1955291" y="64642"/>
                  </a:lnTo>
                  <a:lnTo>
                    <a:pt x="1955291" y="839596"/>
                  </a:lnTo>
                  <a:lnTo>
                    <a:pt x="1950210" y="864679"/>
                  </a:lnTo>
                  <a:lnTo>
                    <a:pt x="1936353" y="885189"/>
                  </a:lnTo>
                  <a:lnTo>
                    <a:pt x="1915804" y="899032"/>
                  </a:lnTo>
                  <a:lnTo>
                    <a:pt x="1890649" y="904112"/>
                  </a:lnTo>
                  <a:lnTo>
                    <a:pt x="129158" y="904112"/>
                  </a:lnTo>
                  <a:lnTo>
                    <a:pt x="129158" y="968628"/>
                  </a:lnTo>
                  <a:lnTo>
                    <a:pt x="124077" y="993784"/>
                  </a:lnTo>
                  <a:lnTo>
                    <a:pt x="110220" y="1014333"/>
                  </a:lnTo>
                  <a:lnTo>
                    <a:pt x="89671" y="1028190"/>
                  </a:lnTo>
                  <a:lnTo>
                    <a:pt x="64515" y="1033271"/>
                  </a:lnTo>
                  <a:lnTo>
                    <a:pt x="39433" y="1028190"/>
                  </a:lnTo>
                  <a:lnTo>
                    <a:pt x="18922" y="1014333"/>
                  </a:lnTo>
                  <a:lnTo>
                    <a:pt x="5079" y="993784"/>
                  </a:lnTo>
                  <a:lnTo>
                    <a:pt x="0" y="968628"/>
                  </a:lnTo>
                  <a:lnTo>
                    <a:pt x="0" y="193674"/>
                  </a:lnTo>
                  <a:close/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698351" y="4148708"/>
              <a:ext cx="141858" cy="7721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72218" y="4245482"/>
              <a:ext cx="141858" cy="1096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0007727" y="4284090"/>
              <a:ext cx="0" cy="710565"/>
            </a:xfrm>
            <a:custGeom>
              <a:avLst/>
              <a:gdLst/>
              <a:ahLst/>
              <a:cxnLst/>
              <a:rect l="l" t="t" r="r" b="b"/>
              <a:pathLst>
                <a:path h="710564">
                  <a:moveTo>
                    <a:pt x="0" y="0"/>
                  </a:moveTo>
                  <a:lnTo>
                    <a:pt x="0" y="710437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825880" y="4222966"/>
            <a:ext cx="791210" cy="787400"/>
            <a:chOff x="8825880" y="4222966"/>
            <a:chExt cx="791210" cy="787400"/>
          </a:xfrm>
        </p:grpSpPr>
        <p:sp>
          <p:nvSpPr>
            <p:cNvPr id="53" name="object 53"/>
            <p:cNvSpPr/>
            <p:nvPr/>
          </p:nvSpPr>
          <p:spPr>
            <a:xfrm>
              <a:off x="8825880" y="4222966"/>
              <a:ext cx="791210" cy="787400"/>
            </a:xfrm>
            <a:custGeom>
              <a:avLst/>
              <a:gdLst/>
              <a:ahLst/>
              <a:cxnLst/>
              <a:rect l="l" t="t" r="r" b="b"/>
              <a:pathLst>
                <a:path w="791209" h="787400">
                  <a:moveTo>
                    <a:pt x="134673" y="754379"/>
                  </a:moveTo>
                  <a:lnTo>
                    <a:pt x="106933" y="754379"/>
                  </a:lnTo>
                  <a:lnTo>
                    <a:pt x="133145" y="779779"/>
                  </a:lnTo>
                  <a:lnTo>
                    <a:pt x="142160" y="786129"/>
                  </a:lnTo>
                  <a:lnTo>
                    <a:pt x="152487" y="787399"/>
                  </a:lnTo>
                  <a:lnTo>
                    <a:pt x="162875" y="786129"/>
                  </a:lnTo>
                  <a:lnTo>
                    <a:pt x="172071" y="779779"/>
                  </a:lnTo>
                  <a:lnTo>
                    <a:pt x="182289" y="769619"/>
                  </a:lnTo>
                  <a:lnTo>
                    <a:pt x="150458" y="769619"/>
                  </a:lnTo>
                  <a:lnTo>
                    <a:pt x="146400" y="765809"/>
                  </a:lnTo>
                  <a:lnTo>
                    <a:pt x="134673" y="754379"/>
                  </a:lnTo>
                  <a:close/>
                </a:path>
                <a:path w="791209" h="787400">
                  <a:moveTo>
                    <a:pt x="486184" y="12699"/>
                  </a:moveTo>
                  <a:lnTo>
                    <a:pt x="452502" y="21589"/>
                  </a:lnTo>
                  <a:lnTo>
                    <a:pt x="423021" y="41909"/>
                  </a:lnTo>
                  <a:lnTo>
                    <a:pt x="402579" y="71119"/>
                  </a:lnTo>
                  <a:lnTo>
                    <a:pt x="394174" y="104139"/>
                  </a:lnTo>
                  <a:lnTo>
                    <a:pt x="398044" y="138429"/>
                  </a:lnTo>
                  <a:lnTo>
                    <a:pt x="414427" y="168909"/>
                  </a:lnTo>
                  <a:lnTo>
                    <a:pt x="402263" y="171449"/>
                  </a:lnTo>
                  <a:lnTo>
                    <a:pt x="391981" y="177799"/>
                  </a:lnTo>
                  <a:lnTo>
                    <a:pt x="384526" y="186689"/>
                  </a:lnTo>
                  <a:lnTo>
                    <a:pt x="380847" y="198119"/>
                  </a:lnTo>
                  <a:lnTo>
                    <a:pt x="380922" y="200659"/>
                  </a:lnTo>
                  <a:lnTo>
                    <a:pt x="381036" y="204469"/>
                  </a:lnTo>
                  <a:lnTo>
                    <a:pt x="407023" y="233679"/>
                  </a:lnTo>
                  <a:lnTo>
                    <a:pt x="413698" y="234949"/>
                  </a:lnTo>
                  <a:lnTo>
                    <a:pt x="422173" y="234949"/>
                  </a:lnTo>
                  <a:lnTo>
                    <a:pt x="418030" y="246379"/>
                  </a:lnTo>
                  <a:lnTo>
                    <a:pt x="415222" y="257809"/>
                  </a:lnTo>
                  <a:lnTo>
                    <a:pt x="413770" y="269239"/>
                  </a:lnTo>
                  <a:lnTo>
                    <a:pt x="413698" y="280669"/>
                  </a:lnTo>
                  <a:lnTo>
                    <a:pt x="414066" y="288289"/>
                  </a:lnTo>
                  <a:lnTo>
                    <a:pt x="410927" y="295909"/>
                  </a:lnTo>
                  <a:lnTo>
                    <a:pt x="405222" y="299719"/>
                  </a:lnTo>
                  <a:lnTo>
                    <a:pt x="8446" y="693419"/>
                  </a:lnTo>
                  <a:lnTo>
                    <a:pt x="2252" y="702309"/>
                  </a:lnTo>
                  <a:lnTo>
                    <a:pt x="0" y="712469"/>
                  </a:lnTo>
                  <a:lnTo>
                    <a:pt x="1720" y="723899"/>
                  </a:lnTo>
                  <a:lnTo>
                    <a:pt x="7446" y="732789"/>
                  </a:lnTo>
                  <a:lnTo>
                    <a:pt x="47831" y="773429"/>
                  </a:lnTo>
                  <a:lnTo>
                    <a:pt x="56866" y="779779"/>
                  </a:lnTo>
                  <a:lnTo>
                    <a:pt x="67208" y="781049"/>
                  </a:lnTo>
                  <a:lnTo>
                    <a:pt x="77602" y="779779"/>
                  </a:lnTo>
                  <a:lnTo>
                    <a:pt x="86796" y="773429"/>
                  </a:lnTo>
                  <a:lnTo>
                    <a:pt x="97536" y="763269"/>
                  </a:lnTo>
                  <a:lnTo>
                    <a:pt x="65144" y="763269"/>
                  </a:lnTo>
                  <a:lnTo>
                    <a:pt x="61133" y="759459"/>
                  </a:lnTo>
                  <a:lnTo>
                    <a:pt x="21675" y="720089"/>
                  </a:lnTo>
                  <a:lnTo>
                    <a:pt x="18216" y="717549"/>
                  </a:lnTo>
                  <a:lnTo>
                    <a:pt x="17934" y="712469"/>
                  </a:lnTo>
                  <a:lnTo>
                    <a:pt x="17864" y="711199"/>
                  </a:lnTo>
                  <a:lnTo>
                    <a:pt x="21133" y="707389"/>
                  </a:lnTo>
                  <a:lnTo>
                    <a:pt x="21675" y="707389"/>
                  </a:lnTo>
                  <a:lnTo>
                    <a:pt x="418006" y="313689"/>
                  </a:lnTo>
                  <a:lnTo>
                    <a:pt x="432808" y="269239"/>
                  </a:lnTo>
                  <a:lnTo>
                    <a:pt x="432882" y="266699"/>
                  </a:lnTo>
                  <a:lnTo>
                    <a:pt x="435291" y="253999"/>
                  </a:lnTo>
                  <a:lnTo>
                    <a:pt x="439671" y="241299"/>
                  </a:lnTo>
                  <a:lnTo>
                    <a:pt x="445960" y="231139"/>
                  </a:lnTo>
                  <a:lnTo>
                    <a:pt x="448872" y="226059"/>
                  </a:lnTo>
                  <a:lnTo>
                    <a:pt x="447742" y="220979"/>
                  </a:lnTo>
                  <a:lnTo>
                    <a:pt x="441879" y="215899"/>
                  </a:lnTo>
                  <a:lnTo>
                    <a:pt x="409915" y="215899"/>
                  </a:lnTo>
                  <a:lnTo>
                    <a:pt x="406258" y="214629"/>
                  </a:lnTo>
                  <a:lnTo>
                    <a:pt x="400811" y="208279"/>
                  </a:lnTo>
                  <a:lnTo>
                    <a:pt x="399375" y="204469"/>
                  </a:lnTo>
                  <a:lnTo>
                    <a:pt x="399674" y="200659"/>
                  </a:lnTo>
                  <a:lnTo>
                    <a:pt x="400968" y="193039"/>
                  </a:lnTo>
                  <a:lnTo>
                    <a:pt x="407419" y="187959"/>
                  </a:lnTo>
                  <a:lnTo>
                    <a:pt x="442374" y="187959"/>
                  </a:lnTo>
                  <a:lnTo>
                    <a:pt x="446588" y="184149"/>
                  </a:lnTo>
                  <a:lnTo>
                    <a:pt x="446588" y="175259"/>
                  </a:lnTo>
                  <a:lnTo>
                    <a:pt x="444995" y="172719"/>
                  </a:lnTo>
                  <a:lnTo>
                    <a:pt x="442350" y="171449"/>
                  </a:lnTo>
                  <a:lnTo>
                    <a:pt x="440184" y="168909"/>
                  </a:lnTo>
                  <a:lnTo>
                    <a:pt x="438151" y="167639"/>
                  </a:lnTo>
                  <a:lnTo>
                    <a:pt x="436292" y="166369"/>
                  </a:lnTo>
                  <a:lnTo>
                    <a:pt x="418957" y="140969"/>
                  </a:lnTo>
                  <a:lnTo>
                    <a:pt x="412840" y="111759"/>
                  </a:lnTo>
                  <a:lnTo>
                    <a:pt x="417998" y="82549"/>
                  </a:lnTo>
                  <a:lnTo>
                    <a:pt x="434487" y="57149"/>
                  </a:lnTo>
                  <a:lnTo>
                    <a:pt x="435083" y="55879"/>
                  </a:lnTo>
                  <a:lnTo>
                    <a:pt x="436292" y="54609"/>
                  </a:lnTo>
                  <a:lnTo>
                    <a:pt x="462601" y="38099"/>
                  </a:lnTo>
                  <a:lnTo>
                    <a:pt x="492506" y="31749"/>
                  </a:lnTo>
                  <a:lnTo>
                    <a:pt x="550008" y="31749"/>
                  </a:lnTo>
                  <a:lnTo>
                    <a:pt x="520643" y="16509"/>
                  </a:lnTo>
                  <a:lnTo>
                    <a:pt x="486184" y="12699"/>
                  </a:lnTo>
                  <a:close/>
                </a:path>
                <a:path w="791209" h="787400">
                  <a:moveTo>
                    <a:pt x="195347" y="645159"/>
                  </a:moveTo>
                  <a:lnTo>
                    <a:pt x="189446" y="645159"/>
                  </a:lnTo>
                  <a:lnTo>
                    <a:pt x="149116" y="685799"/>
                  </a:lnTo>
                  <a:lnTo>
                    <a:pt x="149084" y="692149"/>
                  </a:lnTo>
                  <a:lnTo>
                    <a:pt x="152741" y="694689"/>
                  </a:lnTo>
                  <a:lnTo>
                    <a:pt x="185647" y="727709"/>
                  </a:lnTo>
                  <a:lnTo>
                    <a:pt x="189100" y="730249"/>
                  </a:lnTo>
                  <a:lnTo>
                    <a:pt x="189364" y="735329"/>
                  </a:lnTo>
                  <a:lnTo>
                    <a:pt x="189430" y="736599"/>
                  </a:lnTo>
                  <a:lnTo>
                    <a:pt x="186150" y="740409"/>
                  </a:lnTo>
                  <a:lnTo>
                    <a:pt x="185647" y="740409"/>
                  </a:lnTo>
                  <a:lnTo>
                    <a:pt x="159428" y="765809"/>
                  </a:lnTo>
                  <a:lnTo>
                    <a:pt x="156084" y="769619"/>
                  </a:lnTo>
                  <a:lnTo>
                    <a:pt x="182289" y="769619"/>
                  </a:lnTo>
                  <a:lnTo>
                    <a:pt x="198894" y="753109"/>
                  </a:lnTo>
                  <a:lnTo>
                    <a:pt x="205078" y="745489"/>
                  </a:lnTo>
                  <a:lnTo>
                    <a:pt x="207317" y="735329"/>
                  </a:lnTo>
                  <a:lnTo>
                    <a:pt x="205580" y="723899"/>
                  </a:lnTo>
                  <a:lnTo>
                    <a:pt x="199836" y="715009"/>
                  </a:lnTo>
                  <a:lnTo>
                    <a:pt x="172855" y="688339"/>
                  </a:lnTo>
                  <a:lnTo>
                    <a:pt x="192396" y="669289"/>
                  </a:lnTo>
                  <a:lnTo>
                    <a:pt x="219470" y="669289"/>
                  </a:lnTo>
                  <a:lnTo>
                    <a:pt x="195347" y="645159"/>
                  </a:lnTo>
                  <a:close/>
                </a:path>
                <a:path w="791209" h="787400">
                  <a:moveTo>
                    <a:pt x="109916" y="730249"/>
                  </a:moveTo>
                  <a:lnTo>
                    <a:pt x="104014" y="730249"/>
                  </a:lnTo>
                  <a:lnTo>
                    <a:pt x="74082" y="759459"/>
                  </a:lnTo>
                  <a:lnTo>
                    <a:pt x="70755" y="763269"/>
                  </a:lnTo>
                  <a:lnTo>
                    <a:pt x="97536" y="763269"/>
                  </a:lnTo>
                  <a:lnTo>
                    <a:pt x="106933" y="754379"/>
                  </a:lnTo>
                  <a:lnTo>
                    <a:pt x="134673" y="754379"/>
                  </a:lnTo>
                  <a:lnTo>
                    <a:pt x="109916" y="730249"/>
                  </a:lnTo>
                  <a:close/>
                </a:path>
                <a:path w="791209" h="787400">
                  <a:moveTo>
                    <a:pt x="219470" y="669289"/>
                  </a:moveTo>
                  <a:lnTo>
                    <a:pt x="192396" y="669289"/>
                  </a:lnTo>
                  <a:lnTo>
                    <a:pt x="239217" y="715009"/>
                  </a:lnTo>
                  <a:lnTo>
                    <a:pt x="248256" y="721359"/>
                  </a:lnTo>
                  <a:lnTo>
                    <a:pt x="258601" y="723899"/>
                  </a:lnTo>
                  <a:lnTo>
                    <a:pt x="268998" y="722629"/>
                  </a:lnTo>
                  <a:lnTo>
                    <a:pt x="278197" y="716279"/>
                  </a:lnTo>
                  <a:lnTo>
                    <a:pt x="288495" y="706119"/>
                  </a:lnTo>
                  <a:lnTo>
                    <a:pt x="256537" y="706119"/>
                  </a:lnTo>
                  <a:lnTo>
                    <a:pt x="252479" y="702309"/>
                  </a:lnTo>
                  <a:lnTo>
                    <a:pt x="219470" y="669289"/>
                  </a:lnTo>
                  <a:close/>
                </a:path>
                <a:path w="791209" h="787400">
                  <a:moveTo>
                    <a:pt x="567115" y="337819"/>
                  </a:moveTo>
                  <a:lnTo>
                    <a:pt x="560028" y="337819"/>
                  </a:lnTo>
                  <a:lnTo>
                    <a:pt x="558176" y="339089"/>
                  </a:lnTo>
                  <a:lnTo>
                    <a:pt x="556615" y="340359"/>
                  </a:lnTo>
                  <a:lnTo>
                    <a:pt x="546339" y="345439"/>
                  </a:lnTo>
                  <a:lnTo>
                    <a:pt x="535389" y="349249"/>
                  </a:lnTo>
                  <a:lnTo>
                    <a:pt x="523949" y="351789"/>
                  </a:lnTo>
                  <a:lnTo>
                    <a:pt x="512204" y="353059"/>
                  </a:lnTo>
                  <a:lnTo>
                    <a:pt x="506553" y="353059"/>
                  </a:lnTo>
                  <a:lnTo>
                    <a:pt x="496979" y="354329"/>
                  </a:lnTo>
                  <a:lnTo>
                    <a:pt x="248414" y="588009"/>
                  </a:lnTo>
                  <a:lnTo>
                    <a:pt x="248375" y="593089"/>
                  </a:lnTo>
                  <a:lnTo>
                    <a:pt x="304887" y="650239"/>
                  </a:lnTo>
                  <a:lnTo>
                    <a:pt x="308348" y="654049"/>
                  </a:lnTo>
                  <a:lnTo>
                    <a:pt x="308595" y="657859"/>
                  </a:lnTo>
                  <a:lnTo>
                    <a:pt x="308678" y="659129"/>
                  </a:lnTo>
                  <a:lnTo>
                    <a:pt x="305390" y="662939"/>
                  </a:lnTo>
                  <a:lnTo>
                    <a:pt x="304887" y="662939"/>
                  </a:lnTo>
                  <a:lnTo>
                    <a:pt x="265491" y="702309"/>
                  </a:lnTo>
                  <a:lnTo>
                    <a:pt x="262156" y="706119"/>
                  </a:lnTo>
                  <a:lnTo>
                    <a:pt x="288495" y="706119"/>
                  </a:lnTo>
                  <a:lnTo>
                    <a:pt x="318103" y="676909"/>
                  </a:lnTo>
                  <a:lnTo>
                    <a:pt x="324286" y="668019"/>
                  </a:lnTo>
                  <a:lnTo>
                    <a:pt x="326522" y="657859"/>
                  </a:lnTo>
                  <a:lnTo>
                    <a:pt x="324782" y="647699"/>
                  </a:lnTo>
                  <a:lnTo>
                    <a:pt x="319037" y="638809"/>
                  </a:lnTo>
                  <a:lnTo>
                    <a:pt x="272036" y="590549"/>
                  </a:lnTo>
                  <a:lnTo>
                    <a:pt x="485050" y="379729"/>
                  </a:lnTo>
                  <a:lnTo>
                    <a:pt x="490865" y="374649"/>
                  </a:lnTo>
                  <a:lnTo>
                    <a:pt x="498588" y="372109"/>
                  </a:lnTo>
                  <a:lnTo>
                    <a:pt x="512227" y="372109"/>
                  </a:lnTo>
                  <a:lnTo>
                    <a:pt x="532802" y="369569"/>
                  </a:lnTo>
                  <a:lnTo>
                    <a:pt x="542808" y="367029"/>
                  </a:lnTo>
                  <a:lnTo>
                    <a:pt x="552518" y="363219"/>
                  </a:lnTo>
                  <a:lnTo>
                    <a:pt x="571324" y="363219"/>
                  </a:lnTo>
                  <a:lnTo>
                    <a:pt x="571329" y="342899"/>
                  </a:lnTo>
                  <a:lnTo>
                    <a:pt x="567115" y="337819"/>
                  </a:lnTo>
                  <a:close/>
                </a:path>
                <a:path w="791209" h="787400">
                  <a:moveTo>
                    <a:pt x="571324" y="363219"/>
                  </a:moveTo>
                  <a:lnTo>
                    <a:pt x="552518" y="363219"/>
                  </a:lnTo>
                  <a:lnTo>
                    <a:pt x="552518" y="372109"/>
                  </a:lnTo>
                  <a:lnTo>
                    <a:pt x="554568" y="383539"/>
                  </a:lnTo>
                  <a:lnTo>
                    <a:pt x="560714" y="393699"/>
                  </a:lnTo>
                  <a:lnTo>
                    <a:pt x="570119" y="401319"/>
                  </a:lnTo>
                  <a:lnTo>
                    <a:pt x="581947" y="405129"/>
                  </a:lnTo>
                  <a:lnTo>
                    <a:pt x="589084" y="405129"/>
                  </a:lnTo>
                  <a:lnTo>
                    <a:pt x="614974" y="386079"/>
                  </a:lnTo>
                  <a:lnTo>
                    <a:pt x="583258" y="386079"/>
                  </a:lnTo>
                  <a:lnTo>
                    <a:pt x="576101" y="384809"/>
                  </a:lnTo>
                  <a:lnTo>
                    <a:pt x="570953" y="378459"/>
                  </a:lnTo>
                  <a:lnTo>
                    <a:pt x="571100" y="375919"/>
                  </a:lnTo>
                  <a:lnTo>
                    <a:pt x="571174" y="374649"/>
                  </a:lnTo>
                  <a:lnTo>
                    <a:pt x="571248" y="373379"/>
                  </a:lnTo>
                  <a:lnTo>
                    <a:pt x="571324" y="363219"/>
                  </a:lnTo>
                  <a:close/>
                </a:path>
                <a:path w="791209" h="787400">
                  <a:moveTo>
                    <a:pt x="672206" y="372109"/>
                  </a:moveTo>
                  <a:lnTo>
                    <a:pt x="618244" y="372109"/>
                  </a:lnTo>
                  <a:lnTo>
                    <a:pt x="650053" y="388619"/>
                  </a:lnTo>
                  <a:lnTo>
                    <a:pt x="684516" y="392429"/>
                  </a:lnTo>
                  <a:lnTo>
                    <a:pt x="718209" y="383539"/>
                  </a:lnTo>
                  <a:lnTo>
                    <a:pt x="732959" y="373379"/>
                  </a:lnTo>
                  <a:lnTo>
                    <a:pt x="678189" y="373379"/>
                  </a:lnTo>
                  <a:lnTo>
                    <a:pt x="672206" y="372109"/>
                  </a:lnTo>
                  <a:close/>
                </a:path>
                <a:path w="791209" h="787400">
                  <a:moveTo>
                    <a:pt x="607845" y="339089"/>
                  </a:moveTo>
                  <a:lnTo>
                    <a:pt x="600931" y="342899"/>
                  </a:lnTo>
                  <a:lnTo>
                    <a:pt x="599377" y="346709"/>
                  </a:lnTo>
                  <a:lnTo>
                    <a:pt x="599409" y="375919"/>
                  </a:lnTo>
                  <a:lnTo>
                    <a:pt x="597879" y="379729"/>
                  </a:lnTo>
                  <a:lnTo>
                    <a:pt x="591938" y="384809"/>
                  </a:lnTo>
                  <a:lnTo>
                    <a:pt x="587629" y="386079"/>
                  </a:lnTo>
                  <a:lnTo>
                    <a:pt x="614974" y="386079"/>
                  </a:lnTo>
                  <a:lnTo>
                    <a:pt x="615614" y="384809"/>
                  </a:lnTo>
                  <a:lnTo>
                    <a:pt x="617584" y="379729"/>
                  </a:lnTo>
                  <a:lnTo>
                    <a:pt x="617914" y="375919"/>
                  </a:lnTo>
                  <a:lnTo>
                    <a:pt x="618024" y="374649"/>
                  </a:lnTo>
                  <a:lnTo>
                    <a:pt x="618134" y="373379"/>
                  </a:lnTo>
                  <a:lnTo>
                    <a:pt x="618244" y="372109"/>
                  </a:lnTo>
                  <a:lnTo>
                    <a:pt x="672206" y="372109"/>
                  </a:lnTo>
                  <a:lnTo>
                    <a:pt x="648273" y="367029"/>
                  </a:lnTo>
                  <a:lnTo>
                    <a:pt x="621956" y="350519"/>
                  </a:lnTo>
                  <a:lnTo>
                    <a:pt x="619970" y="347979"/>
                  </a:lnTo>
                  <a:lnTo>
                    <a:pt x="618173" y="346709"/>
                  </a:lnTo>
                  <a:lnTo>
                    <a:pt x="616603" y="344169"/>
                  </a:lnTo>
                  <a:lnTo>
                    <a:pt x="613692" y="340359"/>
                  </a:lnTo>
                  <a:lnTo>
                    <a:pt x="607845" y="339089"/>
                  </a:lnTo>
                  <a:close/>
                </a:path>
                <a:path w="791209" h="787400">
                  <a:moveTo>
                    <a:pt x="714137" y="52069"/>
                  </a:moveTo>
                  <a:lnTo>
                    <a:pt x="666048" y="52069"/>
                  </a:lnTo>
                  <a:lnTo>
                    <a:pt x="692001" y="59689"/>
                  </a:lnTo>
                  <a:lnTo>
                    <a:pt x="714725" y="74929"/>
                  </a:lnTo>
                  <a:lnTo>
                    <a:pt x="730854" y="97789"/>
                  </a:lnTo>
                  <a:lnTo>
                    <a:pt x="738076" y="123189"/>
                  </a:lnTo>
                  <a:lnTo>
                    <a:pt x="736146" y="149859"/>
                  </a:lnTo>
                  <a:lnTo>
                    <a:pt x="724817" y="173989"/>
                  </a:lnTo>
                  <a:lnTo>
                    <a:pt x="721882" y="179069"/>
                  </a:lnTo>
                  <a:lnTo>
                    <a:pt x="722973" y="184149"/>
                  </a:lnTo>
                  <a:lnTo>
                    <a:pt x="727305" y="187959"/>
                  </a:lnTo>
                  <a:lnTo>
                    <a:pt x="728796" y="189229"/>
                  </a:lnTo>
                  <a:lnTo>
                    <a:pt x="764190" y="189229"/>
                  </a:lnTo>
                  <a:lnTo>
                    <a:pt x="770625" y="194309"/>
                  </a:lnTo>
                  <a:lnTo>
                    <a:pt x="771959" y="200659"/>
                  </a:lnTo>
                  <a:lnTo>
                    <a:pt x="772195" y="204469"/>
                  </a:lnTo>
                  <a:lnTo>
                    <a:pt x="770782" y="209549"/>
                  </a:lnTo>
                  <a:lnTo>
                    <a:pt x="765132" y="214629"/>
                  </a:lnTo>
                  <a:lnTo>
                    <a:pt x="761129" y="217169"/>
                  </a:lnTo>
                  <a:lnTo>
                    <a:pt x="728325" y="217169"/>
                  </a:lnTo>
                  <a:lnTo>
                    <a:pt x="724111" y="220979"/>
                  </a:lnTo>
                  <a:lnTo>
                    <a:pt x="724119" y="229869"/>
                  </a:lnTo>
                  <a:lnTo>
                    <a:pt x="725735" y="232409"/>
                  </a:lnTo>
                  <a:lnTo>
                    <a:pt x="728325" y="233679"/>
                  </a:lnTo>
                  <a:lnTo>
                    <a:pt x="730523" y="236219"/>
                  </a:lnTo>
                  <a:lnTo>
                    <a:pt x="732563" y="237489"/>
                  </a:lnTo>
                  <a:lnTo>
                    <a:pt x="734447" y="238759"/>
                  </a:lnTo>
                  <a:lnTo>
                    <a:pt x="751756" y="264159"/>
                  </a:lnTo>
                  <a:lnTo>
                    <a:pt x="757853" y="293369"/>
                  </a:lnTo>
                  <a:lnTo>
                    <a:pt x="752678" y="322579"/>
                  </a:lnTo>
                  <a:lnTo>
                    <a:pt x="736173" y="347979"/>
                  </a:lnTo>
                  <a:lnTo>
                    <a:pt x="735624" y="349249"/>
                  </a:lnTo>
                  <a:lnTo>
                    <a:pt x="734996" y="349249"/>
                  </a:lnTo>
                  <a:lnTo>
                    <a:pt x="734447" y="350519"/>
                  </a:lnTo>
                  <a:lnTo>
                    <a:pt x="708112" y="367029"/>
                  </a:lnTo>
                  <a:lnTo>
                    <a:pt x="678189" y="373379"/>
                  </a:lnTo>
                  <a:lnTo>
                    <a:pt x="732959" y="373379"/>
                  </a:lnTo>
                  <a:lnTo>
                    <a:pt x="747709" y="363219"/>
                  </a:lnTo>
                  <a:lnTo>
                    <a:pt x="768138" y="334009"/>
                  </a:lnTo>
                  <a:lnTo>
                    <a:pt x="776531" y="300989"/>
                  </a:lnTo>
                  <a:lnTo>
                    <a:pt x="772651" y="266699"/>
                  </a:lnTo>
                  <a:lnTo>
                    <a:pt x="756264" y="236219"/>
                  </a:lnTo>
                  <a:lnTo>
                    <a:pt x="756970" y="236219"/>
                  </a:lnTo>
                  <a:lnTo>
                    <a:pt x="788822" y="213359"/>
                  </a:lnTo>
                  <a:lnTo>
                    <a:pt x="790548" y="204469"/>
                  </a:lnTo>
                  <a:lnTo>
                    <a:pt x="790674" y="200659"/>
                  </a:lnTo>
                  <a:lnTo>
                    <a:pt x="756970" y="170179"/>
                  </a:lnTo>
                  <a:lnTo>
                    <a:pt x="748651" y="170179"/>
                  </a:lnTo>
                  <a:lnTo>
                    <a:pt x="756395" y="142239"/>
                  </a:lnTo>
                  <a:lnTo>
                    <a:pt x="755273" y="113029"/>
                  </a:lnTo>
                  <a:lnTo>
                    <a:pt x="745660" y="85089"/>
                  </a:lnTo>
                  <a:lnTo>
                    <a:pt x="727933" y="62229"/>
                  </a:lnTo>
                  <a:lnTo>
                    <a:pt x="714137" y="52069"/>
                  </a:lnTo>
                  <a:close/>
                </a:path>
                <a:path w="791209" h="787400">
                  <a:moveTo>
                    <a:pt x="614586" y="19049"/>
                  </a:moveTo>
                  <a:lnTo>
                    <a:pt x="587449" y="19049"/>
                  </a:lnTo>
                  <a:lnTo>
                    <a:pt x="594598" y="20319"/>
                  </a:lnTo>
                  <a:lnTo>
                    <a:pt x="599754" y="26669"/>
                  </a:lnTo>
                  <a:lnTo>
                    <a:pt x="599453" y="31749"/>
                  </a:lnTo>
                  <a:lnTo>
                    <a:pt x="599377" y="62229"/>
                  </a:lnTo>
                  <a:lnTo>
                    <a:pt x="603592" y="67309"/>
                  </a:lnTo>
                  <a:lnTo>
                    <a:pt x="610600" y="67309"/>
                  </a:lnTo>
                  <a:lnTo>
                    <a:pt x="612366" y="66039"/>
                  </a:lnTo>
                  <a:lnTo>
                    <a:pt x="613880" y="66039"/>
                  </a:lnTo>
                  <a:lnTo>
                    <a:pt x="639222" y="54609"/>
                  </a:lnTo>
                  <a:lnTo>
                    <a:pt x="666048" y="52069"/>
                  </a:lnTo>
                  <a:lnTo>
                    <a:pt x="714137" y="52069"/>
                  </a:lnTo>
                  <a:lnTo>
                    <a:pt x="703789" y="44449"/>
                  </a:lnTo>
                  <a:lnTo>
                    <a:pt x="695891" y="41909"/>
                  </a:lnTo>
                  <a:lnTo>
                    <a:pt x="618173" y="41909"/>
                  </a:lnTo>
                  <a:lnTo>
                    <a:pt x="618173" y="33019"/>
                  </a:lnTo>
                  <a:lnTo>
                    <a:pt x="616123" y="21589"/>
                  </a:lnTo>
                  <a:lnTo>
                    <a:pt x="614586" y="19049"/>
                  </a:lnTo>
                  <a:close/>
                </a:path>
                <a:path w="791209" h="787400">
                  <a:moveTo>
                    <a:pt x="550008" y="31749"/>
                  </a:moveTo>
                  <a:lnTo>
                    <a:pt x="492506" y="31749"/>
                  </a:lnTo>
                  <a:lnTo>
                    <a:pt x="522410" y="38099"/>
                  </a:lnTo>
                  <a:lnTo>
                    <a:pt x="548720" y="54609"/>
                  </a:lnTo>
                  <a:lnTo>
                    <a:pt x="550721" y="57149"/>
                  </a:lnTo>
                  <a:lnTo>
                    <a:pt x="552518" y="58419"/>
                  </a:lnTo>
                  <a:lnTo>
                    <a:pt x="554103" y="60959"/>
                  </a:lnTo>
                  <a:lnTo>
                    <a:pt x="557007" y="64769"/>
                  </a:lnTo>
                  <a:lnTo>
                    <a:pt x="562861" y="66039"/>
                  </a:lnTo>
                  <a:lnTo>
                    <a:pt x="569768" y="62229"/>
                  </a:lnTo>
                  <a:lnTo>
                    <a:pt x="571321" y="58419"/>
                  </a:lnTo>
                  <a:lnTo>
                    <a:pt x="571294" y="33019"/>
                  </a:lnTo>
                  <a:lnTo>
                    <a:pt x="552455" y="33019"/>
                  </a:lnTo>
                  <a:lnTo>
                    <a:pt x="550008" y="31749"/>
                  </a:lnTo>
                  <a:close/>
                </a:path>
                <a:path w="791209" h="787400">
                  <a:moveTo>
                    <a:pt x="646956" y="34289"/>
                  </a:moveTo>
                  <a:lnTo>
                    <a:pt x="618173" y="41909"/>
                  </a:lnTo>
                  <a:lnTo>
                    <a:pt x="695891" y="41909"/>
                  </a:lnTo>
                  <a:lnTo>
                    <a:pt x="676146" y="35559"/>
                  </a:lnTo>
                  <a:lnTo>
                    <a:pt x="646956" y="34289"/>
                  </a:lnTo>
                  <a:close/>
                </a:path>
                <a:path w="791209" h="787400">
                  <a:moveTo>
                    <a:pt x="588744" y="0"/>
                  </a:moveTo>
                  <a:lnTo>
                    <a:pt x="581608" y="0"/>
                  </a:lnTo>
                  <a:lnTo>
                    <a:pt x="574735" y="1269"/>
                  </a:lnTo>
                  <a:lnTo>
                    <a:pt x="552565" y="31749"/>
                  </a:lnTo>
                  <a:lnTo>
                    <a:pt x="552455" y="33019"/>
                  </a:lnTo>
                  <a:lnTo>
                    <a:pt x="571294" y="33019"/>
                  </a:lnTo>
                  <a:lnTo>
                    <a:pt x="571290" y="29209"/>
                  </a:lnTo>
                  <a:lnTo>
                    <a:pt x="572813" y="25399"/>
                  </a:lnTo>
                  <a:lnTo>
                    <a:pt x="575528" y="22859"/>
                  </a:lnTo>
                  <a:lnTo>
                    <a:pt x="578777" y="20319"/>
                  </a:lnTo>
                  <a:lnTo>
                    <a:pt x="583077" y="19049"/>
                  </a:lnTo>
                  <a:lnTo>
                    <a:pt x="614586" y="19049"/>
                  </a:lnTo>
                  <a:lnTo>
                    <a:pt x="609977" y="11429"/>
                  </a:lnTo>
                  <a:lnTo>
                    <a:pt x="600572" y="3809"/>
                  </a:lnTo>
                  <a:lnTo>
                    <a:pt x="588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2769" y="4302169"/>
              <a:ext cx="102431" cy="1020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66763" y="4282494"/>
              <a:ext cx="103706" cy="1022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286005" y="4445745"/>
              <a:ext cx="103620" cy="1025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52459" y="4465566"/>
              <a:ext cx="103246" cy="102652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10190226" y="4397502"/>
            <a:ext cx="1405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LCA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≠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LCCA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7918450" y="1644142"/>
            <a:ext cx="3533140" cy="1803400"/>
            <a:chOff x="7918450" y="1644142"/>
            <a:chExt cx="3533140" cy="1803400"/>
          </a:xfrm>
        </p:grpSpPr>
        <p:sp>
          <p:nvSpPr>
            <p:cNvPr id="60" name="object 60"/>
            <p:cNvSpPr/>
            <p:nvPr/>
          </p:nvSpPr>
          <p:spPr>
            <a:xfrm>
              <a:off x="7924800" y="1762379"/>
              <a:ext cx="3520440" cy="1678939"/>
            </a:xfrm>
            <a:custGeom>
              <a:avLst/>
              <a:gdLst/>
              <a:ahLst/>
              <a:cxnLst/>
              <a:rect l="l" t="t" r="r" b="b"/>
              <a:pathLst>
                <a:path w="3520440" h="1678939">
                  <a:moveTo>
                    <a:pt x="3520440" y="0"/>
                  </a:moveTo>
                  <a:lnTo>
                    <a:pt x="3511637" y="43594"/>
                  </a:lnTo>
                  <a:lnTo>
                    <a:pt x="3487642" y="79200"/>
                  </a:lnTo>
                  <a:lnTo>
                    <a:pt x="3452074" y="103209"/>
                  </a:lnTo>
                  <a:lnTo>
                    <a:pt x="3408553" y="112013"/>
                  </a:lnTo>
                  <a:lnTo>
                    <a:pt x="111886" y="112013"/>
                  </a:lnTo>
                  <a:lnTo>
                    <a:pt x="68365" y="120798"/>
                  </a:lnTo>
                  <a:lnTo>
                    <a:pt x="32797" y="144764"/>
                  </a:lnTo>
                  <a:lnTo>
                    <a:pt x="8802" y="180326"/>
                  </a:lnTo>
                  <a:lnTo>
                    <a:pt x="0" y="223900"/>
                  </a:lnTo>
                  <a:lnTo>
                    <a:pt x="0" y="1566926"/>
                  </a:lnTo>
                  <a:lnTo>
                    <a:pt x="8802" y="1610447"/>
                  </a:lnTo>
                  <a:lnTo>
                    <a:pt x="32797" y="1646015"/>
                  </a:lnTo>
                  <a:lnTo>
                    <a:pt x="68365" y="1670010"/>
                  </a:lnTo>
                  <a:lnTo>
                    <a:pt x="111886" y="1678813"/>
                  </a:lnTo>
                  <a:lnTo>
                    <a:pt x="155481" y="1670010"/>
                  </a:lnTo>
                  <a:lnTo>
                    <a:pt x="191087" y="1646015"/>
                  </a:lnTo>
                  <a:lnTo>
                    <a:pt x="215096" y="1610447"/>
                  </a:lnTo>
                  <a:lnTo>
                    <a:pt x="223900" y="1566926"/>
                  </a:lnTo>
                  <a:lnTo>
                    <a:pt x="223900" y="1455039"/>
                  </a:lnTo>
                  <a:lnTo>
                    <a:pt x="3408553" y="1455039"/>
                  </a:lnTo>
                  <a:lnTo>
                    <a:pt x="3452074" y="1446234"/>
                  </a:lnTo>
                  <a:lnTo>
                    <a:pt x="3487642" y="1422225"/>
                  </a:lnTo>
                  <a:lnTo>
                    <a:pt x="3511637" y="1386619"/>
                  </a:lnTo>
                  <a:lnTo>
                    <a:pt x="3520440" y="1343025"/>
                  </a:lnTo>
                  <a:lnTo>
                    <a:pt x="3520440" y="335788"/>
                  </a:lnTo>
                  <a:lnTo>
                    <a:pt x="111886" y="335788"/>
                  </a:lnTo>
                  <a:lnTo>
                    <a:pt x="111886" y="223900"/>
                  </a:lnTo>
                  <a:lnTo>
                    <a:pt x="116298" y="202076"/>
                  </a:lnTo>
                  <a:lnTo>
                    <a:pt x="128317" y="184276"/>
                  </a:lnTo>
                  <a:lnTo>
                    <a:pt x="146123" y="172287"/>
                  </a:lnTo>
                  <a:lnTo>
                    <a:pt x="167894" y="167894"/>
                  </a:lnTo>
                  <a:lnTo>
                    <a:pt x="3520440" y="167894"/>
                  </a:lnTo>
                  <a:lnTo>
                    <a:pt x="3520440" y="0"/>
                  </a:lnTo>
                  <a:close/>
                </a:path>
                <a:path w="3520440" h="1678939">
                  <a:moveTo>
                    <a:pt x="3520440" y="167894"/>
                  </a:moveTo>
                  <a:lnTo>
                    <a:pt x="167894" y="167894"/>
                  </a:lnTo>
                  <a:lnTo>
                    <a:pt x="189664" y="172287"/>
                  </a:lnTo>
                  <a:lnTo>
                    <a:pt x="207470" y="184276"/>
                  </a:lnTo>
                  <a:lnTo>
                    <a:pt x="219489" y="202076"/>
                  </a:lnTo>
                  <a:lnTo>
                    <a:pt x="223900" y="223900"/>
                  </a:lnTo>
                  <a:lnTo>
                    <a:pt x="215096" y="267422"/>
                  </a:lnTo>
                  <a:lnTo>
                    <a:pt x="191087" y="302990"/>
                  </a:lnTo>
                  <a:lnTo>
                    <a:pt x="155481" y="326985"/>
                  </a:lnTo>
                  <a:lnTo>
                    <a:pt x="111886" y="335788"/>
                  </a:lnTo>
                  <a:lnTo>
                    <a:pt x="3520440" y="335788"/>
                  </a:lnTo>
                  <a:lnTo>
                    <a:pt x="3520440" y="167894"/>
                  </a:lnTo>
                  <a:close/>
                </a:path>
                <a:path w="3520440" h="1678939">
                  <a:moveTo>
                    <a:pt x="3296539" y="0"/>
                  </a:moveTo>
                  <a:lnTo>
                    <a:pt x="3296666" y="112013"/>
                  </a:lnTo>
                  <a:lnTo>
                    <a:pt x="3408553" y="112013"/>
                  </a:lnTo>
                  <a:lnTo>
                    <a:pt x="3408553" y="56007"/>
                  </a:lnTo>
                  <a:lnTo>
                    <a:pt x="3352546" y="56007"/>
                  </a:lnTo>
                  <a:lnTo>
                    <a:pt x="3330775" y="51613"/>
                  </a:lnTo>
                  <a:lnTo>
                    <a:pt x="3312969" y="39624"/>
                  </a:lnTo>
                  <a:lnTo>
                    <a:pt x="3300950" y="21824"/>
                  </a:lnTo>
                  <a:lnTo>
                    <a:pt x="3296539" y="0"/>
                  </a:lnTo>
                  <a:close/>
                </a:path>
                <a:path w="3520440" h="1678939">
                  <a:moveTo>
                    <a:pt x="3408553" y="0"/>
                  </a:moveTo>
                  <a:lnTo>
                    <a:pt x="3404141" y="21824"/>
                  </a:lnTo>
                  <a:lnTo>
                    <a:pt x="3392122" y="39624"/>
                  </a:lnTo>
                  <a:lnTo>
                    <a:pt x="3374316" y="51613"/>
                  </a:lnTo>
                  <a:lnTo>
                    <a:pt x="3352546" y="56007"/>
                  </a:lnTo>
                  <a:lnTo>
                    <a:pt x="3408553" y="56007"/>
                  </a:lnTo>
                  <a:lnTo>
                    <a:pt x="3408553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6687" y="1650492"/>
              <a:ext cx="3408679" cy="447675"/>
            </a:xfrm>
            <a:custGeom>
              <a:avLst/>
              <a:gdLst/>
              <a:ahLst/>
              <a:cxnLst/>
              <a:rect l="l" t="t" r="r" b="b"/>
              <a:pathLst>
                <a:path w="3408679" h="447675">
                  <a:moveTo>
                    <a:pt x="56007" y="279781"/>
                  </a:moveTo>
                  <a:lnTo>
                    <a:pt x="34236" y="284174"/>
                  </a:lnTo>
                  <a:lnTo>
                    <a:pt x="16430" y="296163"/>
                  </a:lnTo>
                  <a:lnTo>
                    <a:pt x="4411" y="313963"/>
                  </a:lnTo>
                  <a:lnTo>
                    <a:pt x="0" y="335788"/>
                  </a:lnTo>
                  <a:lnTo>
                    <a:pt x="0" y="447675"/>
                  </a:lnTo>
                  <a:lnTo>
                    <a:pt x="43594" y="438872"/>
                  </a:lnTo>
                  <a:lnTo>
                    <a:pt x="79200" y="414877"/>
                  </a:lnTo>
                  <a:lnTo>
                    <a:pt x="103209" y="379309"/>
                  </a:lnTo>
                  <a:lnTo>
                    <a:pt x="112014" y="335788"/>
                  </a:lnTo>
                  <a:lnTo>
                    <a:pt x="107602" y="313963"/>
                  </a:lnTo>
                  <a:lnTo>
                    <a:pt x="95583" y="296163"/>
                  </a:lnTo>
                  <a:lnTo>
                    <a:pt x="77777" y="284174"/>
                  </a:lnTo>
                  <a:lnTo>
                    <a:pt x="56007" y="279781"/>
                  </a:lnTo>
                  <a:close/>
                </a:path>
                <a:path w="3408679" h="447675">
                  <a:moveTo>
                    <a:pt x="3408553" y="111887"/>
                  </a:moveTo>
                  <a:lnTo>
                    <a:pt x="3296666" y="111887"/>
                  </a:lnTo>
                  <a:lnTo>
                    <a:pt x="3296666" y="223900"/>
                  </a:lnTo>
                  <a:lnTo>
                    <a:pt x="3340187" y="215096"/>
                  </a:lnTo>
                  <a:lnTo>
                    <a:pt x="3375755" y="191087"/>
                  </a:lnTo>
                  <a:lnTo>
                    <a:pt x="3399750" y="155481"/>
                  </a:lnTo>
                  <a:lnTo>
                    <a:pt x="3408553" y="111887"/>
                  </a:lnTo>
                  <a:close/>
                </a:path>
                <a:path w="3408679" h="447675">
                  <a:moveTo>
                    <a:pt x="3296666" y="0"/>
                  </a:moveTo>
                  <a:lnTo>
                    <a:pt x="3253071" y="8802"/>
                  </a:lnTo>
                  <a:lnTo>
                    <a:pt x="3217465" y="32797"/>
                  </a:lnTo>
                  <a:lnTo>
                    <a:pt x="3193456" y="68365"/>
                  </a:lnTo>
                  <a:lnTo>
                    <a:pt x="3184652" y="111887"/>
                  </a:lnTo>
                  <a:lnTo>
                    <a:pt x="3189063" y="133711"/>
                  </a:lnTo>
                  <a:lnTo>
                    <a:pt x="3201082" y="151511"/>
                  </a:lnTo>
                  <a:lnTo>
                    <a:pt x="3218888" y="163500"/>
                  </a:lnTo>
                  <a:lnTo>
                    <a:pt x="3240659" y="167894"/>
                  </a:lnTo>
                  <a:lnTo>
                    <a:pt x="3262429" y="163500"/>
                  </a:lnTo>
                  <a:lnTo>
                    <a:pt x="3280235" y="151511"/>
                  </a:lnTo>
                  <a:lnTo>
                    <a:pt x="3292254" y="133711"/>
                  </a:lnTo>
                  <a:lnTo>
                    <a:pt x="3296666" y="111887"/>
                  </a:lnTo>
                  <a:lnTo>
                    <a:pt x="3408553" y="111887"/>
                  </a:lnTo>
                  <a:lnTo>
                    <a:pt x="3399750" y="68365"/>
                  </a:lnTo>
                  <a:lnTo>
                    <a:pt x="3375755" y="32797"/>
                  </a:lnTo>
                  <a:lnTo>
                    <a:pt x="3340187" y="8802"/>
                  </a:lnTo>
                  <a:lnTo>
                    <a:pt x="3296666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924800" y="1650492"/>
              <a:ext cx="3520440" cy="1790700"/>
            </a:xfrm>
            <a:custGeom>
              <a:avLst/>
              <a:gdLst/>
              <a:ahLst/>
              <a:cxnLst/>
              <a:rect l="l" t="t" r="r" b="b"/>
              <a:pathLst>
                <a:path w="3520440" h="1790700">
                  <a:moveTo>
                    <a:pt x="0" y="335788"/>
                  </a:moveTo>
                  <a:lnTo>
                    <a:pt x="8802" y="292193"/>
                  </a:lnTo>
                  <a:lnTo>
                    <a:pt x="32797" y="256587"/>
                  </a:lnTo>
                  <a:lnTo>
                    <a:pt x="68365" y="232578"/>
                  </a:lnTo>
                  <a:lnTo>
                    <a:pt x="111886" y="223774"/>
                  </a:lnTo>
                  <a:lnTo>
                    <a:pt x="3296666" y="223900"/>
                  </a:lnTo>
                  <a:lnTo>
                    <a:pt x="3296666" y="111887"/>
                  </a:lnTo>
                  <a:lnTo>
                    <a:pt x="3305450" y="68365"/>
                  </a:lnTo>
                  <a:lnTo>
                    <a:pt x="3329416" y="32797"/>
                  </a:lnTo>
                  <a:lnTo>
                    <a:pt x="3364978" y="8802"/>
                  </a:lnTo>
                  <a:lnTo>
                    <a:pt x="3408553" y="0"/>
                  </a:lnTo>
                  <a:lnTo>
                    <a:pt x="3452074" y="8802"/>
                  </a:lnTo>
                  <a:lnTo>
                    <a:pt x="3487642" y="32797"/>
                  </a:lnTo>
                  <a:lnTo>
                    <a:pt x="3511637" y="68365"/>
                  </a:lnTo>
                  <a:lnTo>
                    <a:pt x="3520440" y="111887"/>
                  </a:lnTo>
                  <a:lnTo>
                    <a:pt x="3520440" y="1454912"/>
                  </a:lnTo>
                  <a:lnTo>
                    <a:pt x="3511637" y="1498506"/>
                  </a:lnTo>
                  <a:lnTo>
                    <a:pt x="3487642" y="1534112"/>
                  </a:lnTo>
                  <a:lnTo>
                    <a:pt x="3452074" y="1558121"/>
                  </a:lnTo>
                  <a:lnTo>
                    <a:pt x="3408553" y="1566926"/>
                  </a:lnTo>
                  <a:lnTo>
                    <a:pt x="223900" y="1566926"/>
                  </a:lnTo>
                  <a:lnTo>
                    <a:pt x="223900" y="1678813"/>
                  </a:lnTo>
                  <a:lnTo>
                    <a:pt x="215096" y="1722334"/>
                  </a:lnTo>
                  <a:lnTo>
                    <a:pt x="191087" y="1757902"/>
                  </a:lnTo>
                  <a:lnTo>
                    <a:pt x="155481" y="1781897"/>
                  </a:lnTo>
                  <a:lnTo>
                    <a:pt x="111886" y="1790700"/>
                  </a:lnTo>
                  <a:lnTo>
                    <a:pt x="68365" y="1781897"/>
                  </a:lnTo>
                  <a:lnTo>
                    <a:pt x="32797" y="1757902"/>
                  </a:lnTo>
                  <a:lnTo>
                    <a:pt x="8802" y="1722334"/>
                  </a:lnTo>
                  <a:lnTo>
                    <a:pt x="0" y="1678813"/>
                  </a:lnTo>
                  <a:lnTo>
                    <a:pt x="0" y="335788"/>
                  </a:lnTo>
                  <a:close/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14989" y="1756029"/>
              <a:ext cx="236600" cy="12471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18450" y="1923923"/>
              <a:ext cx="236600" cy="18059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148700" y="1986280"/>
              <a:ext cx="0" cy="1231265"/>
            </a:xfrm>
            <a:custGeom>
              <a:avLst/>
              <a:gdLst/>
              <a:ahLst/>
              <a:cxnLst/>
              <a:rect l="l" t="t" r="r" b="b"/>
              <a:pathLst>
                <a:path h="1231264">
                  <a:moveTo>
                    <a:pt x="0" y="0"/>
                  </a:moveTo>
                  <a:lnTo>
                    <a:pt x="0" y="1231138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6986412" y="2154898"/>
            <a:ext cx="791210" cy="787400"/>
            <a:chOff x="6986412" y="2154898"/>
            <a:chExt cx="791210" cy="787400"/>
          </a:xfrm>
        </p:grpSpPr>
        <p:sp>
          <p:nvSpPr>
            <p:cNvPr id="67" name="object 67"/>
            <p:cNvSpPr/>
            <p:nvPr/>
          </p:nvSpPr>
          <p:spPr>
            <a:xfrm>
              <a:off x="6986412" y="2154898"/>
              <a:ext cx="791210" cy="787400"/>
            </a:xfrm>
            <a:custGeom>
              <a:avLst/>
              <a:gdLst/>
              <a:ahLst/>
              <a:cxnLst/>
              <a:rect l="l" t="t" r="r" b="b"/>
              <a:pathLst>
                <a:path w="791209" h="787400">
                  <a:moveTo>
                    <a:pt x="134673" y="754379"/>
                  </a:moveTo>
                  <a:lnTo>
                    <a:pt x="106933" y="754379"/>
                  </a:lnTo>
                  <a:lnTo>
                    <a:pt x="133145" y="779779"/>
                  </a:lnTo>
                  <a:lnTo>
                    <a:pt x="142160" y="786129"/>
                  </a:lnTo>
                  <a:lnTo>
                    <a:pt x="152487" y="787399"/>
                  </a:lnTo>
                  <a:lnTo>
                    <a:pt x="162875" y="786129"/>
                  </a:lnTo>
                  <a:lnTo>
                    <a:pt x="172071" y="779779"/>
                  </a:lnTo>
                  <a:lnTo>
                    <a:pt x="182289" y="769619"/>
                  </a:lnTo>
                  <a:lnTo>
                    <a:pt x="150458" y="769619"/>
                  </a:lnTo>
                  <a:lnTo>
                    <a:pt x="146400" y="765809"/>
                  </a:lnTo>
                  <a:lnTo>
                    <a:pt x="134673" y="754379"/>
                  </a:lnTo>
                  <a:close/>
                </a:path>
                <a:path w="791209" h="787400">
                  <a:moveTo>
                    <a:pt x="486184" y="12699"/>
                  </a:moveTo>
                  <a:lnTo>
                    <a:pt x="452502" y="21589"/>
                  </a:lnTo>
                  <a:lnTo>
                    <a:pt x="423021" y="41909"/>
                  </a:lnTo>
                  <a:lnTo>
                    <a:pt x="402579" y="71119"/>
                  </a:lnTo>
                  <a:lnTo>
                    <a:pt x="394174" y="104139"/>
                  </a:lnTo>
                  <a:lnTo>
                    <a:pt x="398044" y="138429"/>
                  </a:lnTo>
                  <a:lnTo>
                    <a:pt x="414427" y="168909"/>
                  </a:lnTo>
                  <a:lnTo>
                    <a:pt x="402263" y="171449"/>
                  </a:lnTo>
                  <a:lnTo>
                    <a:pt x="391981" y="177799"/>
                  </a:lnTo>
                  <a:lnTo>
                    <a:pt x="384526" y="186689"/>
                  </a:lnTo>
                  <a:lnTo>
                    <a:pt x="380847" y="198119"/>
                  </a:lnTo>
                  <a:lnTo>
                    <a:pt x="380922" y="200659"/>
                  </a:lnTo>
                  <a:lnTo>
                    <a:pt x="381036" y="204469"/>
                  </a:lnTo>
                  <a:lnTo>
                    <a:pt x="407023" y="233679"/>
                  </a:lnTo>
                  <a:lnTo>
                    <a:pt x="413698" y="234949"/>
                  </a:lnTo>
                  <a:lnTo>
                    <a:pt x="422173" y="234949"/>
                  </a:lnTo>
                  <a:lnTo>
                    <a:pt x="418030" y="246379"/>
                  </a:lnTo>
                  <a:lnTo>
                    <a:pt x="415222" y="257809"/>
                  </a:lnTo>
                  <a:lnTo>
                    <a:pt x="413770" y="269239"/>
                  </a:lnTo>
                  <a:lnTo>
                    <a:pt x="413698" y="280669"/>
                  </a:lnTo>
                  <a:lnTo>
                    <a:pt x="414066" y="288289"/>
                  </a:lnTo>
                  <a:lnTo>
                    <a:pt x="410927" y="295909"/>
                  </a:lnTo>
                  <a:lnTo>
                    <a:pt x="405222" y="299719"/>
                  </a:lnTo>
                  <a:lnTo>
                    <a:pt x="8446" y="693419"/>
                  </a:lnTo>
                  <a:lnTo>
                    <a:pt x="2252" y="702309"/>
                  </a:lnTo>
                  <a:lnTo>
                    <a:pt x="0" y="712469"/>
                  </a:lnTo>
                  <a:lnTo>
                    <a:pt x="1720" y="723899"/>
                  </a:lnTo>
                  <a:lnTo>
                    <a:pt x="7446" y="732789"/>
                  </a:lnTo>
                  <a:lnTo>
                    <a:pt x="47831" y="773429"/>
                  </a:lnTo>
                  <a:lnTo>
                    <a:pt x="56866" y="779779"/>
                  </a:lnTo>
                  <a:lnTo>
                    <a:pt x="67208" y="781049"/>
                  </a:lnTo>
                  <a:lnTo>
                    <a:pt x="77602" y="779779"/>
                  </a:lnTo>
                  <a:lnTo>
                    <a:pt x="86796" y="773429"/>
                  </a:lnTo>
                  <a:lnTo>
                    <a:pt x="97536" y="763269"/>
                  </a:lnTo>
                  <a:lnTo>
                    <a:pt x="65144" y="763269"/>
                  </a:lnTo>
                  <a:lnTo>
                    <a:pt x="61133" y="759459"/>
                  </a:lnTo>
                  <a:lnTo>
                    <a:pt x="21675" y="720089"/>
                  </a:lnTo>
                  <a:lnTo>
                    <a:pt x="18216" y="717549"/>
                  </a:lnTo>
                  <a:lnTo>
                    <a:pt x="17934" y="712469"/>
                  </a:lnTo>
                  <a:lnTo>
                    <a:pt x="17864" y="711199"/>
                  </a:lnTo>
                  <a:lnTo>
                    <a:pt x="21133" y="707389"/>
                  </a:lnTo>
                  <a:lnTo>
                    <a:pt x="21675" y="707389"/>
                  </a:lnTo>
                  <a:lnTo>
                    <a:pt x="418006" y="313689"/>
                  </a:lnTo>
                  <a:lnTo>
                    <a:pt x="432808" y="269239"/>
                  </a:lnTo>
                  <a:lnTo>
                    <a:pt x="432882" y="266699"/>
                  </a:lnTo>
                  <a:lnTo>
                    <a:pt x="435291" y="253999"/>
                  </a:lnTo>
                  <a:lnTo>
                    <a:pt x="439671" y="241299"/>
                  </a:lnTo>
                  <a:lnTo>
                    <a:pt x="445960" y="231139"/>
                  </a:lnTo>
                  <a:lnTo>
                    <a:pt x="448872" y="226059"/>
                  </a:lnTo>
                  <a:lnTo>
                    <a:pt x="447742" y="220979"/>
                  </a:lnTo>
                  <a:lnTo>
                    <a:pt x="441879" y="215899"/>
                  </a:lnTo>
                  <a:lnTo>
                    <a:pt x="409915" y="215899"/>
                  </a:lnTo>
                  <a:lnTo>
                    <a:pt x="406258" y="214629"/>
                  </a:lnTo>
                  <a:lnTo>
                    <a:pt x="400811" y="208279"/>
                  </a:lnTo>
                  <a:lnTo>
                    <a:pt x="399375" y="204469"/>
                  </a:lnTo>
                  <a:lnTo>
                    <a:pt x="399674" y="200659"/>
                  </a:lnTo>
                  <a:lnTo>
                    <a:pt x="400968" y="193039"/>
                  </a:lnTo>
                  <a:lnTo>
                    <a:pt x="407419" y="187959"/>
                  </a:lnTo>
                  <a:lnTo>
                    <a:pt x="442374" y="187959"/>
                  </a:lnTo>
                  <a:lnTo>
                    <a:pt x="446588" y="184149"/>
                  </a:lnTo>
                  <a:lnTo>
                    <a:pt x="446588" y="175259"/>
                  </a:lnTo>
                  <a:lnTo>
                    <a:pt x="444995" y="172719"/>
                  </a:lnTo>
                  <a:lnTo>
                    <a:pt x="442350" y="171449"/>
                  </a:lnTo>
                  <a:lnTo>
                    <a:pt x="440184" y="168909"/>
                  </a:lnTo>
                  <a:lnTo>
                    <a:pt x="438151" y="167639"/>
                  </a:lnTo>
                  <a:lnTo>
                    <a:pt x="436292" y="166369"/>
                  </a:lnTo>
                  <a:lnTo>
                    <a:pt x="418957" y="140969"/>
                  </a:lnTo>
                  <a:lnTo>
                    <a:pt x="412840" y="111759"/>
                  </a:lnTo>
                  <a:lnTo>
                    <a:pt x="417998" y="82549"/>
                  </a:lnTo>
                  <a:lnTo>
                    <a:pt x="434487" y="57149"/>
                  </a:lnTo>
                  <a:lnTo>
                    <a:pt x="435083" y="55879"/>
                  </a:lnTo>
                  <a:lnTo>
                    <a:pt x="436292" y="54609"/>
                  </a:lnTo>
                  <a:lnTo>
                    <a:pt x="462601" y="38099"/>
                  </a:lnTo>
                  <a:lnTo>
                    <a:pt x="492506" y="31749"/>
                  </a:lnTo>
                  <a:lnTo>
                    <a:pt x="550008" y="31749"/>
                  </a:lnTo>
                  <a:lnTo>
                    <a:pt x="520643" y="16509"/>
                  </a:lnTo>
                  <a:lnTo>
                    <a:pt x="486184" y="12699"/>
                  </a:lnTo>
                  <a:close/>
                </a:path>
                <a:path w="791209" h="787400">
                  <a:moveTo>
                    <a:pt x="195347" y="645159"/>
                  </a:moveTo>
                  <a:lnTo>
                    <a:pt x="189446" y="645159"/>
                  </a:lnTo>
                  <a:lnTo>
                    <a:pt x="149116" y="685799"/>
                  </a:lnTo>
                  <a:lnTo>
                    <a:pt x="149084" y="692149"/>
                  </a:lnTo>
                  <a:lnTo>
                    <a:pt x="152741" y="694689"/>
                  </a:lnTo>
                  <a:lnTo>
                    <a:pt x="185647" y="727709"/>
                  </a:lnTo>
                  <a:lnTo>
                    <a:pt x="189100" y="730249"/>
                  </a:lnTo>
                  <a:lnTo>
                    <a:pt x="189364" y="735329"/>
                  </a:lnTo>
                  <a:lnTo>
                    <a:pt x="189430" y="736599"/>
                  </a:lnTo>
                  <a:lnTo>
                    <a:pt x="186150" y="740409"/>
                  </a:lnTo>
                  <a:lnTo>
                    <a:pt x="185647" y="740409"/>
                  </a:lnTo>
                  <a:lnTo>
                    <a:pt x="159428" y="765809"/>
                  </a:lnTo>
                  <a:lnTo>
                    <a:pt x="156084" y="769619"/>
                  </a:lnTo>
                  <a:lnTo>
                    <a:pt x="182289" y="769619"/>
                  </a:lnTo>
                  <a:lnTo>
                    <a:pt x="198894" y="753109"/>
                  </a:lnTo>
                  <a:lnTo>
                    <a:pt x="205078" y="745489"/>
                  </a:lnTo>
                  <a:lnTo>
                    <a:pt x="207317" y="735329"/>
                  </a:lnTo>
                  <a:lnTo>
                    <a:pt x="205580" y="723899"/>
                  </a:lnTo>
                  <a:lnTo>
                    <a:pt x="199836" y="715009"/>
                  </a:lnTo>
                  <a:lnTo>
                    <a:pt x="172855" y="688339"/>
                  </a:lnTo>
                  <a:lnTo>
                    <a:pt x="192396" y="669289"/>
                  </a:lnTo>
                  <a:lnTo>
                    <a:pt x="219470" y="669289"/>
                  </a:lnTo>
                  <a:lnTo>
                    <a:pt x="195347" y="645159"/>
                  </a:lnTo>
                  <a:close/>
                </a:path>
                <a:path w="791209" h="787400">
                  <a:moveTo>
                    <a:pt x="109916" y="730249"/>
                  </a:moveTo>
                  <a:lnTo>
                    <a:pt x="104014" y="730249"/>
                  </a:lnTo>
                  <a:lnTo>
                    <a:pt x="74082" y="759459"/>
                  </a:lnTo>
                  <a:lnTo>
                    <a:pt x="70755" y="763269"/>
                  </a:lnTo>
                  <a:lnTo>
                    <a:pt x="97536" y="763269"/>
                  </a:lnTo>
                  <a:lnTo>
                    <a:pt x="106933" y="754379"/>
                  </a:lnTo>
                  <a:lnTo>
                    <a:pt x="134673" y="754379"/>
                  </a:lnTo>
                  <a:lnTo>
                    <a:pt x="109916" y="730249"/>
                  </a:lnTo>
                  <a:close/>
                </a:path>
                <a:path w="791209" h="787400">
                  <a:moveTo>
                    <a:pt x="219470" y="669289"/>
                  </a:moveTo>
                  <a:lnTo>
                    <a:pt x="192396" y="669289"/>
                  </a:lnTo>
                  <a:lnTo>
                    <a:pt x="239217" y="715009"/>
                  </a:lnTo>
                  <a:lnTo>
                    <a:pt x="248256" y="721359"/>
                  </a:lnTo>
                  <a:lnTo>
                    <a:pt x="258601" y="723899"/>
                  </a:lnTo>
                  <a:lnTo>
                    <a:pt x="268998" y="722629"/>
                  </a:lnTo>
                  <a:lnTo>
                    <a:pt x="278197" y="716279"/>
                  </a:lnTo>
                  <a:lnTo>
                    <a:pt x="288495" y="706119"/>
                  </a:lnTo>
                  <a:lnTo>
                    <a:pt x="256537" y="706119"/>
                  </a:lnTo>
                  <a:lnTo>
                    <a:pt x="252479" y="702309"/>
                  </a:lnTo>
                  <a:lnTo>
                    <a:pt x="219470" y="669289"/>
                  </a:lnTo>
                  <a:close/>
                </a:path>
                <a:path w="791209" h="787400">
                  <a:moveTo>
                    <a:pt x="567115" y="337819"/>
                  </a:moveTo>
                  <a:lnTo>
                    <a:pt x="560028" y="337819"/>
                  </a:lnTo>
                  <a:lnTo>
                    <a:pt x="558176" y="339089"/>
                  </a:lnTo>
                  <a:lnTo>
                    <a:pt x="556615" y="340359"/>
                  </a:lnTo>
                  <a:lnTo>
                    <a:pt x="546339" y="345439"/>
                  </a:lnTo>
                  <a:lnTo>
                    <a:pt x="535389" y="349249"/>
                  </a:lnTo>
                  <a:lnTo>
                    <a:pt x="523949" y="351789"/>
                  </a:lnTo>
                  <a:lnTo>
                    <a:pt x="512204" y="353059"/>
                  </a:lnTo>
                  <a:lnTo>
                    <a:pt x="506553" y="353059"/>
                  </a:lnTo>
                  <a:lnTo>
                    <a:pt x="496979" y="354329"/>
                  </a:lnTo>
                  <a:lnTo>
                    <a:pt x="248414" y="588009"/>
                  </a:lnTo>
                  <a:lnTo>
                    <a:pt x="248375" y="593089"/>
                  </a:lnTo>
                  <a:lnTo>
                    <a:pt x="304887" y="650239"/>
                  </a:lnTo>
                  <a:lnTo>
                    <a:pt x="308348" y="654049"/>
                  </a:lnTo>
                  <a:lnTo>
                    <a:pt x="308595" y="657859"/>
                  </a:lnTo>
                  <a:lnTo>
                    <a:pt x="308678" y="659129"/>
                  </a:lnTo>
                  <a:lnTo>
                    <a:pt x="305390" y="662939"/>
                  </a:lnTo>
                  <a:lnTo>
                    <a:pt x="304887" y="662939"/>
                  </a:lnTo>
                  <a:lnTo>
                    <a:pt x="265491" y="702309"/>
                  </a:lnTo>
                  <a:lnTo>
                    <a:pt x="262156" y="706119"/>
                  </a:lnTo>
                  <a:lnTo>
                    <a:pt x="288495" y="706119"/>
                  </a:lnTo>
                  <a:lnTo>
                    <a:pt x="318103" y="676909"/>
                  </a:lnTo>
                  <a:lnTo>
                    <a:pt x="324286" y="668019"/>
                  </a:lnTo>
                  <a:lnTo>
                    <a:pt x="326522" y="657859"/>
                  </a:lnTo>
                  <a:lnTo>
                    <a:pt x="324782" y="647699"/>
                  </a:lnTo>
                  <a:lnTo>
                    <a:pt x="319037" y="638809"/>
                  </a:lnTo>
                  <a:lnTo>
                    <a:pt x="272036" y="590549"/>
                  </a:lnTo>
                  <a:lnTo>
                    <a:pt x="485050" y="379729"/>
                  </a:lnTo>
                  <a:lnTo>
                    <a:pt x="490865" y="374649"/>
                  </a:lnTo>
                  <a:lnTo>
                    <a:pt x="498588" y="372109"/>
                  </a:lnTo>
                  <a:lnTo>
                    <a:pt x="512227" y="372109"/>
                  </a:lnTo>
                  <a:lnTo>
                    <a:pt x="532802" y="369569"/>
                  </a:lnTo>
                  <a:lnTo>
                    <a:pt x="542808" y="367029"/>
                  </a:lnTo>
                  <a:lnTo>
                    <a:pt x="552518" y="363219"/>
                  </a:lnTo>
                  <a:lnTo>
                    <a:pt x="571324" y="363219"/>
                  </a:lnTo>
                  <a:lnTo>
                    <a:pt x="571329" y="342899"/>
                  </a:lnTo>
                  <a:lnTo>
                    <a:pt x="567115" y="337819"/>
                  </a:lnTo>
                  <a:close/>
                </a:path>
                <a:path w="791209" h="787400">
                  <a:moveTo>
                    <a:pt x="571324" y="363219"/>
                  </a:moveTo>
                  <a:lnTo>
                    <a:pt x="552518" y="363219"/>
                  </a:lnTo>
                  <a:lnTo>
                    <a:pt x="552518" y="372109"/>
                  </a:lnTo>
                  <a:lnTo>
                    <a:pt x="554568" y="383539"/>
                  </a:lnTo>
                  <a:lnTo>
                    <a:pt x="560714" y="393699"/>
                  </a:lnTo>
                  <a:lnTo>
                    <a:pt x="570119" y="401319"/>
                  </a:lnTo>
                  <a:lnTo>
                    <a:pt x="581947" y="405129"/>
                  </a:lnTo>
                  <a:lnTo>
                    <a:pt x="589084" y="405129"/>
                  </a:lnTo>
                  <a:lnTo>
                    <a:pt x="614974" y="386079"/>
                  </a:lnTo>
                  <a:lnTo>
                    <a:pt x="583258" y="386079"/>
                  </a:lnTo>
                  <a:lnTo>
                    <a:pt x="576101" y="384809"/>
                  </a:lnTo>
                  <a:lnTo>
                    <a:pt x="570953" y="378459"/>
                  </a:lnTo>
                  <a:lnTo>
                    <a:pt x="571100" y="375919"/>
                  </a:lnTo>
                  <a:lnTo>
                    <a:pt x="571174" y="374649"/>
                  </a:lnTo>
                  <a:lnTo>
                    <a:pt x="571248" y="373379"/>
                  </a:lnTo>
                  <a:lnTo>
                    <a:pt x="571324" y="363219"/>
                  </a:lnTo>
                  <a:close/>
                </a:path>
                <a:path w="791209" h="787400">
                  <a:moveTo>
                    <a:pt x="672206" y="372109"/>
                  </a:moveTo>
                  <a:lnTo>
                    <a:pt x="618244" y="372109"/>
                  </a:lnTo>
                  <a:lnTo>
                    <a:pt x="650053" y="388619"/>
                  </a:lnTo>
                  <a:lnTo>
                    <a:pt x="684516" y="392429"/>
                  </a:lnTo>
                  <a:lnTo>
                    <a:pt x="718209" y="383539"/>
                  </a:lnTo>
                  <a:lnTo>
                    <a:pt x="732959" y="373379"/>
                  </a:lnTo>
                  <a:lnTo>
                    <a:pt x="678189" y="373379"/>
                  </a:lnTo>
                  <a:lnTo>
                    <a:pt x="672206" y="372109"/>
                  </a:lnTo>
                  <a:close/>
                </a:path>
                <a:path w="791209" h="787400">
                  <a:moveTo>
                    <a:pt x="607845" y="339089"/>
                  </a:moveTo>
                  <a:lnTo>
                    <a:pt x="600931" y="342899"/>
                  </a:lnTo>
                  <a:lnTo>
                    <a:pt x="599377" y="346709"/>
                  </a:lnTo>
                  <a:lnTo>
                    <a:pt x="599409" y="375919"/>
                  </a:lnTo>
                  <a:lnTo>
                    <a:pt x="597879" y="379729"/>
                  </a:lnTo>
                  <a:lnTo>
                    <a:pt x="591938" y="384809"/>
                  </a:lnTo>
                  <a:lnTo>
                    <a:pt x="587629" y="386079"/>
                  </a:lnTo>
                  <a:lnTo>
                    <a:pt x="614974" y="386079"/>
                  </a:lnTo>
                  <a:lnTo>
                    <a:pt x="615614" y="384809"/>
                  </a:lnTo>
                  <a:lnTo>
                    <a:pt x="617584" y="379729"/>
                  </a:lnTo>
                  <a:lnTo>
                    <a:pt x="617914" y="375919"/>
                  </a:lnTo>
                  <a:lnTo>
                    <a:pt x="618024" y="374649"/>
                  </a:lnTo>
                  <a:lnTo>
                    <a:pt x="618134" y="373379"/>
                  </a:lnTo>
                  <a:lnTo>
                    <a:pt x="618244" y="372109"/>
                  </a:lnTo>
                  <a:lnTo>
                    <a:pt x="672206" y="372109"/>
                  </a:lnTo>
                  <a:lnTo>
                    <a:pt x="648273" y="367029"/>
                  </a:lnTo>
                  <a:lnTo>
                    <a:pt x="621956" y="350519"/>
                  </a:lnTo>
                  <a:lnTo>
                    <a:pt x="619970" y="347979"/>
                  </a:lnTo>
                  <a:lnTo>
                    <a:pt x="618173" y="346709"/>
                  </a:lnTo>
                  <a:lnTo>
                    <a:pt x="616603" y="344169"/>
                  </a:lnTo>
                  <a:lnTo>
                    <a:pt x="613692" y="340359"/>
                  </a:lnTo>
                  <a:lnTo>
                    <a:pt x="607845" y="339089"/>
                  </a:lnTo>
                  <a:close/>
                </a:path>
                <a:path w="791209" h="787400">
                  <a:moveTo>
                    <a:pt x="714137" y="52069"/>
                  </a:moveTo>
                  <a:lnTo>
                    <a:pt x="666048" y="52069"/>
                  </a:lnTo>
                  <a:lnTo>
                    <a:pt x="692001" y="59689"/>
                  </a:lnTo>
                  <a:lnTo>
                    <a:pt x="714725" y="74929"/>
                  </a:lnTo>
                  <a:lnTo>
                    <a:pt x="730854" y="97789"/>
                  </a:lnTo>
                  <a:lnTo>
                    <a:pt x="738076" y="123189"/>
                  </a:lnTo>
                  <a:lnTo>
                    <a:pt x="736146" y="149859"/>
                  </a:lnTo>
                  <a:lnTo>
                    <a:pt x="724817" y="173989"/>
                  </a:lnTo>
                  <a:lnTo>
                    <a:pt x="721882" y="179069"/>
                  </a:lnTo>
                  <a:lnTo>
                    <a:pt x="722973" y="184149"/>
                  </a:lnTo>
                  <a:lnTo>
                    <a:pt x="727305" y="187959"/>
                  </a:lnTo>
                  <a:lnTo>
                    <a:pt x="728796" y="189229"/>
                  </a:lnTo>
                  <a:lnTo>
                    <a:pt x="764190" y="189229"/>
                  </a:lnTo>
                  <a:lnTo>
                    <a:pt x="770625" y="194309"/>
                  </a:lnTo>
                  <a:lnTo>
                    <a:pt x="771959" y="200659"/>
                  </a:lnTo>
                  <a:lnTo>
                    <a:pt x="772195" y="204469"/>
                  </a:lnTo>
                  <a:lnTo>
                    <a:pt x="770782" y="209549"/>
                  </a:lnTo>
                  <a:lnTo>
                    <a:pt x="765132" y="214629"/>
                  </a:lnTo>
                  <a:lnTo>
                    <a:pt x="761129" y="217169"/>
                  </a:lnTo>
                  <a:lnTo>
                    <a:pt x="728325" y="217169"/>
                  </a:lnTo>
                  <a:lnTo>
                    <a:pt x="724111" y="220979"/>
                  </a:lnTo>
                  <a:lnTo>
                    <a:pt x="724119" y="229869"/>
                  </a:lnTo>
                  <a:lnTo>
                    <a:pt x="725735" y="232409"/>
                  </a:lnTo>
                  <a:lnTo>
                    <a:pt x="728325" y="233679"/>
                  </a:lnTo>
                  <a:lnTo>
                    <a:pt x="730523" y="236219"/>
                  </a:lnTo>
                  <a:lnTo>
                    <a:pt x="732563" y="237489"/>
                  </a:lnTo>
                  <a:lnTo>
                    <a:pt x="734447" y="238759"/>
                  </a:lnTo>
                  <a:lnTo>
                    <a:pt x="751756" y="264159"/>
                  </a:lnTo>
                  <a:lnTo>
                    <a:pt x="757853" y="293369"/>
                  </a:lnTo>
                  <a:lnTo>
                    <a:pt x="752678" y="322579"/>
                  </a:lnTo>
                  <a:lnTo>
                    <a:pt x="736173" y="347979"/>
                  </a:lnTo>
                  <a:lnTo>
                    <a:pt x="735624" y="349249"/>
                  </a:lnTo>
                  <a:lnTo>
                    <a:pt x="734996" y="349249"/>
                  </a:lnTo>
                  <a:lnTo>
                    <a:pt x="734447" y="350519"/>
                  </a:lnTo>
                  <a:lnTo>
                    <a:pt x="708112" y="367029"/>
                  </a:lnTo>
                  <a:lnTo>
                    <a:pt x="678189" y="373379"/>
                  </a:lnTo>
                  <a:lnTo>
                    <a:pt x="732959" y="373379"/>
                  </a:lnTo>
                  <a:lnTo>
                    <a:pt x="747709" y="363219"/>
                  </a:lnTo>
                  <a:lnTo>
                    <a:pt x="768138" y="334009"/>
                  </a:lnTo>
                  <a:lnTo>
                    <a:pt x="776531" y="300989"/>
                  </a:lnTo>
                  <a:lnTo>
                    <a:pt x="772651" y="266699"/>
                  </a:lnTo>
                  <a:lnTo>
                    <a:pt x="756264" y="236219"/>
                  </a:lnTo>
                  <a:lnTo>
                    <a:pt x="756970" y="236219"/>
                  </a:lnTo>
                  <a:lnTo>
                    <a:pt x="788822" y="213359"/>
                  </a:lnTo>
                  <a:lnTo>
                    <a:pt x="790548" y="204469"/>
                  </a:lnTo>
                  <a:lnTo>
                    <a:pt x="790674" y="200659"/>
                  </a:lnTo>
                  <a:lnTo>
                    <a:pt x="756970" y="170179"/>
                  </a:lnTo>
                  <a:lnTo>
                    <a:pt x="748651" y="170179"/>
                  </a:lnTo>
                  <a:lnTo>
                    <a:pt x="756395" y="142239"/>
                  </a:lnTo>
                  <a:lnTo>
                    <a:pt x="755273" y="113029"/>
                  </a:lnTo>
                  <a:lnTo>
                    <a:pt x="745660" y="85089"/>
                  </a:lnTo>
                  <a:lnTo>
                    <a:pt x="727933" y="62229"/>
                  </a:lnTo>
                  <a:lnTo>
                    <a:pt x="714137" y="52069"/>
                  </a:lnTo>
                  <a:close/>
                </a:path>
                <a:path w="791209" h="787400">
                  <a:moveTo>
                    <a:pt x="614586" y="19049"/>
                  </a:moveTo>
                  <a:lnTo>
                    <a:pt x="587449" y="19049"/>
                  </a:lnTo>
                  <a:lnTo>
                    <a:pt x="594598" y="20319"/>
                  </a:lnTo>
                  <a:lnTo>
                    <a:pt x="599754" y="26669"/>
                  </a:lnTo>
                  <a:lnTo>
                    <a:pt x="599453" y="31749"/>
                  </a:lnTo>
                  <a:lnTo>
                    <a:pt x="599377" y="62229"/>
                  </a:lnTo>
                  <a:lnTo>
                    <a:pt x="603592" y="67309"/>
                  </a:lnTo>
                  <a:lnTo>
                    <a:pt x="610600" y="67309"/>
                  </a:lnTo>
                  <a:lnTo>
                    <a:pt x="612366" y="66039"/>
                  </a:lnTo>
                  <a:lnTo>
                    <a:pt x="613880" y="66039"/>
                  </a:lnTo>
                  <a:lnTo>
                    <a:pt x="639222" y="54609"/>
                  </a:lnTo>
                  <a:lnTo>
                    <a:pt x="666048" y="52069"/>
                  </a:lnTo>
                  <a:lnTo>
                    <a:pt x="714137" y="52069"/>
                  </a:lnTo>
                  <a:lnTo>
                    <a:pt x="703789" y="44449"/>
                  </a:lnTo>
                  <a:lnTo>
                    <a:pt x="695891" y="41909"/>
                  </a:lnTo>
                  <a:lnTo>
                    <a:pt x="618173" y="41909"/>
                  </a:lnTo>
                  <a:lnTo>
                    <a:pt x="618173" y="33019"/>
                  </a:lnTo>
                  <a:lnTo>
                    <a:pt x="616123" y="21589"/>
                  </a:lnTo>
                  <a:lnTo>
                    <a:pt x="614586" y="19049"/>
                  </a:lnTo>
                  <a:close/>
                </a:path>
                <a:path w="791209" h="787400">
                  <a:moveTo>
                    <a:pt x="550008" y="31749"/>
                  </a:moveTo>
                  <a:lnTo>
                    <a:pt x="492506" y="31749"/>
                  </a:lnTo>
                  <a:lnTo>
                    <a:pt x="522410" y="38099"/>
                  </a:lnTo>
                  <a:lnTo>
                    <a:pt x="548720" y="54609"/>
                  </a:lnTo>
                  <a:lnTo>
                    <a:pt x="550721" y="57149"/>
                  </a:lnTo>
                  <a:lnTo>
                    <a:pt x="552518" y="58419"/>
                  </a:lnTo>
                  <a:lnTo>
                    <a:pt x="554103" y="60959"/>
                  </a:lnTo>
                  <a:lnTo>
                    <a:pt x="557007" y="64769"/>
                  </a:lnTo>
                  <a:lnTo>
                    <a:pt x="562861" y="66039"/>
                  </a:lnTo>
                  <a:lnTo>
                    <a:pt x="569768" y="62229"/>
                  </a:lnTo>
                  <a:lnTo>
                    <a:pt x="571321" y="58419"/>
                  </a:lnTo>
                  <a:lnTo>
                    <a:pt x="571294" y="33019"/>
                  </a:lnTo>
                  <a:lnTo>
                    <a:pt x="552455" y="33019"/>
                  </a:lnTo>
                  <a:lnTo>
                    <a:pt x="550008" y="31749"/>
                  </a:lnTo>
                  <a:close/>
                </a:path>
                <a:path w="791209" h="787400">
                  <a:moveTo>
                    <a:pt x="646956" y="34289"/>
                  </a:moveTo>
                  <a:lnTo>
                    <a:pt x="618173" y="41909"/>
                  </a:lnTo>
                  <a:lnTo>
                    <a:pt x="695891" y="41909"/>
                  </a:lnTo>
                  <a:lnTo>
                    <a:pt x="676146" y="35559"/>
                  </a:lnTo>
                  <a:lnTo>
                    <a:pt x="646956" y="34289"/>
                  </a:lnTo>
                  <a:close/>
                </a:path>
                <a:path w="791209" h="787400">
                  <a:moveTo>
                    <a:pt x="588744" y="0"/>
                  </a:moveTo>
                  <a:lnTo>
                    <a:pt x="581608" y="0"/>
                  </a:lnTo>
                  <a:lnTo>
                    <a:pt x="574735" y="1269"/>
                  </a:lnTo>
                  <a:lnTo>
                    <a:pt x="552565" y="31749"/>
                  </a:lnTo>
                  <a:lnTo>
                    <a:pt x="552455" y="33019"/>
                  </a:lnTo>
                  <a:lnTo>
                    <a:pt x="571294" y="33019"/>
                  </a:lnTo>
                  <a:lnTo>
                    <a:pt x="571290" y="29209"/>
                  </a:lnTo>
                  <a:lnTo>
                    <a:pt x="572813" y="25399"/>
                  </a:lnTo>
                  <a:lnTo>
                    <a:pt x="575528" y="22859"/>
                  </a:lnTo>
                  <a:lnTo>
                    <a:pt x="578777" y="20319"/>
                  </a:lnTo>
                  <a:lnTo>
                    <a:pt x="583077" y="19049"/>
                  </a:lnTo>
                  <a:lnTo>
                    <a:pt x="614586" y="19049"/>
                  </a:lnTo>
                  <a:lnTo>
                    <a:pt x="609977" y="11429"/>
                  </a:lnTo>
                  <a:lnTo>
                    <a:pt x="600572" y="3809"/>
                  </a:lnTo>
                  <a:lnTo>
                    <a:pt x="588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93300" y="2234101"/>
              <a:ext cx="102431" cy="10206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7295" y="2214426"/>
              <a:ext cx="103706" cy="10225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46537" y="2377677"/>
              <a:ext cx="103620" cy="10251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12990" y="2397498"/>
              <a:ext cx="103246" cy="102652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8304656" y="1959355"/>
            <a:ext cx="28860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If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doesn’t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meet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intended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performance,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sustainable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6397497" y="5417565"/>
            <a:ext cx="2800350" cy="1310005"/>
            <a:chOff x="6397497" y="5417565"/>
            <a:chExt cx="2800350" cy="1310005"/>
          </a:xfrm>
        </p:grpSpPr>
        <p:sp>
          <p:nvSpPr>
            <p:cNvPr id="74" name="object 74"/>
            <p:cNvSpPr/>
            <p:nvPr/>
          </p:nvSpPr>
          <p:spPr>
            <a:xfrm>
              <a:off x="6403847" y="5504941"/>
              <a:ext cx="2787650" cy="1216025"/>
            </a:xfrm>
            <a:custGeom>
              <a:avLst/>
              <a:gdLst/>
              <a:ahLst/>
              <a:cxnLst/>
              <a:rect l="l" t="t" r="r" b="b"/>
              <a:pathLst>
                <a:path w="2787650" h="1216025">
                  <a:moveTo>
                    <a:pt x="2787396" y="0"/>
                  </a:moveTo>
                  <a:lnTo>
                    <a:pt x="2781022" y="31593"/>
                  </a:lnTo>
                  <a:lnTo>
                    <a:pt x="2763647" y="57388"/>
                  </a:lnTo>
                  <a:lnTo>
                    <a:pt x="2737889" y="74777"/>
                  </a:lnTo>
                  <a:lnTo>
                    <a:pt x="2706370" y="81153"/>
                  </a:lnTo>
                  <a:lnTo>
                    <a:pt x="81025" y="81153"/>
                  </a:lnTo>
                  <a:lnTo>
                    <a:pt x="49506" y="87513"/>
                  </a:lnTo>
                  <a:lnTo>
                    <a:pt x="23749" y="104865"/>
                  </a:lnTo>
                  <a:lnTo>
                    <a:pt x="6373" y="130610"/>
                  </a:lnTo>
                  <a:lnTo>
                    <a:pt x="0" y="162153"/>
                  </a:lnTo>
                  <a:lnTo>
                    <a:pt x="0" y="1134833"/>
                  </a:lnTo>
                  <a:lnTo>
                    <a:pt x="6373" y="1166386"/>
                  </a:lnTo>
                  <a:lnTo>
                    <a:pt x="23749" y="1192153"/>
                  </a:lnTo>
                  <a:lnTo>
                    <a:pt x="49506" y="1209527"/>
                  </a:lnTo>
                  <a:lnTo>
                    <a:pt x="81025" y="1215898"/>
                  </a:lnTo>
                  <a:lnTo>
                    <a:pt x="112619" y="1209527"/>
                  </a:lnTo>
                  <a:lnTo>
                    <a:pt x="138414" y="1192153"/>
                  </a:lnTo>
                  <a:lnTo>
                    <a:pt x="155803" y="1166386"/>
                  </a:lnTo>
                  <a:lnTo>
                    <a:pt x="162178" y="1134833"/>
                  </a:lnTo>
                  <a:lnTo>
                    <a:pt x="162178" y="1053782"/>
                  </a:lnTo>
                  <a:lnTo>
                    <a:pt x="2706370" y="1053782"/>
                  </a:lnTo>
                  <a:lnTo>
                    <a:pt x="2737889" y="1047411"/>
                  </a:lnTo>
                  <a:lnTo>
                    <a:pt x="2763647" y="1030038"/>
                  </a:lnTo>
                  <a:lnTo>
                    <a:pt x="2781022" y="1004270"/>
                  </a:lnTo>
                  <a:lnTo>
                    <a:pt x="2787396" y="972718"/>
                  </a:lnTo>
                  <a:lnTo>
                    <a:pt x="2787396" y="243205"/>
                  </a:lnTo>
                  <a:lnTo>
                    <a:pt x="81025" y="243205"/>
                  </a:lnTo>
                  <a:lnTo>
                    <a:pt x="81025" y="162153"/>
                  </a:lnTo>
                  <a:lnTo>
                    <a:pt x="84212" y="146368"/>
                  </a:lnTo>
                  <a:lnTo>
                    <a:pt x="92900" y="133486"/>
                  </a:lnTo>
                  <a:lnTo>
                    <a:pt x="105779" y="124800"/>
                  </a:lnTo>
                  <a:lnTo>
                    <a:pt x="121538" y="121615"/>
                  </a:lnTo>
                  <a:lnTo>
                    <a:pt x="2787396" y="121615"/>
                  </a:lnTo>
                  <a:lnTo>
                    <a:pt x="2787396" y="0"/>
                  </a:lnTo>
                  <a:close/>
                </a:path>
                <a:path w="2787650" h="1216025">
                  <a:moveTo>
                    <a:pt x="2787396" y="121615"/>
                  </a:moveTo>
                  <a:lnTo>
                    <a:pt x="121538" y="121615"/>
                  </a:lnTo>
                  <a:lnTo>
                    <a:pt x="137372" y="124800"/>
                  </a:lnTo>
                  <a:lnTo>
                    <a:pt x="150288" y="133486"/>
                  </a:lnTo>
                  <a:lnTo>
                    <a:pt x="158990" y="146368"/>
                  </a:lnTo>
                  <a:lnTo>
                    <a:pt x="162176" y="162153"/>
                  </a:lnTo>
                  <a:lnTo>
                    <a:pt x="155803" y="193693"/>
                  </a:lnTo>
                  <a:lnTo>
                    <a:pt x="138414" y="219460"/>
                  </a:lnTo>
                  <a:lnTo>
                    <a:pt x="112619" y="236834"/>
                  </a:lnTo>
                  <a:lnTo>
                    <a:pt x="81025" y="243205"/>
                  </a:lnTo>
                  <a:lnTo>
                    <a:pt x="2787396" y="243205"/>
                  </a:lnTo>
                  <a:lnTo>
                    <a:pt x="2787396" y="121615"/>
                  </a:lnTo>
                  <a:close/>
                </a:path>
                <a:path w="2787650" h="1216025">
                  <a:moveTo>
                    <a:pt x="2625344" y="0"/>
                  </a:moveTo>
                  <a:lnTo>
                    <a:pt x="2625217" y="81153"/>
                  </a:lnTo>
                  <a:lnTo>
                    <a:pt x="2706370" y="81153"/>
                  </a:lnTo>
                  <a:lnTo>
                    <a:pt x="2706370" y="40513"/>
                  </a:lnTo>
                  <a:lnTo>
                    <a:pt x="2665856" y="40513"/>
                  </a:lnTo>
                  <a:lnTo>
                    <a:pt x="2650043" y="37326"/>
                  </a:lnTo>
                  <a:lnTo>
                    <a:pt x="2637170" y="28638"/>
                  </a:lnTo>
                  <a:lnTo>
                    <a:pt x="2628513" y="15759"/>
                  </a:lnTo>
                  <a:lnTo>
                    <a:pt x="2625344" y="0"/>
                  </a:lnTo>
                  <a:close/>
                </a:path>
                <a:path w="2787650" h="1216025">
                  <a:moveTo>
                    <a:pt x="2706370" y="0"/>
                  </a:moveTo>
                  <a:lnTo>
                    <a:pt x="2703183" y="15759"/>
                  </a:lnTo>
                  <a:lnTo>
                    <a:pt x="2694495" y="28638"/>
                  </a:lnTo>
                  <a:lnTo>
                    <a:pt x="2681616" y="37326"/>
                  </a:lnTo>
                  <a:lnTo>
                    <a:pt x="2665856" y="40513"/>
                  </a:lnTo>
                  <a:lnTo>
                    <a:pt x="2706370" y="40513"/>
                  </a:lnTo>
                  <a:lnTo>
                    <a:pt x="270637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484873" y="5423915"/>
              <a:ext cx="2706370" cy="324485"/>
            </a:xfrm>
            <a:custGeom>
              <a:avLst/>
              <a:gdLst/>
              <a:ahLst/>
              <a:cxnLst/>
              <a:rect l="l" t="t" r="r" b="b"/>
              <a:pathLst>
                <a:path w="2706370" h="324485">
                  <a:moveTo>
                    <a:pt x="40512" y="202641"/>
                  </a:moveTo>
                  <a:lnTo>
                    <a:pt x="24753" y="205826"/>
                  </a:lnTo>
                  <a:lnTo>
                    <a:pt x="11874" y="214512"/>
                  </a:lnTo>
                  <a:lnTo>
                    <a:pt x="3186" y="227394"/>
                  </a:lnTo>
                  <a:lnTo>
                    <a:pt x="0" y="243166"/>
                  </a:lnTo>
                  <a:lnTo>
                    <a:pt x="0" y="324231"/>
                  </a:lnTo>
                  <a:lnTo>
                    <a:pt x="31593" y="317860"/>
                  </a:lnTo>
                  <a:lnTo>
                    <a:pt x="57388" y="300486"/>
                  </a:lnTo>
                  <a:lnTo>
                    <a:pt x="74777" y="274719"/>
                  </a:lnTo>
                  <a:lnTo>
                    <a:pt x="81152" y="243166"/>
                  </a:lnTo>
                  <a:lnTo>
                    <a:pt x="77964" y="227394"/>
                  </a:lnTo>
                  <a:lnTo>
                    <a:pt x="69262" y="214512"/>
                  </a:lnTo>
                  <a:lnTo>
                    <a:pt x="56346" y="205826"/>
                  </a:lnTo>
                  <a:lnTo>
                    <a:pt x="40512" y="202641"/>
                  </a:lnTo>
                  <a:close/>
                </a:path>
                <a:path w="2706370" h="324485">
                  <a:moveTo>
                    <a:pt x="2706370" y="81026"/>
                  </a:moveTo>
                  <a:lnTo>
                    <a:pt x="2625344" y="81026"/>
                  </a:lnTo>
                  <a:lnTo>
                    <a:pt x="2625344" y="162179"/>
                  </a:lnTo>
                  <a:lnTo>
                    <a:pt x="2656863" y="155803"/>
                  </a:lnTo>
                  <a:lnTo>
                    <a:pt x="2682621" y="138414"/>
                  </a:lnTo>
                  <a:lnTo>
                    <a:pt x="2699996" y="112619"/>
                  </a:lnTo>
                  <a:lnTo>
                    <a:pt x="2706370" y="81026"/>
                  </a:lnTo>
                  <a:close/>
                </a:path>
                <a:path w="2706370" h="324485">
                  <a:moveTo>
                    <a:pt x="2625344" y="0"/>
                  </a:moveTo>
                  <a:lnTo>
                    <a:pt x="2593750" y="6373"/>
                  </a:lnTo>
                  <a:lnTo>
                    <a:pt x="2567955" y="23749"/>
                  </a:lnTo>
                  <a:lnTo>
                    <a:pt x="2550566" y="49506"/>
                  </a:lnTo>
                  <a:lnTo>
                    <a:pt x="2544191" y="81026"/>
                  </a:lnTo>
                  <a:lnTo>
                    <a:pt x="2547379" y="96785"/>
                  </a:lnTo>
                  <a:lnTo>
                    <a:pt x="2556081" y="109664"/>
                  </a:lnTo>
                  <a:lnTo>
                    <a:pt x="2568997" y="118352"/>
                  </a:lnTo>
                  <a:lnTo>
                    <a:pt x="2584830" y="121539"/>
                  </a:lnTo>
                  <a:lnTo>
                    <a:pt x="2600590" y="118352"/>
                  </a:lnTo>
                  <a:lnTo>
                    <a:pt x="2613469" y="109664"/>
                  </a:lnTo>
                  <a:lnTo>
                    <a:pt x="2622157" y="96785"/>
                  </a:lnTo>
                  <a:lnTo>
                    <a:pt x="2625344" y="81026"/>
                  </a:lnTo>
                  <a:lnTo>
                    <a:pt x="2706370" y="81026"/>
                  </a:lnTo>
                  <a:lnTo>
                    <a:pt x="2699996" y="49506"/>
                  </a:lnTo>
                  <a:lnTo>
                    <a:pt x="2682621" y="23749"/>
                  </a:lnTo>
                  <a:lnTo>
                    <a:pt x="2656863" y="6373"/>
                  </a:lnTo>
                  <a:lnTo>
                    <a:pt x="2625344" y="0"/>
                  </a:lnTo>
                  <a:close/>
                </a:path>
              </a:pathLst>
            </a:custGeom>
            <a:solidFill>
              <a:srgbClr val="B6C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403847" y="5423915"/>
              <a:ext cx="2787650" cy="1297305"/>
            </a:xfrm>
            <a:custGeom>
              <a:avLst/>
              <a:gdLst/>
              <a:ahLst/>
              <a:cxnLst/>
              <a:rect l="l" t="t" r="r" b="b"/>
              <a:pathLst>
                <a:path w="2787650" h="1297304">
                  <a:moveTo>
                    <a:pt x="0" y="243166"/>
                  </a:moveTo>
                  <a:lnTo>
                    <a:pt x="6373" y="211606"/>
                  </a:lnTo>
                  <a:lnTo>
                    <a:pt x="23749" y="185821"/>
                  </a:lnTo>
                  <a:lnTo>
                    <a:pt x="49506" y="168430"/>
                  </a:lnTo>
                  <a:lnTo>
                    <a:pt x="81025" y="162052"/>
                  </a:lnTo>
                  <a:lnTo>
                    <a:pt x="2625217" y="162179"/>
                  </a:lnTo>
                  <a:lnTo>
                    <a:pt x="2625217" y="81026"/>
                  </a:lnTo>
                  <a:lnTo>
                    <a:pt x="2631592" y="49506"/>
                  </a:lnTo>
                  <a:lnTo>
                    <a:pt x="2648981" y="23749"/>
                  </a:lnTo>
                  <a:lnTo>
                    <a:pt x="2674776" y="6373"/>
                  </a:lnTo>
                  <a:lnTo>
                    <a:pt x="2706370" y="0"/>
                  </a:lnTo>
                  <a:lnTo>
                    <a:pt x="2737889" y="6373"/>
                  </a:lnTo>
                  <a:lnTo>
                    <a:pt x="2763647" y="23749"/>
                  </a:lnTo>
                  <a:lnTo>
                    <a:pt x="2781022" y="49506"/>
                  </a:lnTo>
                  <a:lnTo>
                    <a:pt x="2787396" y="81026"/>
                  </a:lnTo>
                  <a:lnTo>
                    <a:pt x="2787396" y="1053757"/>
                  </a:lnTo>
                  <a:lnTo>
                    <a:pt x="2781022" y="1085307"/>
                  </a:lnTo>
                  <a:lnTo>
                    <a:pt x="2763647" y="1111070"/>
                  </a:lnTo>
                  <a:lnTo>
                    <a:pt x="2737889" y="1128439"/>
                  </a:lnTo>
                  <a:lnTo>
                    <a:pt x="2706370" y="1134808"/>
                  </a:lnTo>
                  <a:lnTo>
                    <a:pt x="162178" y="1134808"/>
                  </a:lnTo>
                  <a:lnTo>
                    <a:pt x="162178" y="1215859"/>
                  </a:lnTo>
                  <a:lnTo>
                    <a:pt x="155803" y="1247412"/>
                  </a:lnTo>
                  <a:lnTo>
                    <a:pt x="138414" y="1273179"/>
                  </a:lnTo>
                  <a:lnTo>
                    <a:pt x="112619" y="1290553"/>
                  </a:lnTo>
                  <a:lnTo>
                    <a:pt x="81025" y="1296924"/>
                  </a:lnTo>
                  <a:lnTo>
                    <a:pt x="49506" y="1290553"/>
                  </a:lnTo>
                  <a:lnTo>
                    <a:pt x="23749" y="1273179"/>
                  </a:lnTo>
                  <a:lnTo>
                    <a:pt x="6373" y="1247412"/>
                  </a:lnTo>
                  <a:lnTo>
                    <a:pt x="0" y="1215859"/>
                  </a:lnTo>
                  <a:lnTo>
                    <a:pt x="0" y="243166"/>
                  </a:lnTo>
                  <a:close/>
                </a:path>
              </a:pathLst>
            </a:custGeom>
            <a:ln w="12699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22714" y="5498591"/>
              <a:ext cx="174878" cy="9385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97497" y="5620207"/>
              <a:ext cx="174751" cy="13428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566026" y="5667082"/>
              <a:ext cx="0" cy="892175"/>
            </a:xfrm>
            <a:custGeom>
              <a:avLst/>
              <a:gdLst/>
              <a:ahLst/>
              <a:cxnLst/>
              <a:rect l="l" t="t" r="r" b="b"/>
              <a:pathLst>
                <a:path h="892175">
                  <a:moveTo>
                    <a:pt x="0" y="0"/>
                  </a:moveTo>
                  <a:lnTo>
                    <a:pt x="0" y="891641"/>
                  </a:lnTo>
                </a:path>
              </a:pathLst>
            </a:custGeom>
            <a:ln w="12700">
              <a:solidFill>
                <a:srgbClr val="A6A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5434681" y="5641810"/>
            <a:ext cx="786765" cy="787400"/>
            <a:chOff x="5434681" y="5641810"/>
            <a:chExt cx="786765" cy="787400"/>
          </a:xfrm>
        </p:grpSpPr>
        <p:sp>
          <p:nvSpPr>
            <p:cNvPr id="81" name="object 81"/>
            <p:cNvSpPr/>
            <p:nvPr/>
          </p:nvSpPr>
          <p:spPr>
            <a:xfrm>
              <a:off x="5434681" y="5641810"/>
              <a:ext cx="786765" cy="787400"/>
            </a:xfrm>
            <a:custGeom>
              <a:avLst/>
              <a:gdLst/>
              <a:ahLst/>
              <a:cxnLst/>
              <a:rect l="l" t="t" r="r" b="b"/>
              <a:pathLst>
                <a:path w="786764" h="787400">
                  <a:moveTo>
                    <a:pt x="134000" y="754379"/>
                  </a:moveTo>
                  <a:lnTo>
                    <a:pt x="106399" y="754379"/>
                  </a:lnTo>
                  <a:lnTo>
                    <a:pt x="132480" y="779779"/>
                  </a:lnTo>
                  <a:lnTo>
                    <a:pt x="141449" y="786129"/>
                  </a:lnTo>
                  <a:lnTo>
                    <a:pt x="151725" y="787399"/>
                  </a:lnTo>
                  <a:lnTo>
                    <a:pt x="162061" y="786129"/>
                  </a:lnTo>
                  <a:lnTo>
                    <a:pt x="171210" y="779779"/>
                  </a:lnTo>
                  <a:lnTo>
                    <a:pt x="181378" y="769619"/>
                  </a:lnTo>
                  <a:lnTo>
                    <a:pt x="149705" y="769619"/>
                  </a:lnTo>
                  <a:lnTo>
                    <a:pt x="145668" y="765809"/>
                  </a:lnTo>
                  <a:lnTo>
                    <a:pt x="134000" y="754379"/>
                  </a:lnTo>
                  <a:close/>
                </a:path>
                <a:path w="786764" h="787400">
                  <a:moveTo>
                    <a:pt x="483753" y="12699"/>
                  </a:moveTo>
                  <a:lnTo>
                    <a:pt x="450239" y="21589"/>
                  </a:lnTo>
                  <a:lnTo>
                    <a:pt x="420906" y="41909"/>
                  </a:lnTo>
                  <a:lnTo>
                    <a:pt x="400566" y="71119"/>
                  </a:lnTo>
                  <a:lnTo>
                    <a:pt x="392203" y="104139"/>
                  </a:lnTo>
                  <a:lnTo>
                    <a:pt x="396054" y="138429"/>
                  </a:lnTo>
                  <a:lnTo>
                    <a:pt x="412355" y="168909"/>
                  </a:lnTo>
                  <a:lnTo>
                    <a:pt x="400252" y="171449"/>
                  </a:lnTo>
                  <a:lnTo>
                    <a:pt x="390021" y="177799"/>
                  </a:lnTo>
                  <a:lnTo>
                    <a:pt x="382604" y="186689"/>
                  </a:lnTo>
                  <a:lnTo>
                    <a:pt x="378942" y="198119"/>
                  </a:lnTo>
                  <a:lnTo>
                    <a:pt x="379018" y="200659"/>
                  </a:lnTo>
                  <a:lnTo>
                    <a:pt x="379131" y="204469"/>
                  </a:lnTo>
                  <a:lnTo>
                    <a:pt x="404988" y="233679"/>
                  </a:lnTo>
                  <a:lnTo>
                    <a:pt x="411629" y="234949"/>
                  </a:lnTo>
                  <a:lnTo>
                    <a:pt x="420062" y="234949"/>
                  </a:lnTo>
                  <a:lnTo>
                    <a:pt x="415940" y="246379"/>
                  </a:lnTo>
                  <a:lnTo>
                    <a:pt x="413146" y="257809"/>
                  </a:lnTo>
                  <a:lnTo>
                    <a:pt x="411702" y="269239"/>
                  </a:lnTo>
                  <a:lnTo>
                    <a:pt x="411629" y="280669"/>
                  </a:lnTo>
                  <a:lnTo>
                    <a:pt x="411996" y="288289"/>
                  </a:lnTo>
                  <a:lnTo>
                    <a:pt x="408873" y="295909"/>
                  </a:lnTo>
                  <a:lnTo>
                    <a:pt x="403196" y="299719"/>
                  </a:lnTo>
                  <a:lnTo>
                    <a:pt x="8404" y="693419"/>
                  </a:lnTo>
                  <a:lnTo>
                    <a:pt x="2241" y="702309"/>
                  </a:lnTo>
                  <a:lnTo>
                    <a:pt x="0" y="712469"/>
                  </a:lnTo>
                  <a:lnTo>
                    <a:pt x="1711" y="723899"/>
                  </a:lnTo>
                  <a:lnTo>
                    <a:pt x="7409" y="732789"/>
                  </a:lnTo>
                  <a:lnTo>
                    <a:pt x="47592" y="773429"/>
                  </a:lnTo>
                  <a:lnTo>
                    <a:pt x="56582" y="779779"/>
                  </a:lnTo>
                  <a:lnTo>
                    <a:pt x="66872" y="781049"/>
                  </a:lnTo>
                  <a:lnTo>
                    <a:pt x="77214" y="779779"/>
                  </a:lnTo>
                  <a:lnTo>
                    <a:pt x="86362" y="773429"/>
                  </a:lnTo>
                  <a:lnTo>
                    <a:pt x="97048" y="763269"/>
                  </a:lnTo>
                  <a:lnTo>
                    <a:pt x="64818" y="763269"/>
                  </a:lnTo>
                  <a:lnTo>
                    <a:pt x="60828" y="759459"/>
                  </a:lnTo>
                  <a:lnTo>
                    <a:pt x="21566" y="720089"/>
                  </a:lnTo>
                  <a:lnTo>
                    <a:pt x="18125" y="717549"/>
                  </a:lnTo>
                  <a:lnTo>
                    <a:pt x="17844" y="712469"/>
                  </a:lnTo>
                  <a:lnTo>
                    <a:pt x="17774" y="711199"/>
                  </a:lnTo>
                  <a:lnTo>
                    <a:pt x="21027" y="707389"/>
                  </a:lnTo>
                  <a:lnTo>
                    <a:pt x="21566" y="707389"/>
                  </a:lnTo>
                  <a:lnTo>
                    <a:pt x="415916" y="313689"/>
                  </a:lnTo>
                  <a:lnTo>
                    <a:pt x="422494" y="307339"/>
                  </a:lnTo>
                  <a:lnTo>
                    <a:pt x="427193" y="298449"/>
                  </a:lnTo>
                  <a:lnTo>
                    <a:pt x="429861" y="289559"/>
                  </a:lnTo>
                  <a:lnTo>
                    <a:pt x="430286" y="280669"/>
                  </a:lnTo>
                  <a:lnTo>
                    <a:pt x="430346" y="279399"/>
                  </a:lnTo>
                  <a:lnTo>
                    <a:pt x="437473" y="241299"/>
                  </a:lnTo>
                  <a:lnTo>
                    <a:pt x="443730" y="231139"/>
                  </a:lnTo>
                  <a:lnTo>
                    <a:pt x="446627" y="226059"/>
                  </a:lnTo>
                  <a:lnTo>
                    <a:pt x="445503" y="220979"/>
                  </a:lnTo>
                  <a:lnTo>
                    <a:pt x="439670" y="215899"/>
                  </a:lnTo>
                  <a:lnTo>
                    <a:pt x="407865" y="215899"/>
                  </a:lnTo>
                  <a:lnTo>
                    <a:pt x="404227" y="214629"/>
                  </a:lnTo>
                  <a:lnTo>
                    <a:pt x="398807" y="208279"/>
                  </a:lnTo>
                  <a:lnTo>
                    <a:pt x="397378" y="204469"/>
                  </a:lnTo>
                  <a:lnTo>
                    <a:pt x="397675" y="200659"/>
                  </a:lnTo>
                  <a:lnTo>
                    <a:pt x="398964" y="193039"/>
                  </a:lnTo>
                  <a:lnTo>
                    <a:pt x="405382" y="187959"/>
                  </a:lnTo>
                  <a:lnTo>
                    <a:pt x="440162" y="187959"/>
                  </a:lnTo>
                  <a:lnTo>
                    <a:pt x="444355" y="184149"/>
                  </a:lnTo>
                  <a:lnTo>
                    <a:pt x="444355" y="175259"/>
                  </a:lnTo>
                  <a:lnTo>
                    <a:pt x="442770" y="172719"/>
                  </a:lnTo>
                  <a:lnTo>
                    <a:pt x="440138" y="171449"/>
                  </a:lnTo>
                  <a:lnTo>
                    <a:pt x="437983" y="168909"/>
                  </a:lnTo>
                  <a:lnTo>
                    <a:pt x="435961" y="167639"/>
                  </a:lnTo>
                  <a:lnTo>
                    <a:pt x="434110" y="166369"/>
                  </a:lnTo>
                  <a:lnTo>
                    <a:pt x="416862" y="140969"/>
                  </a:lnTo>
                  <a:lnTo>
                    <a:pt x="410776" y="111759"/>
                  </a:lnTo>
                  <a:lnTo>
                    <a:pt x="415908" y="82549"/>
                  </a:lnTo>
                  <a:lnTo>
                    <a:pt x="432314" y="57149"/>
                  </a:lnTo>
                  <a:lnTo>
                    <a:pt x="432908" y="55879"/>
                  </a:lnTo>
                  <a:lnTo>
                    <a:pt x="434110" y="54609"/>
                  </a:lnTo>
                  <a:lnTo>
                    <a:pt x="460288" y="38099"/>
                  </a:lnTo>
                  <a:lnTo>
                    <a:pt x="490043" y="31749"/>
                  </a:lnTo>
                  <a:lnTo>
                    <a:pt x="547258" y="31749"/>
                  </a:lnTo>
                  <a:lnTo>
                    <a:pt x="518040" y="16509"/>
                  </a:lnTo>
                  <a:lnTo>
                    <a:pt x="483753" y="12699"/>
                  </a:lnTo>
                  <a:close/>
                </a:path>
                <a:path w="786764" h="787400">
                  <a:moveTo>
                    <a:pt x="194370" y="645159"/>
                  </a:moveTo>
                  <a:lnTo>
                    <a:pt x="188498" y="645159"/>
                  </a:lnTo>
                  <a:lnTo>
                    <a:pt x="148370" y="685799"/>
                  </a:lnTo>
                  <a:lnTo>
                    <a:pt x="148339" y="692149"/>
                  </a:lnTo>
                  <a:lnTo>
                    <a:pt x="151978" y="694689"/>
                  </a:lnTo>
                  <a:lnTo>
                    <a:pt x="184719" y="727709"/>
                  </a:lnTo>
                  <a:lnTo>
                    <a:pt x="188155" y="730249"/>
                  </a:lnTo>
                  <a:lnTo>
                    <a:pt x="188417" y="735329"/>
                  </a:lnTo>
                  <a:lnTo>
                    <a:pt x="188483" y="736599"/>
                  </a:lnTo>
                  <a:lnTo>
                    <a:pt x="185219" y="740409"/>
                  </a:lnTo>
                  <a:lnTo>
                    <a:pt x="184719" y="740409"/>
                  </a:lnTo>
                  <a:lnTo>
                    <a:pt x="158631" y="765809"/>
                  </a:lnTo>
                  <a:lnTo>
                    <a:pt x="155304" y="769619"/>
                  </a:lnTo>
                  <a:lnTo>
                    <a:pt x="181378" y="769619"/>
                  </a:lnTo>
                  <a:lnTo>
                    <a:pt x="197900" y="753109"/>
                  </a:lnTo>
                  <a:lnTo>
                    <a:pt x="204053" y="745489"/>
                  </a:lnTo>
                  <a:lnTo>
                    <a:pt x="206281" y="735329"/>
                  </a:lnTo>
                  <a:lnTo>
                    <a:pt x="204552" y="723899"/>
                  </a:lnTo>
                  <a:lnTo>
                    <a:pt x="198837" y="715009"/>
                  </a:lnTo>
                  <a:lnTo>
                    <a:pt x="171991" y="688339"/>
                  </a:lnTo>
                  <a:lnTo>
                    <a:pt x="191434" y="669289"/>
                  </a:lnTo>
                  <a:lnTo>
                    <a:pt x="218372" y="669289"/>
                  </a:lnTo>
                  <a:lnTo>
                    <a:pt x="194370" y="645159"/>
                  </a:lnTo>
                  <a:close/>
                </a:path>
                <a:path w="786764" h="787400">
                  <a:moveTo>
                    <a:pt x="109366" y="730249"/>
                  </a:moveTo>
                  <a:lnTo>
                    <a:pt x="103494" y="730249"/>
                  </a:lnTo>
                  <a:lnTo>
                    <a:pt x="73712" y="759459"/>
                  </a:lnTo>
                  <a:lnTo>
                    <a:pt x="70401" y="763269"/>
                  </a:lnTo>
                  <a:lnTo>
                    <a:pt x="97048" y="763269"/>
                  </a:lnTo>
                  <a:lnTo>
                    <a:pt x="106399" y="754379"/>
                  </a:lnTo>
                  <a:lnTo>
                    <a:pt x="134000" y="754379"/>
                  </a:lnTo>
                  <a:lnTo>
                    <a:pt x="109366" y="730249"/>
                  </a:lnTo>
                  <a:close/>
                </a:path>
                <a:path w="786764" h="787400">
                  <a:moveTo>
                    <a:pt x="218372" y="669289"/>
                  </a:moveTo>
                  <a:lnTo>
                    <a:pt x="191434" y="669289"/>
                  </a:lnTo>
                  <a:lnTo>
                    <a:pt x="238021" y="715009"/>
                  </a:lnTo>
                  <a:lnTo>
                    <a:pt x="247015" y="721359"/>
                  </a:lnTo>
                  <a:lnTo>
                    <a:pt x="257308" y="723899"/>
                  </a:lnTo>
                  <a:lnTo>
                    <a:pt x="267653" y="722629"/>
                  </a:lnTo>
                  <a:lnTo>
                    <a:pt x="276806" y="716279"/>
                  </a:lnTo>
                  <a:lnTo>
                    <a:pt x="287053" y="706119"/>
                  </a:lnTo>
                  <a:lnTo>
                    <a:pt x="255254" y="706119"/>
                  </a:lnTo>
                  <a:lnTo>
                    <a:pt x="251217" y="702309"/>
                  </a:lnTo>
                  <a:lnTo>
                    <a:pt x="218372" y="669289"/>
                  </a:lnTo>
                  <a:close/>
                </a:path>
                <a:path w="786764" h="787400">
                  <a:moveTo>
                    <a:pt x="564279" y="337819"/>
                  </a:moveTo>
                  <a:lnTo>
                    <a:pt x="557228" y="337819"/>
                  </a:lnTo>
                  <a:lnTo>
                    <a:pt x="555385" y="339089"/>
                  </a:lnTo>
                  <a:lnTo>
                    <a:pt x="553832" y="340359"/>
                  </a:lnTo>
                  <a:lnTo>
                    <a:pt x="543607" y="345439"/>
                  </a:lnTo>
                  <a:lnTo>
                    <a:pt x="532712" y="349249"/>
                  </a:lnTo>
                  <a:lnTo>
                    <a:pt x="521329" y="351789"/>
                  </a:lnTo>
                  <a:lnTo>
                    <a:pt x="509643" y="353059"/>
                  </a:lnTo>
                  <a:lnTo>
                    <a:pt x="504020" y="353059"/>
                  </a:lnTo>
                  <a:lnTo>
                    <a:pt x="494494" y="354329"/>
                  </a:lnTo>
                  <a:lnTo>
                    <a:pt x="247172" y="588009"/>
                  </a:lnTo>
                  <a:lnTo>
                    <a:pt x="247133" y="593089"/>
                  </a:lnTo>
                  <a:lnTo>
                    <a:pt x="303363" y="650239"/>
                  </a:lnTo>
                  <a:lnTo>
                    <a:pt x="306806" y="654049"/>
                  </a:lnTo>
                  <a:lnTo>
                    <a:pt x="307052" y="657859"/>
                  </a:lnTo>
                  <a:lnTo>
                    <a:pt x="307134" y="659129"/>
                  </a:lnTo>
                  <a:lnTo>
                    <a:pt x="303863" y="662939"/>
                  </a:lnTo>
                  <a:lnTo>
                    <a:pt x="303363" y="662939"/>
                  </a:lnTo>
                  <a:lnTo>
                    <a:pt x="264164" y="702309"/>
                  </a:lnTo>
                  <a:lnTo>
                    <a:pt x="260845" y="706119"/>
                  </a:lnTo>
                  <a:lnTo>
                    <a:pt x="287053" y="706119"/>
                  </a:lnTo>
                  <a:lnTo>
                    <a:pt x="316513" y="676909"/>
                  </a:lnTo>
                  <a:lnTo>
                    <a:pt x="322664" y="668019"/>
                  </a:lnTo>
                  <a:lnTo>
                    <a:pt x="324889" y="657859"/>
                  </a:lnTo>
                  <a:lnTo>
                    <a:pt x="323158" y="647699"/>
                  </a:lnTo>
                  <a:lnTo>
                    <a:pt x="317442" y="638809"/>
                  </a:lnTo>
                  <a:lnTo>
                    <a:pt x="270676" y="590549"/>
                  </a:lnTo>
                  <a:lnTo>
                    <a:pt x="482625" y="379729"/>
                  </a:lnTo>
                  <a:lnTo>
                    <a:pt x="488411" y="374649"/>
                  </a:lnTo>
                  <a:lnTo>
                    <a:pt x="496095" y="372109"/>
                  </a:lnTo>
                  <a:lnTo>
                    <a:pt x="509666" y="372109"/>
                  </a:lnTo>
                  <a:lnTo>
                    <a:pt x="530138" y="369569"/>
                  </a:lnTo>
                  <a:lnTo>
                    <a:pt x="540094" y="367029"/>
                  </a:lnTo>
                  <a:lnTo>
                    <a:pt x="549755" y="363219"/>
                  </a:lnTo>
                  <a:lnTo>
                    <a:pt x="568467" y="363219"/>
                  </a:lnTo>
                  <a:lnTo>
                    <a:pt x="568473" y="342899"/>
                  </a:lnTo>
                  <a:lnTo>
                    <a:pt x="564279" y="337819"/>
                  </a:lnTo>
                  <a:close/>
                </a:path>
                <a:path w="786764" h="787400">
                  <a:moveTo>
                    <a:pt x="568467" y="363219"/>
                  </a:moveTo>
                  <a:lnTo>
                    <a:pt x="549755" y="363219"/>
                  </a:lnTo>
                  <a:lnTo>
                    <a:pt x="549755" y="372109"/>
                  </a:lnTo>
                  <a:lnTo>
                    <a:pt x="551795" y="383539"/>
                  </a:lnTo>
                  <a:lnTo>
                    <a:pt x="557911" y="393699"/>
                  </a:lnTo>
                  <a:lnTo>
                    <a:pt x="567269" y="401319"/>
                  </a:lnTo>
                  <a:lnTo>
                    <a:pt x="579038" y="405129"/>
                  </a:lnTo>
                  <a:lnTo>
                    <a:pt x="586139" y="405129"/>
                  </a:lnTo>
                  <a:lnTo>
                    <a:pt x="611900" y="386079"/>
                  </a:lnTo>
                  <a:lnTo>
                    <a:pt x="580342" y="386079"/>
                  </a:lnTo>
                  <a:lnTo>
                    <a:pt x="573220" y="384809"/>
                  </a:lnTo>
                  <a:lnTo>
                    <a:pt x="568098" y="378459"/>
                  </a:lnTo>
                  <a:lnTo>
                    <a:pt x="568245" y="375919"/>
                  </a:lnTo>
                  <a:lnTo>
                    <a:pt x="568318" y="374649"/>
                  </a:lnTo>
                  <a:lnTo>
                    <a:pt x="568391" y="373379"/>
                  </a:lnTo>
                  <a:lnTo>
                    <a:pt x="568467" y="363219"/>
                  </a:lnTo>
                  <a:close/>
                </a:path>
                <a:path w="786764" h="787400">
                  <a:moveTo>
                    <a:pt x="668845" y="372109"/>
                  </a:moveTo>
                  <a:lnTo>
                    <a:pt x="615152" y="372109"/>
                  </a:lnTo>
                  <a:lnTo>
                    <a:pt x="646803" y="388619"/>
                  </a:lnTo>
                  <a:lnTo>
                    <a:pt x="681093" y="392429"/>
                  </a:lnTo>
                  <a:lnTo>
                    <a:pt x="714618" y="383539"/>
                  </a:lnTo>
                  <a:lnTo>
                    <a:pt x="729294" y="373379"/>
                  </a:lnTo>
                  <a:lnTo>
                    <a:pt x="674798" y="373379"/>
                  </a:lnTo>
                  <a:lnTo>
                    <a:pt x="668845" y="372109"/>
                  </a:lnTo>
                  <a:close/>
                </a:path>
                <a:path w="786764" h="787400">
                  <a:moveTo>
                    <a:pt x="604806" y="339089"/>
                  </a:moveTo>
                  <a:lnTo>
                    <a:pt x="597927" y="342899"/>
                  </a:lnTo>
                  <a:lnTo>
                    <a:pt x="596381" y="346709"/>
                  </a:lnTo>
                  <a:lnTo>
                    <a:pt x="596412" y="375919"/>
                  </a:lnTo>
                  <a:lnTo>
                    <a:pt x="594889" y="379729"/>
                  </a:lnTo>
                  <a:lnTo>
                    <a:pt x="588978" y="384809"/>
                  </a:lnTo>
                  <a:lnTo>
                    <a:pt x="584691" y="386079"/>
                  </a:lnTo>
                  <a:lnTo>
                    <a:pt x="611900" y="386079"/>
                  </a:lnTo>
                  <a:lnTo>
                    <a:pt x="612536" y="384809"/>
                  </a:lnTo>
                  <a:lnTo>
                    <a:pt x="614496" y="379729"/>
                  </a:lnTo>
                  <a:lnTo>
                    <a:pt x="614824" y="375919"/>
                  </a:lnTo>
                  <a:lnTo>
                    <a:pt x="614934" y="374649"/>
                  </a:lnTo>
                  <a:lnTo>
                    <a:pt x="615043" y="373379"/>
                  </a:lnTo>
                  <a:lnTo>
                    <a:pt x="615152" y="372109"/>
                  </a:lnTo>
                  <a:lnTo>
                    <a:pt x="668845" y="372109"/>
                  </a:lnTo>
                  <a:lnTo>
                    <a:pt x="645032" y="367029"/>
                  </a:lnTo>
                  <a:lnTo>
                    <a:pt x="618846" y="350519"/>
                  </a:lnTo>
                  <a:lnTo>
                    <a:pt x="616870" y="347979"/>
                  </a:lnTo>
                  <a:lnTo>
                    <a:pt x="615082" y="346709"/>
                  </a:lnTo>
                  <a:lnTo>
                    <a:pt x="613520" y="344169"/>
                  </a:lnTo>
                  <a:lnTo>
                    <a:pt x="610623" y="340359"/>
                  </a:lnTo>
                  <a:lnTo>
                    <a:pt x="604806" y="339089"/>
                  </a:lnTo>
                  <a:close/>
                </a:path>
                <a:path w="786764" h="787400">
                  <a:moveTo>
                    <a:pt x="710566" y="52069"/>
                  </a:moveTo>
                  <a:lnTo>
                    <a:pt x="662718" y="52069"/>
                  </a:lnTo>
                  <a:lnTo>
                    <a:pt x="688541" y="59689"/>
                  </a:lnTo>
                  <a:lnTo>
                    <a:pt x="711151" y="74929"/>
                  </a:lnTo>
                  <a:lnTo>
                    <a:pt x="727200" y="97789"/>
                  </a:lnTo>
                  <a:lnTo>
                    <a:pt x="734386" y="123189"/>
                  </a:lnTo>
                  <a:lnTo>
                    <a:pt x="732465" y="149859"/>
                  </a:lnTo>
                  <a:lnTo>
                    <a:pt x="721193" y="173989"/>
                  </a:lnTo>
                  <a:lnTo>
                    <a:pt x="718273" y="179069"/>
                  </a:lnTo>
                  <a:lnTo>
                    <a:pt x="719358" y="184149"/>
                  </a:lnTo>
                  <a:lnTo>
                    <a:pt x="723669" y="187959"/>
                  </a:lnTo>
                  <a:lnTo>
                    <a:pt x="725152" y="189229"/>
                  </a:lnTo>
                  <a:lnTo>
                    <a:pt x="760369" y="189229"/>
                  </a:lnTo>
                  <a:lnTo>
                    <a:pt x="766772" y="194309"/>
                  </a:lnTo>
                  <a:lnTo>
                    <a:pt x="768099" y="200659"/>
                  </a:lnTo>
                  <a:lnTo>
                    <a:pt x="768334" y="204469"/>
                  </a:lnTo>
                  <a:lnTo>
                    <a:pt x="766928" y="209549"/>
                  </a:lnTo>
                  <a:lnTo>
                    <a:pt x="761306" y="214629"/>
                  </a:lnTo>
                  <a:lnTo>
                    <a:pt x="757324" y="217169"/>
                  </a:lnTo>
                  <a:lnTo>
                    <a:pt x="724684" y="217169"/>
                  </a:lnTo>
                  <a:lnTo>
                    <a:pt x="720490" y="220979"/>
                  </a:lnTo>
                  <a:lnTo>
                    <a:pt x="720498" y="229869"/>
                  </a:lnTo>
                  <a:lnTo>
                    <a:pt x="722107" y="232409"/>
                  </a:lnTo>
                  <a:lnTo>
                    <a:pt x="724684" y="233679"/>
                  </a:lnTo>
                  <a:lnTo>
                    <a:pt x="726870" y="236219"/>
                  </a:lnTo>
                  <a:lnTo>
                    <a:pt x="728900" y="237489"/>
                  </a:lnTo>
                  <a:lnTo>
                    <a:pt x="730774" y="238759"/>
                  </a:lnTo>
                  <a:lnTo>
                    <a:pt x="747997" y="264159"/>
                  </a:lnTo>
                  <a:lnTo>
                    <a:pt x="754064" y="293369"/>
                  </a:lnTo>
                  <a:lnTo>
                    <a:pt x="748915" y="322579"/>
                  </a:lnTo>
                  <a:lnTo>
                    <a:pt x="732492" y="347979"/>
                  </a:lnTo>
                  <a:lnTo>
                    <a:pt x="731946" y="349249"/>
                  </a:lnTo>
                  <a:lnTo>
                    <a:pt x="731321" y="349249"/>
                  </a:lnTo>
                  <a:lnTo>
                    <a:pt x="730774" y="350519"/>
                  </a:lnTo>
                  <a:lnTo>
                    <a:pt x="704571" y="367029"/>
                  </a:lnTo>
                  <a:lnTo>
                    <a:pt x="674798" y="373379"/>
                  </a:lnTo>
                  <a:lnTo>
                    <a:pt x="729294" y="373379"/>
                  </a:lnTo>
                  <a:lnTo>
                    <a:pt x="743971" y="363219"/>
                  </a:lnTo>
                  <a:lnTo>
                    <a:pt x="764298" y="334009"/>
                  </a:lnTo>
                  <a:lnTo>
                    <a:pt x="772648" y="300989"/>
                  </a:lnTo>
                  <a:lnTo>
                    <a:pt x="768788" y="266699"/>
                  </a:lnTo>
                  <a:lnTo>
                    <a:pt x="752482" y="236219"/>
                  </a:lnTo>
                  <a:lnTo>
                    <a:pt x="753185" y="236219"/>
                  </a:lnTo>
                  <a:lnTo>
                    <a:pt x="784878" y="213359"/>
                  </a:lnTo>
                  <a:lnTo>
                    <a:pt x="786595" y="204469"/>
                  </a:lnTo>
                  <a:lnTo>
                    <a:pt x="786720" y="200659"/>
                  </a:lnTo>
                  <a:lnTo>
                    <a:pt x="753185" y="170179"/>
                  </a:lnTo>
                  <a:lnTo>
                    <a:pt x="744908" y="170179"/>
                  </a:lnTo>
                  <a:lnTo>
                    <a:pt x="752613" y="142239"/>
                  </a:lnTo>
                  <a:lnTo>
                    <a:pt x="751496" y="113029"/>
                  </a:lnTo>
                  <a:lnTo>
                    <a:pt x="741932" y="85089"/>
                  </a:lnTo>
                  <a:lnTo>
                    <a:pt x="724293" y="62229"/>
                  </a:lnTo>
                  <a:lnTo>
                    <a:pt x="710566" y="52069"/>
                  </a:lnTo>
                  <a:close/>
                </a:path>
                <a:path w="786764" h="787400">
                  <a:moveTo>
                    <a:pt x="611513" y="19049"/>
                  </a:moveTo>
                  <a:lnTo>
                    <a:pt x="584511" y="19049"/>
                  </a:lnTo>
                  <a:lnTo>
                    <a:pt x="591625" y="20319"/>
                  </a:lnTo>
                  <a:lnTo>
                    <a:pt x="596755" y="26669"/>
                  </a:lnTo>
                  <a:lnTo>
                    <a:pt x="596456" y="31749"/>
                  </a:lnTo>
                  <a:lnTo>
                    <a:pt x="596381" y="62229"/>
                  </a:lnTo>
                  <a:lnTo>
                    <a:pt x="600574" y="67309"/>
                  </a:lnTo>
                  <a:lnTo>
                    <a:pt x="607547" y="67309"/>
                  </a:lnTo>
                  <a:lnTo>
                    <a:pt x="609304" y="66039"/>
                  </a:lnTo>
                  <a:lnTo>
                    <a:pt x="610811" y="66039"/>
                  </a:lnTo>
                  <a:lnTo>
                    <a:pt x="636026" y="54609"/>
                  </a:lnTo>
                  <a:lnTo>
                    <a:pt x="662718" y="52069"/>
                  </a:lnTo>
                  <a:lnTo>
                    <a:pt x="710566" y="52069"/>
                  </a:lnTo>
                  <a:lnTo>
                    <a:pt x="700270" y="44449"/>
                  </a:lnTo>
                  <a:lnTo>
                    <a:pt x="692412" y="41909"/>
                  </a:lnTo>
                  <a:lnTo>
                    <a:pt x="615082" y="41909"/>
                  </a:lnTo>
                  <a:lnTo>
                    <a:pt x="615082" y="33019"/>
                  </a:lnTo>
                  <a:lnTo>
                    <a:pt x="613042" y="21589"/>
                  </a:lnTo>
                  <a:lnTo>
                    <a:pt x="611513" y="19049"/>
                  </a:lnTo>
                  <a:close/>
                </a:path>
                <a:path w="786764" h="787400">
                  <a:moveTo>
                    <a:pt x="547258" y="31749"/>
                  </a:moveTo>
                  <a:lnTo>
                    <a:pt x="490043" y="31749"/>
                  </a:lnTo>
                  <a:lnTo>
                    <a:pt x="519798" y="38099"/>
                  </a:lnTo>
                  <a:lnTo>
                    <a:pt x="545976" y="54609"/>
                  </a:lnTo>
                  <a:lnTo>
                    <a:pt x="547967" y="57149"/>
                  </a:lnTo>
                  <a:lnTo>
                    <a:pt x="549755" y="58419"/>
                  </a:lnTo>
                  <a:lnTo>
                    <a:pt x="551333" y="60959"/>
                  </a:lnTo>
                  <a:lnTo>
                    <a:pt x="554222" y="64769"/>
                  </a:lnTo>
                  <a:lnTo>
                    <a:pt x="560047" y="66039"/>
                  </a:lnTo>
                  <a:lnTo>
                    <a:pt x="566919" y="62229"/>
                  </a:lnTo>
                  <a:lnTo>
                    <a:pt x="568465" y="58419"/>
                  </a:lnTo>
                  <a:lnTo>
                    <a:pt x="568438" y="33019"/>
                  </a:lnTo>
                  <a:lnTo>
                    <a:pt x="549693" y="33019"/>
                  </a:lnTo>
                  <a:lnTo>
                    <a:pt x="547258" y="31749"/>
                  </a:lnTo>
                  <a:close/>
                </a:path>
                <a:path w="786764" h="787400">
                  <a:moveTo>
                    <a:pt x="643721" y="34289"/>
                  </a:moveTo>
                  <a:lnTo>
                    <a:pt x="615082" y="41909"/>
                  </a:lnTo>
                  <a:lnTo>
                    <a:pt x="692412" y="41909"/>
                  </a:lnTo>
                  <a:lnTo>
                    <a:pt x="672765" y="35559"/>
                  </a:lnTo>
                  <a:lnTo>
                    <a:pt x="643721" y="34289"/>
                  </a:lnTo>
                  <a:close/>
                </a:path>
                <a:path w="786764" h="787400">
                  <a:moveTo>
                    <a:pt x="585800" y="0"/>
                  </a:moveTo>
                  <a:lnTo>
                    <a:pt x="578700" y="0"/>
                  </a:lnTo>
                  <a:lnTo>
                    <a:pt x="571862" y="1269"/>
                  </a:lnTo>
                  <a:lnTo>
                    <a:pt x="549802" y="31749"/>
                  </a:lnTo>
                  <a:lnTo>
                    <a:pt x="549693" y="33019"/>
                  </a:lnTo>
                  <a:lnTo>
                    <a:pt x="568438" y="33019"/>
                  </a:lnTo>
                  <a:lnTo>
                    <a:pt x="568434" y="29209"/>
                  </a:lnTo>
                  <a:lnTo>
                    <a:pt x="569948" y="25399"/>
                  </a:lnTo>
                  <a:lnTo>
                    <a:pt x="572650" y="22859"/>
                  </a:lnTo>
                  <a:lnTo>
                    <a:pt x="575883" y="20319"/>
                  </a:lnTo>
                  <a:lnTo>
                    <a:pt x="580162" y="19049"/>
                  </a:lnTo>
                  <a:lnTo>
                    <a:pt x="611513" y="19049"/>
                  </a:lnTo>
                  <a:lnTo>
                    <a:pt x="606927" y="11429"/>
                  </a:lnTo>
                  <a:lnTo>
                    <a:pt x="597569" y="3809"/>
                  </a:lnTo>
                  <a:lnTo>
                    <a:pt x="5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8535" y="5721013"/>
              <a:ext cx="101918" cy="10206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73360" y="5701338"/>
              <a:ext cx="103187" cy="10225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92505" y="5864589"/>
              <a:ext cx="103102" cy="10251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58127" y="5884410"/>
              <a:ext cx="102729" cy="102652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6579869" y="5726684"/>
            <a:ext cx="2569845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 marR="5080" indent="-551815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Calibri"/>
                <a:cs typeface="Calibri"/>
              </a:rPr>
              <a:t>Sustainability</a:t>
            </a:r>
            <a:r>
              <a:rPr sz="2350" spc="-75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is</a:t>
            </a:r>
            <a:r>
              <a:rPr sz="2350" spc="-55" dirty="0">
                <a:latin typeface="Calibri"/>
                <a:cs typeface="Calibri"/>
              </a:rPr>
              <a:t> </a:t>
            </a:r>
            <a:r>
              <a:rPr sz="2350" spc="-20" dirty="0">
                <a:latin typeface="Calibri"/>
                <a:cs typeface="Calibri"/>
              </a:rPr>
              <a:t>good </a:t>
            </a:r>
            <a:r>
              <a:rPr sz="2350" spc="-10" dirty="0">
                <a:latin typeface="Calibri"/>
                <a:cs typeface="Calibri"/>
              </a:rPr>
              <a:t>engineering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197354"/>
            <a:ext cx="5438140" cy="35477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029" marR="5080" indent="-227965">
              <a:lnSpc>
                <a:spcPts val="3020"/>
              </a:lnSpc>
              <a:spcBef>
                <a:spcPts val="480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systematic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analysis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	</a:t>
            </a:r>
            <a:r>
              <a:rPr sz="2800" dirty="0">
                <a:latin typeface="Arial"/>
                <a:cs typeface="Arial"/>
              </a:rPr>
              <a:t>potential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environmental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impacts 	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products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during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their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entire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life 	</a:t>
            </a:r>
            <a:r>
              <a:rPr sz="2800" spc="-10" dirty="0">
                <a:latin typeface="Arial"/>
                <a:cs typeface="Arial"/>
              </a:rPr>
              <a:t>cycle.</a:t>
            </a:r>
            <a:endParaRPr sz="2800">
              <a:latin typeface="Arial"/>
              <a:cs typeface="Arial"/>
            </a:endParaRPr>
          </a:p>
          <a:p>
            <a:pPr marL="240029" marR="283210" indent="-227965">
              <a:lnSpc>
                <a:spcPts val="3020"/>
              </a:lnSpc>
              <a:spcBef>
                <a:spcPts val="221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spc="-10" dirty="0">
                <a:latin typeface="Arial"/>
                <a:cs typeface="Arial"/>
              </a:rPr>
              <a:t>LCCA</a:t>
            </a:r>
            <a:r>
              <a:rPr sz="2800" spc="-1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financial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accounting, 	LCA</a:t>
            </a:r>
            <a:r>
              <a:rPr sz="2800" spc="-1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eco-accounting.</a:t>
            </a:r>
            <a:endParaRPr sz="2800">
              <a:latin typeface="Arial"/>
              <a:cs typeface="Arial"/>
            </a:endParaRPr>
          </a:p>
          <a:p>
            <a:pPr marL="239395" marR="1075055" indent="-227329">
              <a:lnSpc>
                <a:spcPts val="3030"/>
              </a:lnSpc>
              <a:spcBef>
                <a:spcPts val="100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ISO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Standards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14040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	</a:t>
            </a:r>
            <a:r>
              <a:rPr sz="2800" spc="-10" dirty="0">
                <a:latin typeface="Arial"/>
                <a:cs typeface="Arial"/>
              </a:rPr>
              <a:t>14044.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846836"/>
            <a:ext cx="4852035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What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Life</a:t>
            </a:r>
            <a:r>
              <a:rPr sz="4000" spc="-60" dirty="0"/>
              <a:t> </a:t>
            </a:r>
            <a:r>
              <a:rPr sz="4000" spc="-10" dirty="0"/>
              <a:t>Cycle </a:t>
            </a:r>
            <a:r>
              <a:rPr sz="4000" dirty="0"/>
              <a:t>Assessment</a:t>
            </a:r>
            <a:r>
              <a:rPr sz="4000" spc="-245" dirty="0"/>
              <a:t> </a:t>
            </a:r>
            <a:r>
              <a:rPr sz="4000" spc="-10" dirty="0"/>
              <a:t>(LCA)?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0235" y="1030224"/>
            <a:ext cx="5565648" cy="556564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643962"/>
            <a:ext cx="6805295" cy="3043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395" marR="5080" indent="-227329">
              <a:lnSpc>
                <a:spcPct val="100000"/>
              </a:lnSpc>
              <a:spcBef>
                <a:spcPts val="95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Communicate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environmental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impacts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a 	</a:t>
            </a:r>
            <a:r>
              <a:rPr sz="2800" dirty="0">
                <a:latin typeface="Arial"/>
                <a:cs typeface="Arial"/>
              </a:rPr>
              <a:t>material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product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05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dirty="0">
                <a:latin typeface="Arial"/>
                <a:cs typeface="Arial"/>
              </a:rPr>
              <a:t>Express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results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LCA</a:t>
            </a:r>
            <a:endParaRPr sz="28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1200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800" dirty="0">
                <a:latin typeface="Arial"/>
                <a:cs typeface="Arial"/>
              </a:rPr>
              <a:t>Developed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stakeholder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input</a:t>
            </a:r>
            <a:endParaRPr sz="2800">
              <a:latin typeface="Arial"/>
              <a:cs typeface="Arial"/>
            </a:endParaRPr>
          </a:p>
          <a:p>
            <a:pPr marL="240029" marR="501650" indent="-227965">
              <a:lnSpc>
                <a:spcPct val="100000"/>
              </a:lnSpc>
              <a:spcBef>
                <a:spcPts val="120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Follow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industry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standards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described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in 	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Product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Category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Rule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1116" y="975436"/>
            <a:ext cx="11087100" cy="118427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557395" marR="5080" indent="-454533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What</a:t>
            </a:r>
            <a:r>
              <a:rPr sz="4000" spc="-110" dirty="0"/>
              <a:t> </a:t>
            </a:r>
            <a:r>
              <a:rPr sz="4000" dirty="0"/>
              <a:t>are</a:t>
            </a:r>
            <a:r>
              <a:rPr sz="4000" spc="-100" dirty="0"/>
              <a:t> </a:t>
            </a:r>
            <a:r>
              <a:rPr sz="4000" dirty="0"/>
              <a:t>Environmental</a:t>
            </a:r>
            <a:r>
              <a:rPr sz="4000" spc="-85" dirty="0"/>
              <a:t> </a:t>
            </a:r>
            <a:r>
              <a:rPr sz="4000" dirty="0"/>
              <a:t>Product</a:t>
            </a:r>
            <a:r>
              <a:rPr sz="4000" spc="-114" dirty="0"/>
              <a:t> </a:t>
            </a:r>
            <a:r>
              <a:rPr sz="4000" spc="-10" dirty="0"/>
              <a:t>Declarations (EPDs)?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1980" y="2215895"/>
            <a:ext cx="2266187" cy="16443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9439" y="3994403"/>
            <a:ext cx="2586179" cy="234233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83397" y="6279286"/>
            <a:ext cx="31553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*Use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specifications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Federal</a:t>
            </a:r>
            <a:r>
              <a:rPr sz="1100" spc="-10" dirty="0">
                <a:latin typeface="Calibri"/>
                <a:cs typeface="Calibri"/>
              </a:rPr>
              <a:t> requirement.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3069" y="4250563"/>
            <a:ext cx="2381250" cy="2389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6520" marR="99060" indent="-66040" algn="ctr">
              <a:lnSpc>
                <a:spcPct val="100499"/>
              </a:lnSpc>
              <a:spcBef>
                <a:spcPts val="90"/>
              </a:spcBef>
            </a:pPr>
            <a:r>
              <a:rPr sz="2000" b="1" spc="-10" dirty="0">
                <a:latin typeface="Arial"/>
                <a:cs typeface="Arial"/>
              </a:rPr>
              <a:t>Inflation </a:t>
            </a:r>
            <a:r>
              <a:rPr sz="2000" b="1" dirty="0">
                <a:latin typeface="Arial"/>
                <a:cs typeface="Arial"/>
              </a:rPr>
              <a:t>Reduction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Act </a:t>
            </a:r>
            <a:r>
              <a:rPr sz="1800" dirty="0">
                <a:latin typeface="Arial"/>
                <a:cs typeface="Arial"/>
              </a:rPr>
              <a:t>(Pub.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L.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No. </a:t>
            </a:r>
            <a:r>
              <a:rPr sz="1800" spc="-45" dirty="0">
                <a:latin typeface="Arial"/>
                <a:cs typeface="Arial"/>
              </a:rPr>
              <a:t>117-</a:t>
            </a:r>
            <a:r>
              <a:rPr sz="1800" spc="-20" dirty="0">
                <a:latin typeface="Arial"/>
                <a:cs typeface="Arial"/>
              </a:rPr>
              <a:t>169)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40"/>
              </a:spcBef>
            </a:pPr>
            <a:r>
              <a:rPr sz="2000" b="1" dirty="0">
                <a:latin typeface="Arial"/>
                <a:cs typeface="Arial"/>
              </a:rPr>
              <a:t>$2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Billion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FHWA </a:t>
            </a:r>
            <a:r>
              <a:rPr sz="2000" dirty="0">
                <a:latin typeface="Arial"/>
                <a:cs typeface="Arial"/>
              </a:rPr>
              <a:t>Low-</a:t>
            </a:r>
            <a:r>
              <a:rPr sz="2000" spc="-10" dirty="0">
                <a:latin typeface="Arial"/>
                <a:cs typeface="Arial"/>
              </a:rPr>
              <a:t>carbon transportation </a:t>
            </a:r>
            <a:r>
              <a:rPr sz="2000" dirty="0">
                <a:latin typeface="Arial"/>
                <a:cs typeface="Arial"/>
              </a:rPr>
              <a:t>materials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grants</a:t>
            </a:r>
            <a:endParaRPr sz="2000">
              <a:latin typeface="Arial"/>
              <a:cs typeface="Arial"/>
            </a:endParaRPr>
          </a:p>
          <a:p>
            <a:pPr marR="433705" algn="r">
              <a:lnSpc>
                <a:spcPct val="100000"/>
              </a:lnSpc>
              <a:spcBef>
                <a:spcPts val="545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3644" y="1151635"/>
            <a:ext cx="11148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Sustainable</a:t>
            </a:r>
            <a:r>
              <a:rPr sz="3600" spc="-30" dirty="0"/>
              <a:t> </a:t>
            </a:r>
            <a:r>
              <a:rPr sz="3600" dirty="0"/>
              <a:t>Pavements</a:t>
            </a:r>
            <a:r>
              <a:rPr sz="3600" spc="-45" dirty="0"/>
              <a:t> </a:t>
            </a:r>
            <a:r>
              <a:rPr sz="3600" dirty="0"/>
              <a:t>Program</a:t>
            </a:r>
            <a:r>
              <a:rPr sz="3600" spc="-15" dirty="0"/>
              <a:t> </a:t>
            </a:r>
            <a:r>
              <a:rPr sz="3600" dirty="0"/>
              <a:t>Current</a:t>
            </a:r>
            <a:r>
              <a:rPr sz="3600" spc="-15" dirty="0"/>
              <a:t> </a:t>
            </a:r>
            <a:r>
              <a:rPr sz="3600" spc="-10" dirty="0"/>
              <a:t>Initiatives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01420" y="4583684"/>
            <a:ext cx="194691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EO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14057</a:t>
            </a:r>
            <a:endParaRPr sz="2000">
              <a:latin typeface="Arial"/>
              <a:cs typeface="Arial"/>
            </a:endParaRPr>
          </a:p>
          <a:p>
            <a:pPr marL="12065" marR="5080" indent="635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Specified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goal</a:t>
            </a:r>
            <a:r>
              <a:rPr sz="2000" spc="-25" dirty="0">
                <a:latin typeface="Arial"/>
                <a:cs typeface="Arial"/>
              </a:rPr>
              <a:t> of </a:t>
            </a:r>
            <a:r>
              <a:rPr sz="2000" dirty="0">
                <a:latin typeface="Arial"/>
                <a:cs typeface="Arial"/>
              </a:rPr>
              <a:t>Net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Zero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Federal Procurement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9939" y="2230341"/>
            <a:ext cx="1700212" cy="190238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43603" y="4511421"/>
            <a:ext cx="1992630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905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25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States</a:t>
            </a:r>
            <a:endParaRPr sz="2000">
              <a:latin typeface="Arial"/>
              <a:cs typeface="Arial"/>
            </a:endParaRPr>
          </a:p>
          <a:p>
            <a:pPr marL="12065" marR="5080" indent="127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(+2</a:t>
            </a:r>
            <a:r>
              <a:rPr sz="2000" b="1" spc="-20" dirty="0">
                <a:latin typeface="Arial"/>
                <a:cs typeface="Arial"/>
              </a:rPr>
              <a:t> Local </a:t>
            </a:r>
            <a:r>
              <a:rPr sz="2000" b="1" spc="-10" dirty="0">
                <a:latin typeface="Arial"/>
                <a:cs typeface="Arial"/>
              </a:rPr>
              <a:t>Agencies) Participating </a:t>
            </a:r>
            <a:r>
              <a:rPr sz="2000" dirty="0">
                <a:latin typeface="Arial"/>
                <a:cs typeface="Arial"/>
              </a:rPr>
              <a:t>35+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from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27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agencies</a:t>
            </a:r>
            <a:endParaRPr sz="20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$7.1M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93063" y="2377439"/>
            <a:ext cx="1923414" cy="2034539"/>
            <a:chOff x="893063" y="2377439"/>
            <a:chExt cx="1923414" cy="203453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6134" y="2924610"/>
              <a:ext cx="1100108" cy="10986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063" y="2377439"/>
              <a:ext cx="1185672" cy="1185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063" y="3226307"/>
              <a:ext cx="1187196" cy="1185671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77228" y="2374392"/>
            <a:ext cx="2189987" cy="159257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041642" y="4515739"/>
            <a:ext cx="1805939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8425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EDC-</a:t>
            </a:r>
            <a:r>
              <a:rPr sz="2000" b="1" spc="-50" dirty="0"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  <a:p>
            <a:pPr marL="12700" marR="5080" indent="-1270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EPDs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for </a:t>
            </a:r>
            <a:r>
              <a:rPr sz="2000" spc="-10" dirty="0">
                <a:latin typeface="Arial"/>
                <a:cs typeface="Arial"/>
              </a:rPr>
              <a:t>Sustainable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Delivery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05460" y="2141220"/>
            <a:ext cx="2038743" cy="20673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4117" y="1735302"/>
            <a:ext cx="7030084" cy="44659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0"/>
              </a:spcBef>
              <a:buClr>
                <a:srgbClr val="1A5612"/>
              </a:buClr>
              <a:buFont typeface="Arial"/>
              <a:buChar char="•"/>
              <a:tabLst>
                <a:tab pos="240665" algn="l"/>
              </a:tabLst>
            </a:pPr>
            <a:r>
              <a:rPr sz="1700" dirty="0">
                <a:latin typeface="Arial"/>
                <a:cs typeface="Arial"/>
              </a:rPr>
              <a:t>Sept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2021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Executive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Order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signed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and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Buy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Clean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Task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Force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created</a:t>
            </a:r>
            <a:endParaRPr sz="17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120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1700" dirty="0">
                <a:latin typeface="Arial"/>
                <a:cs typeface="Arial"/>
              </a:rPr>
              <a:t>Sept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2022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Policy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Statement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on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Buy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Clean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Initiative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signed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which </a:t>
            </a:r>
            <a:r>
              <a:rPr sz="1700" dirty="0">
                <a:latin typeface="Arial"/>
                <a:cs typeface="Arial"/>
              </a:rPr>
              <a:t>leverages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federal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procurement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catalyze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markets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for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low-</a:t>
            </a:r>
            <a:r>
              <a:rPr sz="1700" b="1" spc="-10" dirty="0">
                <a:solidFill>
                  <a:srgbClr val="7EBE60"/>
                </a:solidFill>
                <a:latin typeface="Arial"/>
                <a:cs typeface="Arial"/>
              </a:rPr>
              <a:t>carbon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construction</a:t>
            </a:r>
            <a:r>
              <a:rPr sz="1700" b="1" spc="-45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materials</a:t>
            </a:r>
            <a:r>
              <a:rPr sz="1700" b="1" spc="-20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to</a:t>
            </a:r>
            <a:r>
              <a:rPr sz="1700" b="1" spc="-35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upgrade</a:t>
            </a:r>
            <a:r>
              <a:rPr sz="1700" b="1" spc="-45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US</a:t>
            </a:r>
            <a:r>
              <a:rPr sz="1700" b="1" spc="-30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7EBE60"/>
                </a:solidFill>
                <a:latin typeface="Arial"/>
                <a:cs typeface="Arial"/>
              </a:rPr>
              <a:t>transportation</a:t>
            </a:r>
            <a:r>
              <a:rPr sz="1700" dirty="0">
                <a:latin typeface="Arial"/>
                <a:cs typeface="Arial"/>
              </a:rPr>
              <a:t>,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buildings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and </a:t>
            </a:r>
            <a:r>
              <a:rPr sz="1700" dirty="0">
                <a:latin typeface="Arial"/>
                <a:cs typeface="Arial"/>
              </a:rPr>
              <a:t>energy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infrastructure</a:t>
            </a:r>
            <a:endParaRPr sz="17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1700" dirty="0">
                <a:latin typeface="Arial"/>
                <a:cs typeface="Arial"/>
              </a:rPr>
              <a:t>Pollutant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recommended: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7EBE60"/>
                </a:solidFill>
                <a:latin typeface="Arial"/>
                <a:cs typeface="Arial"/>
              </a:rPr>
              <a:t>GHG</a:t>
            </a:r>
            <a:endParaRPr sz="17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1700" dirty="0">
                <a:latin typeface="Arial"/>
                <a:cs typeface="Arial"/>
              </a:rPr>
              <a:t>Priority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materials:</a:t>
            </a:r>
            <a:endParaRPr sz="17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600"/>
              </a:spcBef>
              <a:buClr>
                <a:srgbClr val="63B145"/>
              </a:buClr>
              <a:buChar char="•"/>
              <a:tabLst>
                <a:tab pos="697865" algn="l"/>
              </a:tabLst>
            </a:pPr>
            <a:r>
              <a:rPr sz="1700" spc="-10" dirty="0">
                <a:latin typeface="Arial"/>
                <a:cs typeface="Arial"/>
              </a:rPr>
              <a:t>Asphalt</a:t>
            </a:r>
            <a:endParaRPr sz="17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buClr>
                <a:srgbClr val="63B145"/>
              </a:buClr>
              <a:buChar char="•"/>
              <a:tabLst>
                <a:tab pos="697865" algn="l"/>
              </a:tabLst>
            </a:pPr>
            <a:r>
              <a:rPr sz="1700" spc="-10" dirty="0">
                <a:latin typeface="Arial"/>
                <a:cs typeface="Arial"/>
              </a:rPr>
              <a:t>Concrete</a:t>
            </a:r>
            <a:endParaRPr sz="17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buClr>
                <a:srgbClr val="63B145"/>
              </a:buClr>
              <a:buChar char="•"/>
              <a:tabLst>
                <a:tab pos="697865" algn="l"/>
              </a:tabLst>
            </a:pPr>
            <a:r>
              <a:rPr sz="1700" dirty="0">
                <a:latin typeface="Arial"/>
                <a:cs typeface="Arial"/>
              </a:rPr>
              <a:t>Flat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glass</a:t>
            </a:r>
            <a:endParaRPr sz="17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5"/>
              </a:spcBef>
              <a:buClr>
                <a:srgbClr val="63B145"/>
              </a:buClr>
              <a:buChar char="•"/>
              <a:tabLst>
                <a:tab pos="697865" algn="l"/>
              </a:tabLst>
            </a:pPr>
            <a:r>
              <a:rPr sz="1700" spc="-10" dirty="0">
                <a:latin typeface="Arial"/>
                <a:cs typeface="Arial"/>
              </a:rPr>
              <a:t>Steel</a:t>
            </a:r>
            <a:endParaRPr sz="1700">
              <a:latin typeface="Arial"/>
              <a:cs typeface="Arial"/>
            </a:endParaRPr>
          </a:p>
          <a:p>
            <a:pPr marL="301625" indent="-288925">
              <a:lnSpc>
                <a:spcPct val="100000"/>
              </a:lnSpc>
              <a:spcBef>
                <a:spcPts val="600"/>
              </a:spcBef>
              <a:buClr>
                <a:srgbClr val="1A5612"/>
              </a:buClr>
              <a:buChar char="•"/>
              <a:tabLst>
                <a:tab pos="301625" algn="l"/>
              </a:tabLst>
            </a:pPr>
            <a:r>
              <a:rPr sz="1700" dirty="0">
                <a:latin typeface="Arial"/>
                <a:cs typeface="Arial"/>
              </a:rPr>
              <a:t>Reporting</a:t>
            </a:r>
            <a:r>
              <a:rPr sz="1700" spc="-100" dirty="0">
                <a:latin typeface="Arial"/>
                <a:cs typeface="Arial"/>
              </a:rPr>
              <a:t> </a:t>
            </a:r>
            <a:r>
              <a:rPr sz="1700" spc="-45" dirty="0">
                <a:latin typeface="Arial"/>
                <a:cs typeface="Arial"/>
              </a:rPr>
              <a:t>Tool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recommended: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7EBE60"/>
                </a:solidFill>
                <a:latin typeface="Arial"/>
                <a:cs typeface="Arial"/>
              </a:rPr>
              <a:t>EPDs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Source: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Fact</a:t>
            </a:r>
            <a:r>
              <a:rPr sz="1400" u="sng" spc="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Sheet:</a:t>
            </a:r>
            <a:r>
              <a:rPr sz="1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Biden-Harris</a:t>
            </a:r>
            <a:r>
              <a:rPr sz="1400" u="sng" spc="-9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Administration</a:t>
            </a:r>
            <a:r>
              <a:rPr sz="1400" u="sng" spc="-9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Announces</a:t>
            </a:r>
            <a:r>
              <a:rPr sz="1400" u="sng" spc="-2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New</a:t>
            </a:r>
            <a:r>
              <a:rPr sz="1400" u="sng" spc="2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Buy</a:t>
            </a:r>
            <a:r>
              <a:rPr sz="1400" u="sng" spc="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Clean</a:t>
            </a:r>
            <a:r>
              <a:rPr sz="1400" u="sng" spc="-7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Actions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3432" y="991565"/>
            <a:ext cx="60286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Executive</a:t>
            </a:r>
            <a:r>
              <a:rPr spc="-30" dirty="0"/>
              <a:t> </a:t>
            </a:r>
            <a:r>
              <a:rPr dirty="0"/>
              <a:t>Order</a:t>
            </a:r>
            <a:r>
              <a:rPr spc="-30" dirty="0"/>
              <a:t> </a:t>
            </a:r>
            <a:r>
              <a:rPr spc="-10" dirty="0"/>
              <a:t>14057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6595" y="6203391"/>
            <a:ext cx="2838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Source: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Council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Environmental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Quality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6427" y="2019300"/>
            <a:ext cx="4024629" cy="4188460"/>
            <a:chOff x="376427" y="2019300"/>
            <a:chExt cx="4024629" cy="41884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2764" y="3118081"/>
              <a:ext cx="2297811" cy="22794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427" y="2019300"/>
              <a:ext cx="2484120" cy="2464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427" y="3741420"/>
              <a:ext cx="2485644" cy="24658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25300" y="0"/>
            <a:ext cx="2667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895" y="1188846"/>
            <a:ext cx="5993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Climate</a:t>
            </a:r>
            <a:r>
              <a:rPr sz="3600" spc="-50" dirty="0"/>
              <a:t> </a:t>
            </a:r>
            <a:r>
              <a:rPr sz="3600" dirty="0"/>
              <a:t>Challenge</a:t>
            </a:r>
            <a:r>
              <a:rPr sz="3600" spc="-45" dirty="0"/>
              <a:t> </a:t>
            </a:r>
            <a:r>
              <a:rPr sz="3600" spc="-10" dirty="0"/>
              <a:t>Program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59" y="2008632"/>
            <a:ext cx="5463540" cy="429310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1868" y="2034666"/>
            <a:ext cx="531177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State</a:t>
            </a:r>
            <a:r>
              <a:rPr sz="2400" spc="-55" dirty="0">
                <a:latin typeface="Arial"/>
                <a:cs typeface="Arial"/>
              </a:rPr>
              <a:t> DOTs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public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agencies </a:t>
            </a:r>
            <a:r>
              <a:rPr sz="2400" b="1" dirty="0">
                <a:latin typeface="Arial"/>
                <a:cs typeface="Arial"/>
              </a:rPr>
              <a:t>explore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use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LCA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EPDs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standard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practice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inform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pavement </a:t>
            </a:r>
            <a:r>
              <a:rPr sz="2400" dirty="0">
                <a:latin typeface="Arial"/>
                <a:cs typeface="Arial"/>
              </a:rPr>
              <a:t>material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design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selection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for </a:t>
            </a:r>
            <a:r>
              <a:rPr sz="2400" dirty="0">
                <a:latin typeface="Arial"/>
                <a:cs typeface="Arial"/>
              </a:rPr>
              <a:t>enhancing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sustainable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pavement </a:t>
            </a:r>
            <a:r>
              <a:rPr sz="2400" dirty="0">
                <a:latin typeface="Arial"/>
                <a:cs typeface="Arial"/>
              </a:rPr>
              <a:t>practices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quantify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emissions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impacts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those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practices.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44723" y="4797552"/>
            <a:ext cx="1266444" cy="139293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58594" y="6355486"/>
            <a:ext cx="4007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5"/>
              </a:rPr>
              <a:t>https://highways.dot.gov/climatechallenge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21373" y="-1"/>
            <a:ext cx="5511800" cy="6858000"/>
            <a:chOff x="6421373" y="-1"/>
            <a:chExt cx="5511800" cy="68580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0423" y="-1"/>
              <a:ext cx="5492496" cy="6857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30898" y="758"/>
              <a:ext cx="0" cy="6857365"/>
            </a:xfrm>
            <a:custGeom>
              <a:avLst/>
              <a:gdLst/>
              <a:ahLst/>
              <a:cxnLst/>
              <a:rect l="l" t="t" r="r" b="b"/>
              <a:pathLst>
                <a:path h="6857365">
                  <a:moveTo>
                    <a:pt x="0" y="0"/>
                  </a:moveTo>
                  <a:lnTo>
                    <a:pt x="0" y="6857241"/>
                  </a:lnTo>
                </a:path>
              </a:pathLst>
            </a:custGeom>
            <a:ln w="19050">
              <a:solidFill>
                <a:srgbClr val="1A5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7109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9714" y="4028694"/>
            <a:ext cx="3095625" cy="18307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4"/>
              </a:spcBef>
            </a:pPr>
            <a:r>
              <a:rPr sz="3200" b="1" dirty="0">
                <a:solidFill>
                  <a:srgbClr val="1A5612"/>
                </a:solidFill>
                <a:latin typeface="Arial"/>
                <a:cs typeface="Arial"/>
              </a:rPr>
              <a:t>EDC-7</a:t>
            </a:r>
            <a:r>
              <a:rPr sz="3200" b="1" spc="-2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A5612"/>
                </a:solidFill>
                <a:latin typeface="Arial"/>
                <a:cs typeface="Arial"/>
              </a:rPr>
              <a:t>EPDs</a:t>
            </a:r>
            <a:r>
              <a:rPr sz="3200" b="1" spc="-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1A5612"/>
                </a:solidFill>
                <a:latin typeface="Arial"/>
                <a:cs typeface="Arial"/>
              </a:rPr>
              <a:t>for </a:t>
            </a:r>
            <a:r>
              <a:rPr sz="3200" b="1" spc="-10" dirty="0">
                <a:solidFill>
                  <a:srgbClr val="1A5612"/>
                </a:solidFill>
                <a:latin typeface="Arial"/>
                <a:cs typeface="Arial"/>
              </a:rPr>
              <a:t>Sustainable </a:t>
            </a:r>
            <a:r>
              <a:rPr sz="3200" b="1" dirty="0">
                <a:solidFill>
                  <a:srgbClr val="1A5612"/>
                </a:solidFill>
                <a:latin typeface="Arial"/>
                <a:cs typeface="Arial"/>
              </a:rPr>
              <a:t>Project</a:t>
            </a:r>
            <a:r>
              <a:rPr sz="3200" b="1" spc="-7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A5612"/>
                </a:solidFill>
                <a:latin typeface="Arial"/>
                <a:cs typeface="Arial"/>
              </a:rPr>
              <a:t>Delivery Innovation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96725" y="6460127"/>
            <a:ext cx="16573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888888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03267" y="3777488"/>
            <a:ext cx="3204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Collection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EPDs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3267" y="4206900"/>
            <a:ext cx="6312535" cy="187452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65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200" dirty="0">
                <a:latin typeface="Arial"/>
                <a:cs typeface="Arial"/>
              </a:rPr>
              <a:t>Contract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specifications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language</a:t>
            </a:r>
            <a:endParaRPr sz="22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7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200" dirty="0">
                <a:latin typeface="Arial"/>
                <a:cs typeface="Arial"/>
              </a:rPr>
              <a:t>Selection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appropriate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materials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bid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items</a:t>
            </a:r>
            <a:endParaRPr sz="22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7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200" dirty="0">
                <a:latin typeface="Arial"/>
                <a:cs typeface="Arial"/>
              </a:rPr>
              <a:t>Database,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tools,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best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practices</a:t>
            </a:r>
            <a:endParaRPr sz="2200">
              <a:latin typeface="Arial"/>
              <a:cs typeface="Arial"/>
            </a:endParaRPr>
          </a:p>
          <a:p>
            <a:pPr marL="241300" marR="5080" indent="-228600">
              <a:lnSpc>
                <a:spcPts val="2110"/>
              </a:lnSpc>
              <a:spcBef>
                <a:spcPts val="99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Educates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on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uses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throughout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project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delivery process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7760" y="3245357"/>
            <a:ext cx="1198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FHWA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3355"/>
            <a:ext cx="12192000" cy="5915025"/>
          </a:xfrm>
          <a:custGeom>
            <a:avLst/>
            <a:gdLst/>
            <a:ahLst/>
            <a:cxnLst/>
            <a:rect l="l" t="t" r="r" b="b"/>
            <a:pathLst>
              <a:path w="12192000" h="5915025">
                <a:moveTo>
                  <a:pt x="0" y="5914643"/>
                </a:moveTo>
                <a:lnTo>
                  <a:pt x="12192000" y="5914643"/>
                </a:lnTo>
                <a:lnTo>
                  <a:pt x="12192000" y="0"/>
                </a:lnTo>
                <a:lnTo>
                  <a:pt x="0" y="0"/>
                </a:lnTo>
                <a:lnTo>
                  <a:pt x="0" y="5914643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3356" y="242315"/>
            <a:ext cx="995172" cy="5638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943610"/>
            <a:chOff x="0" y="0"/>
            <a:chExt cx="12192000" cy="9436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123" y="301752"/>
              <a:ext cx="1237487" cy="4450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2000" cy="943610"/>
            </a:xfrm>
            <a:custGeom>
              <a:avLst/>
              <a:gdLst/>
              <a:ahLst/>
              <a:cxnLst/>
              <a:rect l="l" t="t" r="r" b="b"/>
              <a:pathLst>
                <a:path w="12192000" h="943610">
                  <a:moveTo>
                    <a:pt x="0" y="943355"/>
                  </a:moveTo>
                  <a:lnTo>
                    <a:pt x="12192000" y="94335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43355"/>
                  </a:lnTo>
                  <a:close/>
                </a:path>
              </a:pathLst>
            </a:custGeom>
            <a:solidFill>
              <a:srgbClr val="1A5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40" y="355104"/>
              <a:ext cx="11972925" cy="379730"/>
            </a:xfrm>
            <a:custGeom>
              <a:avLst/>
              <a:gdLst/>
              <a:ahLst/>
              <a:cxnLst/>
              <a:rect l="l" t="t" r="r" b="b"/>
              <a:pathLst>
                <a:path w="11972925" h="379730">
                  <a:moveTo>
                    <a:pt x="4023360" y="333743"/>
                  </a:moveTo>
                  <a:lnTo>
                    <a:pt x="11430" y="333743"/>
                  </a:lnTo>
                  <a:lnTo>
                    <a:pt x="0" y="379463"/>
                  </a:lnTo>
                  <a:lnTo>
                    <a:pt x="4011930" y="379463"/>
                  </a:lnTo>
                  <a:lnTo>
                    <a:pt x="4023360" y="333743"/>
                  </a:lnTo>
                  <a:close/>
                </a:path>
                <a:path w="11972925" h="379730">
                  <a:moveTo>
                    <a:pt x="8345424" y="0"/>
                  </a:moveTo>
                  <a:lnTo>
                    <a:pt x="4301490" y="0"/>
                  </a:lnTo>
                  <a:lnTo>
                    <a:pt x="4290060" y="45707"/>
                  </a:lnTo>
                  <a:lnTo>
                    <a:pt x="8333994" y="45707"/>
                  </a:lnTo>
                  <a:lnTo>
                    <a:pt x="8345424" y="0"/>
                  </a:lnTo>
                  <a:close/>
                </a:path>
                <a:path w="11972925" h="379730">
                  <a:moveTo>
                    <a:pt x="11972544" y="246875"/>
                  </a:moveTo>
                  <a:lnTo>
                    <a:pt x="9283446" y="246875"/>
                  </a:lnTo>
                  <a:lnTo>
                    <a:pt x="9272016" y="292595"/>
                  </a:lnTo>
                  <a:lnTo>
                    <a:pt x="11961114" y="292595"/>
                  </a:lnTo>
                  <a:lnTo>
                    <a:pt x="11972544" y="246875"/>
                  </a:lnTo>
                  <a:close/>
                </a:path>
              </a:pathLst>
            </a:custGeom>
            <a:solidFill>
              <a:srgbClr val="63B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02704"/>
              <a:ext cx="12192000" cy="696595"/>
            </a:xfrm>
            <a:custGeom>
              <a:avLst/>
              <a:gdLst/>
              <a:ahLst/>
              <a:cxnLst/>
              <a:rect l="l" t="t" r="r" b="b"/>
              <a:pathLst>
                <a:path w="12192000" h="696594">
                  <a:moveTo>
                    <a:pt x="1178052" y="0"/>
                  </a:moveTo>
                  <a:lnTo>
                    <a:pt x="259461" y="0"/>
                  </a:lnTo>
                  <a:lnTo>
                    <a:pt x="234696" y="99047"/>
                  </a:lnTo>
                  <a:lnTo>
                    <a:pt x="1153287" y="99047"/>
                  </a:lnTo>
                  <a:lnTo>
                    <a:pt x="1178052" y="0"/>
                  </a:lnTo>
                  <a:close/>
                </a:path>
                <a:path w="12192000" h="696594">
                  <a:moveTo>
                    <a:pt x="2545080" y="603491"/>
                  </a:moveTo>
                  <a:lnTo>
                    <a:pt x="23241" y="603491"/>
                  </a:lnTo>
                  <a:lnTo>
                    <a:pt x="0" y="696455"/>
                  </a:lnTo>
                  <a:lnTo>
                    <a:pt x="2521839" y="696455"/>
                  </a:lnTo>
                  <a:lnTo>
                    <a:pt x="2545080" y="603491"/>
                  </a:lnTo>
                  <a:close/>
                </a:path>
                <a:path w="12192000" h="696594">
                  <a:moveTo>
                    <a:pt x="8231124" y="486143"/>
                  </a:moveTo>
                  <a:lnTo>
                    <a:pt x="7247382" y="486143"/>
                  </a:lnTo>
                  <a:lnTo>
                    <a:pt x="7235952" y="531863"/>
                  </a:lnTo>
                  <a:lnTo>
                    <a:pt x="8219694" y="531863"/>
                  </a:lnTo>
                  <a:lnTo>
                    <a:pt x="8231124" y="486143"/>
                  </a:lnTo>
                  <a:close/>
                </a:path>
                <a:path w="12192000" h="696594">
                  <a:moveTo>
                    <a:pt x="8330184" y="294119"/>
                  </a:moveTo>
                  <a:lnTo>
                    <a:pt x="2828925" y="294119"/>
                  </a:lnTo>
                  <a:lnTo>
                    <a:pt x="2802636" y="399275"/>
                  </a:lnTo>
                  <a:lnTo>
                    <a:pt x="8303895" y="399275"/>
                  </a:lnTo>
                  <a:lnTo>
                    <a:pt x="8330184" y="294119"/>
                  </a:lnTo>
                  <a:close/>
                </a:path>
                <a:path w="12192000" h="696594">
                  <a:moveTo>
                    <a:pt x="12192000" y="80772"/>
                  </a:moveTo>
                  <a:lnTo>
                    <a:pt x="9525000" y="80772"/>
                  </a:lnTo>
                  <a:lnTo>
                    <a:pt x="9503664" y="166103"/>
                  </a:lnTo>
                  <a:lnTo>
                    <a:pt x="12181332" y="166103"/>
                  </a:lnTo>
                  <a:lnTo>
                    <a:pt x="12192000" y="123444"/>
                  </a:lnTo>
                  <a:lnTo>
                    <a:pt x="12192000" y="80772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53400" y="184403"/>
              <a:ext cx="3194685" cy="680085"/>
            </a:xfrm>
            <a:custGeom>
              <a:avLst/>
              <a:gdLst/>
              <a:ahLst/>
              <a:cxnLst/>
              <a:rect l="l" t="t" r="r" b="b"/>
              <a:pathLst>
                <a:path w="3194684" h="680085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9704"/>
                  </a:lnTo>
                  <a:lnTo>
                    <a:pt x="2947162" y="679704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3356" y="242315"/>
              <a:ext cx="995172" cy="563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123" y="301752"/>
              <a:ext cx="1237487" cy="44500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389364" y="1827276"/>
            <a:ext cx="2147570" cy="3365500"/>
            <a:chOff x="9389364" y="1827276"/>
            <a:chExt cx="2147570" cy="33655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9364" y="1827276"/>
              <a:ext cx="2147316" cy="33649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62082" y="2414778"/>
              <a:ext cx="5080" cy="2052955"/>
            </a:xfrm>
            <a:custGeom>
              <a:avLst/>
              <a:gdLst/>
              <a:ahLst/>
              <a:cxnLst/>
              <a:rect l="l" t="t" r="r" b="b"/>
              <a:pathLst>
                <a:path w="5079" h="2052954">
                  <a:moveTo>
                    <a:pt x="4572" y="323088"/>
                  </a:moveTo>
                  <a:lnTo>
                    <a:pt x="4572" y="411225"/>
                  </a:lnTo>
                </a:path>
                <a:path w="5079" h="2052954">
                  <a:moveTo>
                    <a:pt x="0" y="0"/>
                  </a:moveTo>
                  <a:lnTo>
                    <a:pt x="0" y="35687"/>
                  </a:lnTo>
                </a:path>
                <a:path w="5079" h="2052954">
                  <a:moveTo>
                    <a:pt x="4572" y="1781556"/>
                  </a:moveTo>
                  <a:lnTo>
                    <a:pt x="4572" y="1869694"/>
                  </a:lnTo>
                </a:path>
                <a:path w="5079" h="2052954">
                  <a:moveTo>
                    <a:pt x="4572" y="1964436"/>
                  </a:moveTo>
                  <a:lnTo>
                    <a:pt x="4572" y="2052574"/>
                  </a:lnTo>
                </a:path>
              </a:pathLst>
            </a:custGeom>
            <a:ln w="19050">
              <a:solidFill>
                <a:srgbClr val="094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9902" y="2336037"/>
            <a:ext cx="954405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781810" marR="5080" indent="-1769745">
              <a:lnSpc>
                <a:spcPts val="4320"/>
              </a:lnSpc>
              <a:spcBef>
                <a:spcPts val="640"/>
              </a:spcBef>
            </a:pPr>
            <a:r>
              <a:rPr sz="4000" b="1" spc="-60" dirty="0">
                <a:solidFill>
                  <a:srgbClr val="1A5612"/>
                </a:solidFill>
                <a:latin typeface="Arial"/>
                <a:cs typeface="Arial"/>
              </a:rPr>
              <a:t>FHWA</a:t>
            </a:r>
            <a:r>
              <a:rPr sz="4000" b="1" spc="-22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Sustainable</a:t>
            </a:r>
            <a:r>
              <a:rPr sz="4000" b="1" spc="-26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Pavements</a:t>
            </a:r>
            <a:r>
              <a:rPr sz="4000" b="1" spc="-15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A5612"/>
                </a:solidFill>
                <a:latin typeface="Arial"/>
                <a:cs typeface="Arial"/>
              </a:rPr>
              <a:t>Program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and</a:t>
            </a:r>
            <a:r>
              <a:rPr sz="4000" b="1" spc="-10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Resilient</a:t>
            </a:r>
            <a:r>
              <a:rPr sz="4000" b="1" spc="-5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A5612"/>
                </a:solidFill>
                <a:latin typeface="Arial"/>
                <a:cs typeface="Arial"/>
              </a:rPr>
              <a:t>Pavements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139" y="4776825"/>
            <a:ext cx="6120130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AKG00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Sustainability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Resilience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Workshop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Webinar 7/23/2024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943610"/>
            <a:chOff x="0" y="0"/>
            <a:chExt cx="12192000" cy="94361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943610"/>
            </a:xfrm>
            <a:custGeom>
              <a:avLst/>
              <a:gdLst/>
              <a:ahLst/>
              <a:cxnLst/>
              <a:rect l="l" t="t" r="r" b="b"/>
              <a:pathLst>
                <a:path w="12192000" h="943610">
                  <a:moveTo>
                    <a:pt x="0" y="943355"/>
                  </a:moveTo>
                  <a:lnTo>
                    <a:pt x="12192000" y="94335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43355"/>
                  </a:lnTo>
                  <a:close/>
                </a:path>
              </a:pathLst>
            </a:custGeom>
            <a:solidFill>
              <a:srgbClr val="BDD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03664" y="283463"/>
              <a:ext cx="2688590" cy="85725"/>
            </a:xfrm>
            <a:custGeom>
              <a:avLst/>
              <a:gdLst/>
              <a:ahLst/>
              <a:cxnLst/>
              <a:rect l="l" t="t" r="r" b="b"/>
              <a:pathLst>
                <a:path w="2688590" h="85725">
                  <a:moveTo>
                    <a:pt x="2688335" y="0"/>
                  </a:moveTo>
                  <a:lnTo>
                    <a:pt x="21335" y="0"/>
                  </a:lnTo>
                  <a:lnTo>
                    <a:pt x="0" y="85343"/>
                  </a:lnTo>
                  <a:lnTo>
                    <a:pt x="2677667" y="85343"/>
                  </a:lnTo>
                  <a:lnTo>
                    <a:pt x="2688335" y="42672"/>
                  </a:lnTo>
                  <a:lnTo>
                    <a:pt x="2688335" y="0"/>
                  </a:lnTo>
                  <a:close/>
                </a:path>
              </a:pathLst>
            </a:custGeom>
            <a:solidFill>
              <a:srgbClr val="0A4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05300" y="355104"/>
              <a:ext cx="7682865" cy="292735"/>
            </a:xfrm>
            <a:custGeom>
              <a:avLst/>
              <a:gdLst/>
              <a:ahLst/>
              <a:cxnLst/>
              <a:rect l="l" t="t" r="r" b="b"/>
              <a:pathLst>
                <a:path w="7682865" h="292734">
                  <a:moveTo>
                    <a:pt x="4055364" y="0"/>
                  </a:moveTo>
                  <a:lnTo>
                    <a:pt x="11430" y="0"/>
                  </a:lnTo>
                  <a:lnTo>
                    <a:pt x="0" y="45707"/>
                  </a:lnTo>
                  <a:lnTo>
                    <a:pt x="4043934" y="45707"/>
                  </a:lnTo>
                  <a:lnTo>
                    <a:pt x="4055364" y="0"/>
                  </a:lnTo>
                  <a:close/>
                </a:path>
                <a:path w="7682865" h="292734">
                  <a:moveTo>
                    <a:pt x="7682484" y="246875"/>
                  </a:moveTo>
                  <a:lnTo>
                    <a:pt x="4993386" y="246875"/>
                  </a:lnTo>
                  <a:lnTo>
                    <a:pt x="4981956" y="292595"/>
                  </a:lnTo>
                  <a:lnTo>
                    <a:pt x="7671054" y="292595"/>
                  </a:lnTo>
                  <a:lnTo>
                    <a:pt x="7682484" y="246875"/>
                  </a:lnTo>
                  <a:close/>
                </a:path>
              </a:pathLst>
            </a:custGeom>
            <a:solidFill>
              <a:srgbClr val="63B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02636" y="496823"/>
              <a:ext cx="5527675" cy="238125"/>
            </a:xfrm>
            <a:custGeom>
              <a:avLst/>
              <a:gdLst/>
              <a:ahLst/>
              <a:cxnLst/>
              <a:rect l="l" t="t" r="r" b="b"/>
              <a:pathLst>
                <a:path w="5527675" h="238125">
                  <a:moveTo>
                    <a:pt x="5428488" y="192024"/>
                  </a:moveTo>
                  <a:lnTo>
                    <a:pt x="4444746" y="192024"/>
                  </a:lnTo>
                  <a:lnTo>
                    <a:pt x="4433316" y="237744"/>
                  </a:lnTo>
                  <a:lnTo>
                    <a:pt x="5417058" y="237744"/>
                  </a:lnTo>
                  <a:lnTo>
                    <a:pt x="5428488" y="192024"/>
                  </a:lnTo>
                  <a:close/>
                </a:path>
                <a:path w="5527675" h="238125">
                  <a:moveTo>
                    <a:pt x="5527548" y="0"/>
                  </a:moveTo>
                  <a:lnTo>
                    <a:pt x="26289" y="0"/>
                  </a:lnTo>
                  <a:lnTo>
                    <a:pt x="0" y="105156"/>
                  </a:lnTo>
                  <a:lnTo>
                    <a:pt x="5501259" y="105156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0A4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53400" y="184403"/>
              <a:ext cx="3194685" cy="680085"/>
            </a:xfrm>
            <a:custGeom>
              <a:avLst/>
              <a:gdLst/>
              <a:ahLst/>
              <a:cxnLst/>
              <a:rect l="l" t="t" r="r" b="b"/>
              <a:pathLst>
                <a:path w="3194684" h="680085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9704"/>
                  </a:lnTo>
                  <a:lnTo>
                    <a:pt x="2947162" y="679704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3356" y="242315"/>
              <a:ext cx="995172" cy="563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123" y="301752"/>
              <a:ext cx="1237487" cy="4450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240" y="688848"/>
              <a:ext cx="4023360" cy="45720"/>
            </a:xfrm>
            <a:custGeom>
              <a:avLst/>
              <a:gdLst/>
              <a:ahLst/>
              <a:cxnLst/>
              <a:rect l="l" t="t" r="r" b="b"/>
              <a:pathLst>
                <a:path w="4023360" h="45720">
                  <a:moveTo>
                    <a:pt x="4023360" y="0"/>
                  </a:moveTo>
                  <a:lnTo>
                    <a:pt x="11431" y="0"/>
                  </a:lnTo>
                  <a:lnTo>
                    <a:pt x="0" y="45719"/>
                  </a:lnTo>
                  <a:lnTo>
                    <a:pt x="4011930" y="45719"/>
                  </a:lnTo>
                  <a:lnTo>
                    <a:pt x="4023360" y="0"/>
                  </a:lnTo>
                  <a:close/>
                </a:path>
              </a:pathLst>
            </a:custGeom>
            <a:solidFill>
              <a:srgbClr val="63B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02704"/>
              <a:ext cx="2545080" cy="696595"/>
            </a:xfrm>
            <a:custGeom>
              <a:avLst/>
              <a:gdLst/>
              <a:ahLst/>
              <a:cxnLst/>
              <a:rect l="l" t="t" r="r" b="b"/>
              <a:pathLst>
                <a:path w="2545080" h="696594">
                  <a:moveTo>
                    <a:pt x="1178052" y="0"/>
                  </a:moveTo>
                  <a:lnTo>
                    <a:pt x="259461" y="0"/>
                  </a:lnTo>
                  <a:lnTo>
                    <a:pt x="234696" y="99047"/>
                  </a:lnTo>
                  <a:lnTo>
                    <a:pt x="1153287" y="99047"/>
                  </a:lnTo>
                  <a:lnTo>
                    <a:pt x="1178052" y="0"/>
                  </a:lnTo>
                  <a:close/>
                </a:path>
                <a:path w="2545080" h="696594">
                  <a:moveTo>
                    <a:pt x="2545080" y="603491"/>
                  </a:moveTo>
                  <a:lnTo>
                    <a:pt x="23241" y="603491"/>
                  </a:lnTo>
                  <a:lnTo>
                    <a:pt x="0" y="696455"/>
                  </a:lnTo>
                  <a:lnTo>
                    <a:pt x="2521839" y="696455"/>
                  </a:lnTo>
                  <a:lnTo>
                    <a:pt x="2545080" y="603491"/>
                  </a:lnTo>
                  <a:close/>
                </a:path>
              </a:pathLst>
            </a:custGeom>
            <a:solidFill>
              <a:srgbClr val="0A4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93952" y="880058"/>
            <a:ext cx="10127615" cy="1139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100"/>
              </a:lnSpc>
              <a:spcBef>
                <a:spcPts val="105"/>
              </a:spcBef>
            </a:pPr>
            <a:r>
              <a:rPr dirty="0"/>
              <a:t>Climate</a:t>
            </a:r>
            <a:r>
              <a:rPr spc="-30" dirty="0"/>
              <a:t> </a:t>
            </a:r>
            <a:r>
              <a:rPr dirty="0"/>
              <a:t>Challenge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dirty="0"/>
              <a:t>EDC</a:t>
            </a:r>
            <a:r>
              <a:rPr spc="-15" dirty="0"/>
              <a:t> </a:t>
            </a:r>
            <a:r>
              <a:rPr spc="-10" dirty="0"/>
              <a:t>Participants</a:t>
            </a:r>
          </a:p>
          <a:p>
            <a:pPr algn="ctr">
              <a:lnSpc>
                <a:spcPts val="3660"/>
              </a:lnSpc>
            </a:pPr>
            <a:r>
              <a:rPr sz="3200" b="0" dirty="0">
                <a:latin typeface="Arial"/>
                <a:cs typeface="Arial"/>
              </a:rPr>
              <a:t>39</a:t>
            </a:r>
            <a:r>
              <a:rPr sz="3200" b="0" spc="-3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States,</a:t>
            </a:r>
            <a:r>
              <a:rPr sz="3200" b="0" spc="-4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2</a:t>
            </a:r>
            <a:r>
              <a:rPr sz="3200" b="0" spc="-2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local</a:t>
            </a:r>
            <a:r>
              <a:rPr sz="3200" b="0" spc="-3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agencies</a:t>
            </a:r>
            <a:r>
              <a:rPr sz="3200" b="0" spc="-50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&amp;</a:t>
            </a:r>
            <a:r>
              <a:rPr sz="3200" b="0" spc="-2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Federal</a:t>
            </a:r>
            <a:r>
              <a:rPr sz="3200" b="0" spc="-50" dirty="0">
                <a:latin typeface="Arial"/>
                <a:cs typeface="Arial"/>
              </a:rPr>
              <a:t> </a:t>
            </a:r>
            <a:r>
              <a:rPr sz="3200" b="0" spc="-10" dirty="0">
                <a:latin typeface="Arial"/>
                <a:cs typeface="Arial"/>
              </a:rPr>
              <a:t>Lands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407" y="2043683"/>
            <a:ext cx="8540496" cy="480821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078971" y="6445817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6110" y="4094226"/>
            <a:ext cx="5813425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124460">
              <a:lnSpc>
                <a:spcPts val="4320"/>
              </a:lnSpc>
              <a:spcBef>
                <a:spcPts val="640"/>
              </a:spcBef>
            </a:pP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Inflation</a:t>
            </a:r>
            <a:r>
              <a:rPr sz="4000" b="1" spc="-14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A5612"/>
                </a:solidFill>
                <a:latin typeface="Arial"/>
                <a:cs typeface="Arial"/>
              </a:rPr>
              <a:t>Reduction</a:t>
            </a:r>
            <a:r>
              <a:rPr sz="4000" b="1" spc="-27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spc="-25" dirty="0">
                <a:solidFill>
                  <a:srgbClr val="1A5612"/>
                </a:solidFill>
                <a:latin typeface="Arial"/>
                <a:cs typeface="Arial"/>
              </a:rPr>
              <a:t>Act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Section</a:t>
            </a:r>
            <a:r>
              <a:rPr sz="4000" b="1" spc="-7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1A5612"/>
                </a:solidFill>
                <a:latin typeface="Arial"/>
                <a:cs typeface="Arial"/>
              </a:rPr>
              <a:t>60506</a:t>
            </a:r>
            <a:r>
              <a:rPr sz="4000" b="1" spc="-4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A5612"/>
                </a:solidFill>
                <a:latin typeface="Arial"/>
                <a:cs typeface="Arial"/>
              </a:rPr>
              <a:t>Overview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03319" y="6015634"/>
            <a:ext cx="3787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IRA</a:t>
            </a:r>
            <a:r>
              <a:rPr sz="1800" b="1" u="sng" spc="-1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(Pub.</a:t>
            </a:r>
            <a:r>
              <a:rPr sz="1800" b="1" u="sng" spc="-3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L. No.</a:t>
            </a:r>
            <a:r>
              <a:rPr sz="1800" b="1" u="sng" spc="-2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117-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169,</a:t>
            </a:r>
            <a:r>
              <a:rPr sz="1800" b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Aug.</a:t>
            </a:r>
            <a:r>
              <a:rPr sz="1800" b="1" u="sng" spc="-2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16,</a:t>
            </a:r>
            <a:r>
              <a:rPr sz="1800" b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2"/>
              </a:rPr>
              <a:t> 2022)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u="sng" spc="-5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FHWA’s</a:t>
            </a:r>
            <a:r>
              <a:rPr sz="1800" b="1" u="sng" spc="-2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IRA</a:t>
            </a:r>
            <a:r>
              <a:rPr sz="1800" b="1" u="sng" spc="-2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Program</a:t>
            </a:r>
            <a:r>
              <a:rPr sz="1800" b="1" u="sng" spc="-3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"/>
                <a:cs typeface="Calibri"/>
                <a:hlinkClick r:id="rId3"/>
              </a:rPr>
              <a:t>Website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0180" y="1127760"/>
            <a:ext cx="8865108" cy="31668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37005">
              <a:lnSpc>
                <a:spcPct val="100000"/>
              </a:lnSpc>
              <a:spcBef>
                <a:spcPts val="105"/>
              </a:spcBef>
            </a:pPr>
            <a:r>
              <a:rPr dirty="0"/>
              <a:t>What</a:t>
            </a:r>
            <a:r>
              <a:rPr spc="-15" dirty="0"/>
              <a:t> </a:t>
            </a:r>
            <a:r>
              <a:rPr dirty="0"/>
              <a:t>is</a:t>
            </a:r>
            <a:r>
              <a:rPr spc="-10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LCTM</a:t>
            </a:r>
            <a:r>
              <a:rPr spc="-10" dirty="0"/>
              <a:t> Program?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3891" y="1915413"/>
            <a:ext cx="10708640" cy="459867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40029" marR="5080" indent="-227965">
              <a:lnSpc>
                <a:spcPts val="2690"/>
              </a:lnSpc>
              <a:spcBef>
                <a:spcPts val="740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solidFill>
                  <a:srgbClr val="468A40"/>
                </a:solidFill>
                <a:latin typeface="Arial"/>
                <a:cs typeface="Arial"/>
              </a:rPr>
              <a:t>$2B</a:t>
            </a:r>
            <a:r>
              <a:rPr sz="2800" b="1" spc="-65" dirty="0">
                <a:solidFill>
                  <a:srgbClr val="468A40"/>
                </a:solidFill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Grant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program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eligible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projects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include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materials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and 	</a:t>
            </a:r>
            <a:r>
              <a:rPr sz="2800" b="1" dirty="0">
                <a:latin typeface="Arial"/>
                <a:cs typeface="Arial"/>
              </a:rPr>
              <a:t>products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determined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to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have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“substantially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lower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levels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  <a:p>
            <a:pPr marL="241300" marR="645160">
              <a:lnSpc>
                <a:spcPct val="80000"/>
              </a:lnSpc>
              <a:spcBef>
                <a:spcPts val="25"/>
              </a:spcBef>
            </a:pPr>
            <a:r>
              <a:rPr sz="2800" b="1" dirty="0">
                <a:latin typeface="Arial"/>
                <a:cs typeface="Arial"/>
              </a:rPr>
              <a:t>embodied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greenhouse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gas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emissions,”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described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by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Environmental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Protection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Agency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(EPA).</a:t>
            </a:r>
            <a:endParaRPr sz="2800">
              <a:latin typeface="Arial"/>
              <a:cs typeface="Arial"/>
            </a:endParaRPr>
          </a:p>
          <a:p>
            <a:pPr marL="240029" marR="370205" indent="-227965">
              <a:lnSpc>
                <a:spcPts val="2690"/>
              </a:lnSpc>
              <a:spcBef>
                <a:spcPts val="157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Eligible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materials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concrete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(and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cement),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glass,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asphalt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mix, 	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steel</a:t>
            </a:r>
            <a:endParaRPr sz="2800">
              <a:latin typeface="Arial"/>
              <a:cs typeface="Arial"/>
            </a:endParaRPr>
          </a:p>
          <a:p>
            <a:pPr marL="240029" marR="1080135" indent="-227965">
              <a:lnSpc>
                <a:spcPct val="80000"/>
              </a:lnSpc>
              <a:spcBef>
                <a:spcPts val="103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Funds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available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Title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23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construction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projects, 	including:</a:t>
            </a:r>
            <a:endParaRPr sz="2800">
              <a:latin typeface="Arial"/>
              <a:cs typeface="Arial"/>
            </a:endParaRPr>
          </a:p>
          <a:p>
            <a:pPr marL="697230" lvl="1" indent="-227329">
              <a:lnSpc>
                <a:spcPts val="2780"/>
              </a:lnSpc>
              <a:buClr>
                <a:srgbClr val="164E0E"/>
              </a:buClr>
              <a:buChar char="•"/>
              <a:tabLst>
                <a:tab pos="697230" algn="l"/>
              </a:tabLst>
            </a:pPr>
            <a:r>
              <a:rPr sz="2400" spc="-25" dirty="0">
                <a:latin typeface="Arial"/>
                <a:cs typeface="Arial"/>
              </a:rPr>
              <a:t>Federal-</a:t>
            </a:r>
            <a:r>
              <a:rPr sz="2400" dirty="0">
                <a:latin typeface="Arial"/>
                <a:cs typeface="Arial"/>
              </a:rPr>
              <a:t>aid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highways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ts val="2800"/>
              </a:lnSpc>
              <a:buClr>
                <a:srgbClr val="164E0E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Tribal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transportation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facilities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ts val="2800"/>
              </a:lnSpc>
              <a:buClr>
                <a:srgbClr val="164E0E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Federal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lands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transportation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facilitates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ts val="2845"/>
              </a:lnSpc>
              <a:buClr>
                <a:srgbClr val="164E0E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Federal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lands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access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transportation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facilities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761" y="1372361"/>
            <a:ext cx="0" cy="4018279"/>
          </a:xfrm>
          <a:custGeom>
            <a:avLst/>
            <a:gdLst/>
            <a:ahLst/>
            <a:cxnLst/>
            <a:rect l="l" t="t" r="r" b="b"/>
            <a:pathLst>
              <a:path h="4018279">
                <a:moveTo>
                  <a:pt x="0" y="0"/>
                </a:moveTo>
                <a:lnTo>
                  <a:pt x="0" y="4018024"/>
                </a:lnTo>
              </a:path>
            </a:pathLst>
          </a:custGeom>
          <a:ln w="19050">
            <a:solidFill>
              <a:srgbClr val="1A56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59" y="6026066"/>
            <a:ext cx="2054305" cy="79518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12192000" y="0"/>
                </a:moveTo>
                <a:lnTo>
                  <a:pt x="0" y="0"/>
                </a:lnTo>
                <a:lnTo>
                  <a:pt x="0" y="228600"/>
                </a:lnTo>
                <a:lnTo>
                  <a:pt x="12192000" y="2286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4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08593" y="6278060"/>
            <a:ext cx="433070" cy="430530"/>
          </a:xfrm>
          <a:custGeom>
            <a:avLst/>
            <a:gdLst/>
            <a:ahLst/>
            <a:cxnLst/>
            <a:rect l="l" t="t" r="r" b="b"/>
            <a:pathLst>
              <a:path w="433070" h="430529">
                <a:moveTo>
                  <a:pt x="216230" y="0"/>
                </a:moveTo>
                <a:lnTo>
                  <a:pt x="166740" y="6349"/>
                </a:lnTo>
                <a:lnTo>
                  <a:pt x="121261" y="21589"/>
                </a:lnTo>
                <a:lnTo>
                  <a:pt x="81108" y="46989"/>
                </a:lnTo>
                <a:lnTo>
                  <a:pt x="47592" y="81279"/>
                </a:lnTo>
                <a:lnTo>
                  <a:pt x="22027" y="120649"/>
                </a:lnTo>
                <a:lnTo>
                  <a:pt x="5725" y="166369"/>
                </a:lnTo>
                <a:lnTo>
                  <a:pt x="0" y="215899"/>
                </a:lnTo>
                <a:lnTo>
                  <a:pt x="5725" y="265429"/>
                </a:lnTo>
                <a:lnTo>
                  <a:pt x="22027" y="309879"/>
                </a:lnTo>
                <a:lnTo>
                  <a:pt x="47592" y="350519"/>
                </a:lnTo>
                <a:lnTo>
                  <a:pt x="81108" y="383539"/>
                </a:lnTo>
                <a:lnTo>
                  <a:pt x="121261" y="408939"/>
                </a:lnTo>
                <a:lnTo>
                  <a:pt x="166740" y="425449"/>
                </a:lnTo>
                <a:lnTo>
                  <a:pt x="216230" y="430529"/>
                </a:lnTo>
                <a:lnTo>
                  <a:pt x="265730" y="425449"/>
                </a:lnTo>
                <a:lnTo>
                  <a:pt x="311214" y="408939"/>
                </a:lnTo>
                <a:lnTo>
                  <a:pt x="333301" y="394969"/>
                </a:lnTo>
                <a:lnTo>
                  <a:pt x="213694" y="394969"/>
                </a:lnTo>
                <a:lnTo>
                  <a:pt x="213694" y="393699"/>
                </a:lnTo>
                <a:lnTo>
                  <a:pt x="197734" y="393699"/>
                </a:lnTo>
                <a:lnTo>
                  <a:pt x="149604" y="382269"/>
                </a:lnTo>
                <a:lnTo>
                  <a:pt x="107535" y="358139"/>
                </a:lnTo>
                <a:lnTo>
                  <a:pt x="73508" y="323849"/>
                </a:lnTo>
                <a:lnTo>
                  <a:pt x="49509" y="281939"/>
                </a:lnTo>
                <a:lnTo>
                  <a:pt x="37519" y="234949"/>
                </a:lnTo>
                <a:lnTo>
                  <a:pt x="161480" y="234949"/>
                </a:lnTo>
                <a:lnTo>
                  <a:pt x="156660" y="232409"/>
                </a:lnTo>
                <a:lnTo>
                  <a:pt x="146019" y="227329"/>
                </a:lnTo>
                <a:lnTo>
                  <a:pt x="144497" y="226059"/>
                </a:lnTo>
                <a:lnTo>
                  <a:pt x="143736" y="224789"/>
                </a:lnTo>
                <a:lnTo>
                  <a:pt x="145258" y="222249"/>
                </a:lnTo>
                <a:lnTo>
                  <a:pt x="129794" y="222249"/>
                </a:lnTo>
                <a:lnTo>
                  <a:pt x="124218" y="220979"/>
                </a:lnTo>
                <a:lnTo>
                  <a:pt x="118639" y="220979"/>
                </a:lnTo>
                <a:lnTo>
                  <a:pt x="112809" y="219709"/>
                </a:lnTo>
                <a:lnTo>
                  <a:pt x="40561" y="219709"/>
                </a:lnTo>
                <a:lnTo>
                  <a:pt x="39293" y="218439"/>
                </a:lnTo>
                <a:lnTo>
                  <a:pt x="39293" y="214629"/>
                </a:lnTo>
                <a:lnTo>
                  <a:pt x="40561" y="213359"/>
                </a:lnTo>
                <a:lnTo>
                  <a:pt x="167539" y="213359"/>
                </a:lnTo>
                <a:lnTo>
                  <a:pt x="163856" y="210819"/>
                </a:lnTo>
                <a:lnTo>
                  <a:pt x="136641" y="201929"/>
                </a:lnTo>
                <a:lnTo>
                  <a:pt x="106979" y="198119"/>
                </a:lnTo>
                <a:lnTo>
                  <a:pt x="37519" y="198119"/>
                </a:lnTo>
                <a:lnTo>
                  <a:pt x="38280" y="189229"/>
                </a:lnTo>
                <a:lnTo>
                  <a:pt x="39800" y="181609"/>
                </a:lnTo>
                <a:lnTo>
                  <a:pt x="41574" y="173989"/>
                </a:lnTo>
                <a:lnTo>
                  <a:pt x="235002" y="173989"/>
                </a:lnTo>
                <a:lnTo>
                  <a:pt x="237539" y="171449"/>
                </a:lnTo>
                <a:lnTo>
                  <a:pt x="243119" y="163829"/>
                </a:lnTo>
                <a:lnTo>
                  <a:pt x="44111" y="163829"/>
                </a:lnTo>
                <a:lnTo>
                  <a:pt x="45123" y="161289"/>
                </a:lnTo>
                <a:lnTo>
                  <a:pt x="46138" y="157479"/>
                </a:lnTo>
                <a:lnTo>
                  <a:pt x="47406" y="154939"/>
                </a:lnTo>
                <a:lnTo>
                  <a:pt x="251723" y="154939"/>
                </a:lnTo>
                <a:lnTo>
                  <a:pt x="254260" y="152399"/>
                </a:lnTo>
                <a:lnTo>
                  <a:pt x="255782" y="151129"/>
                </a:lnTo>
                <a:lnTo>
                  <a:pt x="48926" y="151129"/>
                </a:lnTo>
                <a:lnTo>
                  <a:pt x="75390" y="105409"/>
                </a:lnTo>
                <a:lnTo>
                  <a:pt x="113854" y="68579"/>
                </a:lnTo>
                <a:lnTo>
                  <a:pt x="161681" y="45719"/>
                </a:lnTo>
                <a:lnTo>
                  <a:pt x="216230" y="36829"/>
                </a:lnTo>
                <a:lnTo>
                  <a:pt x="335309" y="36829"/>
                </a:lnTo>
                <a:lnTo>
                  <a:pt x="311214" y="21589"/>
                </a:lnTo>
                <a:lnTo>
                  <a:pt x="265730" y="6349"/>
                </a:lnTo>
                <a:lnTo>
                  <a:pt x="216230" y="0"/>
                </a:lnTo>
                <a:close/>
              </a:path>
              <a:path w="433070" h="430529">
                <a:moveTo>
                  <a:pt x="407158" y="115569"/>
                </a:moveTo>
                <a:lnTo>
                  <a:pt x="364797" y="115569"/>
                </a:lnTo>
                <a:lnTo>
                  <a:pt x="366065" y="116839"/>
                </a:lnTo>
                <a:lnTo>
                  <a:pt x="367080" y="119379"/>
                </a:lnTo>
                <a:lnTo>
                  <a:pt x="368348" y="120649"/>
                </a:lnTo>
                <a:lnTo>
                  <a:pt x="327411" y="137159"/>
                </a:lnTo>
                <a:lnTo>
                  <a:pt x="291517" y="160019"/>
                </a:lnTo>
                <a:lnTo>
                  <a:pt x="261738" y="191769"/>
                </a:lnTo>
                <a:lnTo>
                  <a:pt x="239142" y="227329"/>
                </a:lnTo>
                <a:lnTo>
                  <a:pt x="224800" y="267969"/>
                </a:lnTo>
                <a:lnTo>
                  <a:pt x="219782" y="312419"/>
                </a:lnTo>
                <a:lnTo>
                  <a:pt x="219782" y="394969"/>
                </a:lnTo>
                <a:lnTo>
                  <a:pt x="333301" y="394969"/>
                </a:lnTo>
                <a:lnTo>
                  <a:pt x="335309" y="393699"/>
                </a:lnTo>
                <a:lnTo>
                  <a:pt x="234495" y="393699"/>
                </a:lnTo>
                <a:lnTo>
                  <a:pt x="234495" y="309879"/>
                </a:lnTo>
                <a:lnTo>
                  <a:pt x="241424" y="261619"/>
                </a:lnTo>
                <a:lnTo>
                  <a:pt x="260971" y="217169"/>
                </a:lnTo>
                <a:lnTo>
                  <a:pt x="291274" y="180339"/>
                </a:lnTo>
                <a:lnTo>
                  <a:pt x="330470" y="152399"/>
                </a:lnTo>
                <a:lnTo>
                  <a:pt x="376698" y="135889"/>
                </a:lnTo>
                <a:lnTo>
                  <a:pt x="415891" y="135889"/>
                </a:lnTo>
                <a:lnTo>
                  <a:pt x="410456" y="120649"/>
                </a:lnTo>
                <a:lnTo>
                  <a:pt x="407158" y="115569"/>
                </a:lnTo>
                <a:close/>
              </a:path>
              <a:path w="433070" h="430529">
                <a:moveTo>
                  <a:pt x="178587" y="220979"/>
                </a:moveTo>
                <a:lnTo>
                  <a:pt x="148553" y="220979"/>
                </a:lnTo>
                <a:lnTo>
                  <a:pt x="159704" y="226059"/>
                </a:lnTo>
                <a:lnTo>
                  <a:pt x="164777" y="229869"/>
                </a:lnTo>
                <a:lnTo>
                  <a:pt x="166300" y="231139"/>
                </a:lnTo>
                <a:lnTo>
                  <a:pt x="166807" y="232409"/>
                </a:lnTo>
                <a:lnTo>
                  <a:pt x="165792" y="233679"/>
                </a:lnTo>
                <a:lnTo>
                  <a:pt x="165285" y="234949"/>
                </a:lnTo>
                <a:lnTo>
                  <a:pt x="106725" y="234949"/>
                </a:lnTo>
                <a:lnTo>
                  <a:pt x="142118" y="241299"/>
                </a:lnTo>
                <a:lnTo>
                  <a:pt x="171050" y="261619"/>
                </a:lnTo>
                <a:lnTo>
                  <a:pt x="190571" y="289559"/>
                </a:lnTo>
                <a:lnTo>
                  <a:pt x="197734" y="325119"/>
                </a:lnTo>
                <a:lnTo>
                  <a:pt x="197734" y="393699"/>
                </a:lnTo>
                <a:lnTo>
                  <a:pt x="213694" y="393699"/>
                </a:lnTo>
                <a:lnTo>
                  <a:pt x="213694" y="312419"/>
                </a:lnTo>
                <a:lnTo>
                  <a:pt x="218794" y="266699"/>
                </a:lnTo>
                <a:lnTo>
                  <a:pt x="221983" y="257809"/>
                </a:lnTo>
                <a:lnTo>
                  <a:pt x="188348" y="257809"/>
                </a:lnTo>
                <a:lnTo>
                  <a:pt x="174163" y="243839"/>
                </a:lnTo>
                <a:lnTo>
                  <a:pt x="173910" y="241299"/>
                </a:lnTo>
                <a:lnTo>
                  <a:pt x="175178" y="240029"/>
                </a:lnTo>
                <a:lnTo>
                  <a:pt x="176193" y="238759"/>
                </a:lnTo>
                <a:lnTo>
                  <a:pt x="198950" y="238759"/>
                </a:lnTo>
                <a:lnTo>
                  <a:pt x="187794" y="227329"/>
                </a:lnTo>
                <a:lnTo>
                  <a:pt x="178587" y="220979"/>
                </a:lnTo>
                <a:close/>
              </a:path>
              <a:path w="433070" h="430529">
                <a:moveTo>
                  <a:pt x="415891" y="135889"/>
                </a:moveTo>
                <a:lnTo>
                  <a:pt x="376698" y="135889"/>
                </a:lnTo>
                <a:lnTo>
                  <a:pt x="384808" y="153669"/>
                </a:lnTo>
                <a:lnTo>
                  <a:pt x="390777" y="173989"/>
                </a:lnTo>
                <a:lnTo>
                  <a:pt x="394463" y="194309"/>
                </a:lnTo>
                <a:lnTo>
                  <a:pt x="395575" y="213359"/>
                </a:lnTo>
                <a:lnTo>
                  <a:pt x="395649" y="214629"/>
                </a:lnTo>
                <a:lnTo>
                  <a:pt x="390065" y="260349"/>
                </a:lnTo>
                <a:lnTo>
                  <a:pt x="374034" y="300989"/>
                </a:lnTo>
                <a:lnTo>
                  <a:pt x="349045" y="336549"/>
                </a:lnTo>
                <a:lnTo>
                  <a:pt x="316515" y="364489"/>
                </a:lnTo>
                <a:lnTo>
                  <a:pt x="277860" y="383539"/>
                </a:lnTo>
                <a:lnTo>
                  <a:pt x="234495" y="393699"/>
                </a:lnTo>
                <a:lnTo>
                  <a:pt x="335309" y="393699"/>
                </a:lnTo>
                <a:lnTo>
                  <a:pt x="384890" y="350519"/>
                </a:lnTo>
                <a:lnTo>
                  <a:pt x="410456" y="309879"/>
                </a:lnTo>
                <a:lnTo>
                  <a:pt x="426759" y="265429"/>
                </a:lnTo>
                <a:lnTo>
                  <a:pt x="432484" y="215899"/>
                </a:lnTo>
                <a:lnTo>
                  <a:pt x="426759" y="166369"/>
                </a:lnTo>
                <a:lnTo>
                  <a:pt x="415891" y="135889"/>
                </a:lnTo>
                <a:close/>
              </a:path>
              <a:path w="433070" h="430529">
                <a:moveTo>
                  <a:pt x="198950" y="238759"/>
                </a:moveTo>
                <a:lnTo>
                  <a:pt x="178222" y="238759"/>
                </a:lnTo>
                <a:lnTo>
                  <a:pt x="179490" y="240029"/>
                </a:lnTo>
                <a:lnTo>
                  <a:pt x="184035" y="243839"/>
                </a:lnTo>
                <a:lnTo>
                  <a:pt x="188348" y="248919"/>
                </a:lnTo>
                <a:lnTo>
                  <a:pt x="192406" y="252729"/>
                </a:lnTo>
                <a:lnTo>
                  <a:pt x="193421" y="253999"/>
                </a:lnTo>
                <a:lnTo>
                  <a:pt x="193421" y="256539"/>
                </a:lnTo>
                <a:lnTo>
                  <a:pt x="192153" y="257809"/>
                </a:lnTo>
                <a:lnTo>
                  <a:pt x="221983" y="257809"/>
                </a:lnTo>
                <a:lnTo>
                  <a:pt x="225628" y="247649"/>
                </a:lnTo>
                <a:lnTo>
                  <a:pt x="207627" y="247649"/>
                </a:lnTo>
                <a:lnTo>
                  <a:pt x="198950" y="238759"/>
                </a:lnTo>
                <a:close/>
              </a:path>
              <a:path w="433070" h="430529">
                <a:moveTo>
                  <a:pt x="335309" y="36829"/>
                </a:moveTo>
                <a:lnTo>
                  <a:pt x="216230" y="36829"/>
                </a:lnTo>
                <a:lnTo>
                  <a:pt x="257131" y="41909"/>
                </a:lnTo>
                <a:lnTo>
                  <a:pt x="294699" y="54609"/>
                </a:lnTo>
                <a:lnTo>
                  <a:pt x="327891" y="76199"/>
                </a:lnTo>
                <a:lnTo>
                  <a:pt x="355665" y="102869"/>
                </a:lnTo>
                <a:lnTo>
                  <a:pt x="305616" y="124459"/>
                </a:lnTo>
                <a:lnTo>
                  <a:pt x="263104" y="157479"/>
                </a:lnTo>
                <a:lnTo>
                  <a:pt x="229863" y="198119"/>
                </a:lnTo>
                <a:lnTo>
                  <a:pt x="207627" y="247649"/>
                </a:lnTo>
                <a:lnTo>
                  <a:pt x="225628" y="247649"/>
                </a:lnTo>
                <a:lnTo>
                  <a:pt x="233373" y="226059"/>
                </a:lnTo>
                <a:lnTo>
                  <a:pt x="256347" y="187959"/>
                </a:lnTo>
                <a:lnTo>
                  <a:pt x="286632" y="156209"/>
                </a:lnTo>
                <a:lnTo>
                  <a:pt x="323143" y="132079"/>
                </a:lnTo>
                <a:lnTo>
                  <a:pt x="364797" y="115569"/>
                </a:lnTo>
                <a:lnTo>
                  <a:pt x="407158" y="115569"/>
                </a:lnTo>
                <a:lnTo>
                  <a:pt x="384890" y="81279"/>
                </a:lnTo>
                <a:lnTo>
                  <a:pt x="351372" y="46989"/>
                </a:lnTo>
                <a:lnTo>
                  <a:pt x="335309" y="36829"/>
                </a:lnTo>
                <a:close/>
              </a:path>
              <a:path w="433070" h="430529">
                <a:moveTo>
                  <a:pt x="167539" y="213359"/>
                </a:moveTo>
                <a:lnTo>
                  <a:pt x="113316" y="213359"/>
                </a:lnTo>
                <a:lnTo>
                  <a:pt x="119400" y="214629"/>
                </a:lnTo>
                <a:lnTo>
                  <a:pt x="125484" y="214629"/>
                </a:lnTo>
                <a:lnTo>
                  <a:pt x="131314" y="215899"/>
                </a:lnTo>
                <a:lnTo>
                  <a:pt x="133090" y="217169"/>
                </a:lnTo>
                <a:lnTo>
                  <a:pt x="134102" y="218439"/>
                </a:lnTo>
                <a:lnTo>
                  <a:pt x="133597" y="219709"/>
                </a:lnTo>
                <a:lnTo>
                  <a:pt x="133343" y="220979"/>
                </a:lnTo>
                <a:lnTo>
                  <a:pt x="132075" y="222249"/>
                </a:lnTo>
                <a:lnTo>
                  <a:pt x="145258" y="222249"/>
                </a:lnTo>
                <a:lnTo>
                  <a:pt x="147031" y="220979"/>
                </a:lnTo>
                <a:lnTo>
                  <a:pt x="178587" y="220979"/>
                </a:lnTo>
                <a:lnTo>
                  <a:pt x="167539" y="213359"/>
                </a:lnTo>
                <a:close/>
              </a:path>
              <a:path w="433070" h="430529">
                <a:moveTo>
                  <a:pt x="75798" y="213359"/>
                </a:moveTo>
                <a:lnTo>
                  <a:pt x="61855" y="213359"/>
                </a:lnTo>
                <a:lnTo>
                  <a:pt x="63123" y="214629"/>
                </a:lnTo>
                <a:lnTo>
                  <a:pt x="63123" y="218439"/>
                </a:lnTo>
                <a:lnTo>
                  <a:pt x="61855" y="219709"/>
                </a:lnTo>
                <a:lnTo>
                  <a:pt x="76052" y="219709"/>
                </a:lnTo>
                <a:lnTo>
                  <a:pt x="74530" y="218439"/>
                </a:lnTo>
                <a:lnTo>
                  <a:pt x="74530" y="214629"/>
                </a:lnTo>
                <a:lnTo>
                  <a:pt x="75798" y="213359"/>
                </a:lnTo>
                <a:close/>
              </a:path>
              <a:path w="433070" h="430529">
                <a:moveTo>
                  <a:pt x="111543" y="213359"/>
                </a:moveTo>
                <a:lnTo>
                  <a:pt x="97092" y="213359"/>
                </a:lnTo>
                <a:lnTo>
                  <a:pt x="98360" y="214629"/>
                </a:lnTo>
                <a:lnTo>
                  <a:pt x="98360" y="218439"/>
                </a:lnTo>
                <a:lnTo>
                  <a:pt x="97092" y="219709"/>
                </a:lnTo>
                <a:lnTo>
                  <a:pt x="111035" y="219709"/>
                </a:lnTo>
                <a:lnTo>
                  <a:pt x="109767" y="218439"/>
                </a:lnTo>
                <a:lnTo>
                  <a:pt x="109894" y="217169"/>
                </a:lnTo>
                <a:lnTo>
                  <a:pt x="110021" y="214629"/>
                </a:lnTo>
                <a:lnTo>
                  <a:pt x="111543" y="213359"/>
                </a:lnTo>
                <a:close/>
              </a:path>
              <a:path w="433070" h="430529">
                <a:moveTo>
                  <a:pt x="82136" y="173989"/>
                </a:moveTo>
                <a:lnTo>
                  <a:pt x="71488" y="173989"/>
                </a:lnTo>
                <a:lnTo>
                  <a:pt x="70220" y="179069"/>
                </a:lnTo>
                <a:lnTo>
                  <a:pt x="68192" y="187959"/>
                </a:lnTo>
                <a:lnTo>
                  <a:pt x="78587" y="187959"/>
                </a:lnTo>
                <a:lnTo>
                  <a:pt x="80614" y="179069"/>
                </a:lnTo>
                <a:lnTo>
                  <a:pt x="82136" y="173989"/>
                </a:lnTo>
                <a:close/>
              </a:path>
              <a:path w="433070" h="430529">
                <a:moveTo>
                  <a:pt x="89740" y="154939"/>
                </a:moveTo>
                <a:lnTo>
                  <a:pt x="78840" y="154939"/>
                </a:lnTo>
                <a:lnTo>
                  <a:pt x="77572" y="157479"/>
                </a:lnTo>
                <a:lnTo>
                  <a:pt x="75037" y="163829"/>
                </a:lnTo>
                <a:lnTo>
                  <a:pt x="85685" y="163829"/>
                </a:lnTo>
                <a:lnTo>
                  <a:pt x="86951" y="161289"/>
                </a:lnTo>
                <a:lnTo>
                  <a:pt x="88220" y="157479"/>
                </a:lnTo>
                <a:lnTo>
                  <a:pt x="89740" y="154939"/>
                </a:lnTo>
                <a:close/>
              </a:path>
              <a:path w="433070" h="430529">
                <a:moveTo>
                  <a:pt x="101656" y="154939"/>
                </a:moveTo>
                <a:lnTo>
                  <a:pt x="97599" y="154939"/>
                </a:lnTo>
                <a:lnTo>
                  <a:pt x="97599" y="163829"/>
                </a:lnTo>
                <a:lnTo>
                  <a:pt x="101656" y="163829"/>
                </a:lnTo>
                <a:lnTo>
                  <a:pt x="101656" y="154939"/>
                </a:lnTo>
                <a:close/>
              </a:path>
              <a:path w="433070" h="430529">
                <a:moveTo>
                  <a:pt x="119907" y="154939"/>
                </a:moveTo>
                <a:lnTo>
                  <a:pt x="115851" y="154939"/>
                </a:lnTo>
                <a:lnTo>
                  <a:pt x="115851" y="163829"/>
                </a:lnTo>
                <a:lnTo>
                  <a:pt x="119907" y="163829"/>
                </a:lnTo>
                <a:lnTo>
                  <a:pt x="119907" y="154939"/>
                </a:lnTo>
                <a:close/>
              </a:path>
              <a:path w="433070" h="430529">
                <a:moveTo>
                  <a:pt x="138159" y="154939"/>
                </a:moveTo>
                <a:lnTo>
                  <a:pt x="134102" y="154939"/>
                </a:lnTo>
                <a:lnTo>
                  <a:pt x="134102" y="163829"/>
                </a:lnTo>
                <a:lnTo>
                  <a:pt x="138159" y="163829"/>
                </a:lnTo>
                <a:lnTo>
                  <a:pt x="138159" y="154939"/>
                </a:lnTo>
                <a:close/>
              </a:path>
              <a:path w="433070" h="430529">
                <a:moveTo>
                  <a:pt x="156406" y="154939"/>
                </a:moveTo>
                <a:lnTo>
                  <a:pt x="152348" y="154939"/>
                </a:lnTo>
                <a:lnTo>
                  <a:pt x="152348" y="163829"/>
                </a:lnTo>
                <a:lnTo>
                  <a:pt x="156406" y="163829"/>
                </a:lnTo>
                <a:lnTo>
                  <a:pt x="156406" y="154939"/>
                </a:lnTo>
                <a:close/>
              </a:path>
              <a:path w="433070" h="430529">
                <a:moveTo>
                  <a:pt x="174671" y="154939"/>
                </a:moveTo>
                <a:lnTo>
                  <a:pt x="170612" y="154939"/>
                </a:lnTo>
                <a:lnTo>
                  <a:pt x="170612" y="163829"/>
                </a:lnTo>
                <a:lnTo>
                  <a:pt x="174671" y="163829"/>
                </a:lnTo>
                <a:lnTo>
                  <a:pt x="174671" y="154939"/>
                </a:lnTo>
                <a:close/>
              </a:path>
              <a:path w="433070" h="430529">
                <a:moveTo>
                  <a:pt x="192914" y="154939"/>
                </a:moveTo>
                <a:lnTo>
                  <a:pt x="188855" y="154939"/>
                </a:lnTo>
                <a:lnTo>
                  <a:pt x="188855" y="163829"/>
                </a:lnTo>
                <a:lnTo>
                  <a:pt x="192914" y="163829"/>
                </a:lnTo>
                <a:lnTo>
                  <a:pt x="192914" y="154939"/>
                </a:lnTo>
                <a:close/>
              </a:path>
              <a:path w="433070" h="430529">
                <a:moveTo>
                  <a:pt x="211178" y="154939"/>
                </a:moveTo>
                <a:lnTo>
                  <a:pt x="207119" y="154939"/>
                </a:lnTo>
                <a:lnTo>
                  <a:pt x="207119" y="163829"/>
                </a:lnTo>
                <a:lnTo>
                  <a:pt x="211178" y="163829"/>
                </a:lnTo>
                <a:lnTo>
                  <a:pt x="211178" y="154939"/>
                </a:lnTo>
                <a:close/>
              </a:path>
              <a:path w="433070" h="430529">
                <a:moveTo>
                  <a:pt x="229168" y="154939"/>
                </a:moveTo>
                <a:lnTo>
                  <a:pt x="225362" y="154939"/>
                </a:lnTo>
                <a:lnTo>
                  <a:pt x="225362" y="163829"/>
                </a:lnTo>
                <a:lnTo>
                  <a:pt x="229168" y="163829"/>
                </a:lnTo>
                <a:lnTo>
                  <a:pt x="229168" y="154939"/>
                </a:lnTo>
                <a:close/>
              </a:path>
              <a:path w="433070" h="430529">
                <a:moveTo>
                  <a:pt x="247411" y="154939"/>
                </a:moveTo>
                <a:lnTo>
                  <a:pt x="243373" y="154939"/>
                </a:lnTo>
                <a:lnTo>
                  <a:pt x="243373" y="163829"/>
                </a:lnTo>
                <a:lnTo>
                  <a:pt x="244620" y="162559"/>
                </a:lnTo>
                <a:lnTo>
                  <a:pt x="246142" y="161289"/>
                </a:lnTo>
                <a:lnTo>
                  <a:pt x="247411" y="160019"/>
                </a:lnTo>
                <a:lnTo>
                  <a:pt x="247411" y="154939"/>
                </a:lnTo>
                <a:close/>
              </a:path>
              <a:path w="433070" h="430529">
                <a:moveTo>
                  <a:pt x="216484" y="66039"/>
                </a:moveTo>
                <a:lnTo>
                  <a:pt x="173585" y="72389"/>
                </a:lnTo>
                <a:lnTo>
                  <a:pt x="135463" y="90169"/>
                </a:lnTo>
                <a:lnTo>
                  <a:pt x="103948" y="116839"/>
                </a:lnTo>
                <a:lnTo>
                  <a:pt x="80868" y="151129"/>
                </a:lnTo>
                <a:lnTo>
                  <a:pt x="91769" y="151129"/>
                </a:lnTo>
                <a:lnTo>
                  <a:pt x="93543" y="147319"/>
                </a:lnTo>
                <a:lnTo>
                  <a:pt x="97599" y="140969"/>
                </a:lnTo>
                <a:lnTo>
                  <a:pt x="101656" y="140969"/>
                </a:lnTo>
                <a:lnTo>
                  <a:pt x="101656" y="134619"/>
                </a:lnTo>
                <a:lnTo>
                  <a:pt x="105964" y="129539"/>
                </a:lnTo>
                <a:lnTo>
                  <a:pt x="110782" y="123189"/>
                </a:lnTo>
                <a:lnTo>
                  <a:pt x="115851" y="118109"/>
                </a:lnTo>
                <a:lnTo>
                  <a:pt x="119907" y="118109"/>
                </a:lnTo>
                <a:lnTo>
                  <a:pt x="119907" y="114299"/>
                </a:lnTo>
                <a:lnTo>
                  <a:pt x="129033" y="106679"/>
                </a:lnTo>
                <a:lnTo>
                  <a:pt x="134102" y="102869"/>
                </a:lnTo>
                <a:lnTo>
                  <a:pt x="138159" y="102869"/>
                </a:lnTo>
                <a:lnTo>
                  <a:pt x="138159" y="100329"/>
                </a:lnTo>
                <a:lnTo>
                  <a:pt x="142723" y="96519"/>
                </a:lnTo>
                <a:lnTo>
                  <a:pt x="152348" y="91439"/>
                </a:lnTo>
                <a:lnTo>
                  <a:pt x="156406" y="91439"/>
                </a:lnTo>
                <a:lnTo>
                  <a:pt x="156406" y="88899"/>
                </a:lnTo>
                <a:lnTo>
                  <a:pt x="160972" y="87629"/>
                </a:lnTo>
                <a:lnTo>
                  <a:pt x="170612" y="83819"/>
                </a:lnTo>
                <a:lnTo>
                  <a:pt x="174671" y="83819"/>
                </a:lnTo>
                <a:lnTo>
                  <a:pt x="174671" y="82549"/>
                </a:lnTo>
                <a:lnTo>
                  <a:pt x="179237" y="81279"/>
                </a:lnTo>
                <a:lnTo>
                  <a:pt x="188855" y="78739"/>
                </a:lnTo>
                <a:lnTo>
                  <a:pt x="192914" y="78739"/>
                </a:lnTo>
                <a:lnTo>
                  <a:pt x="197480" y="77469"/>
                </a:lnTo>
                <a:lnTo>
                  <a:pt x="207119" y="76199"/>
                </a:lnTo>
                <a:lnTo>
                  <a:pt x="268911" y="76199"/>
                </a:lnTo>
                <a:lnTo>
                  <a:pt x="245581" y="68579"/>
                </a:lnTo>
                <a:lnTo>
                  <a:pt x="216484" y="66039"/>
                </a:lnTo>
                <a:close/>
              </a:path>
              <a:path w="433070" h="430529">
                <a:moveTo>
                  <a:pt x="101656" y="140969"/>
                </a:moveTo>
                <a:lnTo>
                  <a:pt x="97599" y="140969"/>
                </a:lnTo>
                <a:lnTo>
                  <a:pt x="97599" y="151129"/>
                </a:lnTo>
                <a:lnTo>
                  <a:pt x="101656" y="151129"/>
                </a:lnTo>
                <a:lnTo>
                  <a:pt x="101656" y="140969"/>
                </a:lnTo>
                <a:close/>
              </a:path>
              <a:path w="433070" h="430529">
                <a:moveTo>
                  <a:pt x="119907" y="118109"/>
                </a:moveTo>
                <a:lnTo>
                  <a:pt x="115851" y="118109"/>
                </a:lnTo>
                <a:lnTo>
                  <a:pt x="115851" y="151129"/>
                </a:lnTo>
                <a:lnTo>
                  <a:pt x="119907" y="151129"/>
                </a:lnTo>
                <a:lnTo>
                  <a:pt x="119907" y="118109"/>
                </a:lnTo>
                <a:close/>
              </a:path>
              <a:path w="433070" h="430529">
                <a:moveTo>
                  <a:pt x="138159" y="102869"/>
                </a:moveTo>
                <a:lnTo>
                  <a:pt x="134102" y="102869"/>
                </a:lnTo>
                <a:lnTo>
                  <a:pt x="134102" y="151129"/>
                </a:lnTo>
                <a:lnTo>
                  <a:pt x="138159" y="151129"/>
                </a:lnTo>
                <a:lnTo>
                  <a:pt x="138159" y="102869"/>
                </a:lnTo>
                <a:close/>
              </a:path>
              <a:path w="433070" h="430529">
                <a:moveTo>
                  <a:pt x="156406" y="91439"/>
                </a:moveTo>
                <a:lnTo>
                  <a:pt x="152348" y="91439"/>
                </a:lnTo>
                <a:lnTo>
                  <a:pt x="152348" y="151129"/>
                </a:lnTo>
                <a:lnTo>
                  <a:pt x="156406" y="151129"/>
                </a:lnTo>
                <a:lnTo>
                  <a:pt x="156406" y="91439"/>
                </a:lnTo>
                <a:close/>
              </a:path>
              <a:path w="433070" h="430529">
                <a:moveTo>
                  <a:pt x="174671" y="83819"/>
                </a:moveTo>
                <a:lnTo>
                  <a:pt x="170612" y="83819"/>
                </a:lnTo>
                <a:lnTo>
                  <a:pt x="170612" y="151129"/>
                </a:lnTo>
                <a:lnTo>
                  <a:pt x="174671" y="151129"/>
                </a:lnTo>
                <a:lnTo>
                  <a:pt x="174671" y="83819"/>
                </a:lnTo>
                <a:close/>
              </a:path>
              <a:path w="433070" h="430529">
                <a:moveTo>
                  <a:pt x="192914" y="78739"/>
                </a:moveTo>
                <a:lnTo>
                  <a:pt x="188855" y="78739"/>
                </a:lnTo>
                <a:lnTo>
                  <a:pt x="188855" y="151129"/>
                </a:lnTo>
                <a:lnTo>
                  <a:pt x="192914" y="151129"/>
                </a:lnTo>
                <a:lnTo>
                  <a:pt x="192914" y="78739"/>
                </a:lnTo>
                <a:close/>
              </a:path>
              <a:path w="433070" h="430529">
                <a:moveTo>
                  <a:pt x="211178" y="76199"/>
                </a:moveTo>
                <a:lnTo>
                  <a:pt x="207119" y="76199"/>
                </a:lnTo>
                <a:lnTo>
                  <a:pt x="207119" y="151129"/>
                </a:lnTo>
                <a:lnTo>
                  <a:pt x="211178" y="151129"/>
                </a:lnTo>
                <a:lnTo>
                  <a:pt x="211178" y="76199"/>
                </a:lnTo>
                <a:close/>
              </a:path>
              <a:path w="433070" h="430529">
                <a:moveTo>
                  <a:pt x="229421" y="76199"/>
                </a:moveTo>
                <a:lnTo>
                  <a:pt x="225362" y="76199"/>
                </a:lnTo>
                <a:lnTo>
                  <a:pt x="225362" y="151129"/>
                </a:lnTo>
                <a:lnTo>
                  <a:pt x="229421" y="151129"/>
                </a:lnTo>
                <a:lnTo>
                  <a:pt x="229421" y="76199"/>
                </a:lnTo>
                <a:close/>
              </a:path>
              <a:path w="433070" h="430529">
                <a:moveTo>
                  <a:pt x="268911" y="76199"/>
                </a:moveTo>
                <a:lnTo>
                  <a:pt x="229421" y="76199"/>
                </a:lnTo>
                <a:lnTo>
                  <a:pt x="234241" y="77469"/>
                </a:lnTo>
                <a:lnTo>
                  <a:pt x="239061" y="77469"/>
                </a:lnTo>
                <a:lnTo>
                  <a:pt x="243627" y="78739"/>
                </a:lnTo>
                <a:lnTo>
                  <a:pt x="243627" y="151129"/>
                </a:lnTo>
                <a:lnTo>
                  <a:pt x="247664" y="151129"/>
                </a:lnTo>
                <a:lnTo>
                  <a:pt x="247664" y="80009"/>
                </a:lnTo>
                <a:lnTo>
                  <a:pt x="277757" y="80009"/>
                </a:lnTo>
                <a:lnTo>
                  <a:pt x="272799" y="77469"/>
                </a:lnTo>
                <a:lnTo>
                  <a:pt x="268911" y="76199"/>
                </a:lnTo>
                <a:close/>
              </a:path>
              <a:path w="433070" h="430529">
                <a:moveTo>
                  <a:pt x="277757" y="80009"/>
                </a:moveTo>
                <a:lnTo>
                  <a:pt x="247664" y="80009"/>
                </a:lnTo>
                <a:lnTo>
                  <a:pt x="257304" y="82549"/>
                </a:lnTo>
                <a:lnTo>
                  <a:pt x="261870" y="83819"/>
                </a:lnTo>
                <a:lnTo>
                  <a:pt x="261870" y="144779"/>
                </a:lnTo>
                <a:lnTo>
                  <a:pt x="263138" y="143509"/>
                </a:lnTo>
                <a:lnTo>
                  <a:pt x="264660" y="142239"/>
                </a:lnTo>
                <a:lnTo>
                  <a:pt x="265929" y="142239"/>
                </a:lnTo>
                <a:lnTo>
                  <a:pt x="265929" y="85089"/>
                </a:lnTo>
                <a:lnTo>
                  <a:pt x="287674" y="85089"/>
                </a:lnTo>
                <a:lnTo>
                  <a:pt x="277757" y="80009"/>
                </a:lnTo>
                <a:close/>
              </a:path>
              <a:path w="433070" h="430529">
                <a:moveTo>
                  <a:pt x="287674" y="85089"/>
                </a:moveTo>
                <a:lnTo>
                  <a:pt x="265929" y="85089"/>
                </a:lnTo>
                <a:lnTo>
                  <a:pt x="270748" y="87629"/>
                </a:lnTo>
                <a:lnTo>
                  <a:pt x="275568" y="88899"/>
                </a:lnTo>
                <a:lnTo>
                  <a:pt x="280113" y="91439"/>
                </a:lnTo>
                <a:lnTo>
                  <a:pt x="280113" y="130809"/>
                </a:lnTo>
                <a:lnTo>
                  <a:pt x="281381" y="129539"/>
                </a:lnTo>
                <a:lnTo>
                  <a:pt x="282903" y="128269"/>
                </a:lnTo>
                <a:lnTo>
                  <a:pt x="284172" y="126999"/>
                </a:lnTo>
                <a:lnTo>
                  <a:pt x="284172" y="93979"/>
                </a:lnTo>
                <a:lnTo>
                  <a:pt x="302626" y="93979"/>
                </a:lnTo>
                <a:lnTo>
                  <a:pt x="297591" y="90169"/>
                </a:lnTo>
                <a:lnTo>
                  <a:pt x="287674" y="85089"/>
                </a:lnTo>
                <a:close/>
              </a:path>
              <a:path w="433070" h="430529">
                <a:moveTo>
                  <a:pt x="302626" y="93979"/>
                </a:moveTo>
                <a:lnTo>
                  <a:pt x="284172" y="93979"/>
                </a:lnTo>
                <a:lnTo>
                  <a:pt x="293811" y="99059"/>
                </a:lnTo>
                <a:lnTo>
                  <a:pt x="298377" y="102869"/>
                </a:lnTo>
                <a:lnTo>
                  <a:pt x="298377" y="118109"/>
                </a:lnTo>
                <a:lnTo>
                  <a:pt x="299646" y="116839"/>
                </a:lnTo>
                <a:lnTo>
                  <a:pt x="301168" y="116839"/>
                </a:lnTo>
                <a:lnTo>
                  <a:pt x="302436" y="115569"/>
                </a:lnTo>
                <a:lnTo>
                  <a:pt x="302436" y="105409"/>
                </a:lnTo>
                <a:lnTo>
                  <a:pt x="317732" y="105409"/>
                </a:lnTo>
                <a:lnTo>
                  <a:pt x="302626" y="93979"/>
                </a:lnTo>
                <a:close/>
              </a:path>
              <a:path w="433070" h="430529">
                <a:moveTo>
                  <a:pt x="317732" y="105409"/>
                </a:moveTo>
                <a:lnTo>
                  <a:pt x="302436" y="105409"/>
                </a:lnTo>
                <a:lnTo>
                  <a:pt x="304973" y="107949"/>
                </a:lnTo>
                <a:lnTo>
                  <a:pt x="307256" y="109219"/>
                </a:lnTo>
                <a:lnTo>
                  <a:pt x="309771" y="111759"/>
                </a:lnTo>
                <a:lnTo>
                  <a:pt x="313069" y="110489"/>
                </a:lnTo>
                <a:lnTo>
                  <a:pt x="316113" y="107949"/>
                </a:lnTo>
                <a:lnTo>
                  <a:pt x="319411" y="106679"/>
                </a:lnTo>
                <a:lnTo>
                  <a:pt x="317732" y="105409"/>
                </a:lnTo>
                <a:close/>
              </a:path>
            </a:pathLst>
          </a:custGeom>
          <a:solidFill>
            <a:srgbClr val="0D4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5233" y="6367968"/>
            <a:ext cx="896133" cy="25066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7536" y="1140078"/>
            <a:ext cx="453009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53795">
              <a:lnSpc>
                <a:spcPct val="110000"/>
              </a:lnSpc>
              <a:spcBef>
                <a:spcPts val="100"/>
              </a:spcBef>
            </a:pPr>
            <a:r>
              <a:rPr sz="3000" b="0" spc="-35" dirty="0">
                <a:latin typeface="Calibri Light"/>
                <a:cs typeface="Calibri Light"/>
              </a:rPr>
              <a:t>State</a:t>
            </a:r>
            <a:r>
              <a:rPr sz="3000" b="0" spc="-120" dirty="0">
                <a:latin typeface="Calibri Light"/>
                <a:cs typeface="Calibri Light"/>
              </a:rPr>
              <a:t> </a:t>
            </a:r>
            <a:r>
              <a:rPr sz="3000" b="0" spc="-110" dirty="0">
                <a:latin typeface="Calibri Light"/>
                <a:cs typeface="Calibri Light"/>
              </a:rPr>
              <a:t>DOTs</a:t>
            </a:r>
            <a:r>
              <a:rPr sz="3000" b="0" spc="-75" dirty="0">
                <a:latin typeface="Calibri Light"/>
                <a:cs typeface="Calibri Light"/>
              </a:rPr>
              <a:t> </a:t>
            </a:r>
            <a:r>
              <a:rPr sz="3000" b="0" spc="-25" dirty="0">
                <a:latin typeface="Calibri Light"/>
                <a:cs typeface="Calibri Light"/>
              </a:rPr>
              <a:t>via </a:t>
            </a:r>
            <a:r>
              <a:rPr sz="3000" b="0" spc="-55" dirty="0">
                <a:latin typeface="Calibri Light"/>
                <a:cs typeface="Calibri Light"/>
              </a:rPr>
              <a:t>Request</a:t>
            </a:r>
            <a:r>
              <a:rPr sz="3000" b="0" spc="-10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for</a:t>
            </a:r>
            <a:r>
              <a:rPr sz="3000" b="0" spc="-90" dirty="0">
                <a:latin typeface="Calibri Light"/>
                <a:cs typeface="Calibri Light"/>
              </a:rPr>
              <a:t> </a:t>
            </a:r>
            <a:r>
              <a:rPr sz="3000" b="0" spc="-35" dirty="0">
                <a:latin typeface="Calibri Light"/>
                <a:cs typeface="Calibri Light"/>
              </a:rPr>
              <a:t>Applications</a:t>
            </a:r>
            <a:r>
              <a:rPr sz="3000" b="0" spc="-9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(RFA)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340" y="2409901"/>
            <a:ext cx="3896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400" spc="-55" dirty="0">
                <a:latin typeface="Arial"/>
                <a:cs typeface="Arial"/>
              </a:rPr>
              <a:t>RFA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closed: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June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10,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3077971"/>
            <a:ext cx="3944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400" dirty="0">
                <a:latin typeface="Arial"/>
                <a:cs typeface="Arial"/>
              </a:rPr>
              <a:t>Up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$1.2B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State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DOTs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3671760"/>
            <a:ext cx="4338320" cy="90424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680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400" dirty="0">
                <a:latin typeface="Arial"/>
                <a:cs typeface="Arial"/>
              </a:rPr>
              <a:t>Anticipated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award: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September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575"/>
              </a:spcBef>
            </a:pPr>
            <a:r>
              <a:rPr sz="2400" spc="-20" dirty="0"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69914" y="1179448"/>
            <a:ext cx="5811520" cy="15951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73660" algn="ctr">
              <a:lnSpc>
                <a:spcPct val="100000"/>
              </a:lnSpc>
              <a:spcBef>
                <a:spcPts val="459"/>
              </a:spcBef>
            </a:pPr>
            <a:r>
              <a:rPr sz="3000" b="0" spc="-35" dirty="0">
                <a:solidFill>
                  <a:srgbClr val="1A5612"/>
                </a:solidFill>
                <a:latin typeface="Calibri Light"/>
                <a:cs typeface="Calibri Light"/>
              </a:rPr>
              <a:t>Non-</a:t>
            </a:r>
            <a:r>
              <a:rPr sz="3000" b="0" spc="-55" dirty="0">
                <a:solidFill>
                  <a:srgbClr val="1A5612"/>
                </a:solidFill>
                <a:latin typeface="Calibri Light"/>
                <a:cs typeface="Calibri Light"/>
              </a:rPr>
              <a:t>State</a:t>
            </a:r>
            <a:r>
              <a:rPr sz="3000" b="0" spc="-60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spc="-110" dirty="0">
                <a:solidFill>
                  <a:srgbClr val="1A5612"/>
                </a:solidFill>
                <a:latin typeface="Calibri Light"/>
                <a:cs typeface="Calibri Light"/>
              </a:rPr>
              <a:t>DOTs</a:t>
            </a:r>
            <a:r>
              <a:rPr sz="3000" b="0" spc="-40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spc="-25" dirty="0">
                <a:solidFill>
                  <a:srgbClr val="1A5612"/>
                </a:solidFill>
                <a:latin typeface="Calibri Light"/>
                <a:cs typeface="Calibri Light"/>
              </a:rPr>
              <a:t>via</a:t>
            </a:r>
            <a:endParaRPr sz="30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000" b="0" spc="-10" dirty="0">
                <a:solidFill>
                  <a:srgbClr val="1A5612"/>
                </a:solidFill>
                <a:latin typeface="Calibri Light"/>
                <a:cs typeface="Calibri Light"/>
              </a:rPr>
              <a:t>Notice</a:t>
            </a:r>
            <a:r>
              <a:rPr sz="3000" b="0" spc="-114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dirty="0">
                <a:solidFill>
                  <a:srgbClr val="1A5612"/>
                </a:solidFill>
                <a:latin typeface="Calibri Light"/>
                <a:cs typeface="Calibri Light"/>
              </a:rPr>
              <a:t>of</a:t>
            </a:r>
            <a:r>
              <a:rPr sz="3000" b="0" spc="-85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spc="-30" dirty="0">
                <a:solidFill>
                  <a:srgbClr val="1A5612"/>
                </a:solidFill>
                <a:latin typeface="Calibri Light"/>
                <a:cs typeface="Calibri Light"/>
              </a:rPr>
              <a:t>Funding</a:t>
            </a:r>
            <a:r>
              <a:rPr sz="3000" b="0" spc="-110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spc="-35" dirty="0">
                <a:solidFill>
                  <a:srgbClr val="1A5612"/>
                </a:solidFill>
                <a:latin typeface="Calibri Light"/>
                <a:cs typeface="Calibri Light"/>
              </a:rPr>
              <a:t>Opportunity</a:t>
            </a:r>
            <a:r>
              <a:rPr sz="3000" b="0" spc="-114" dirty="0">
                <a:solidFill>
                  <a:srgbClr val="1A5612"/>
                </a:solidFill>
                <a:latin typeface="Calibri Light"/>
                <a:cs typeface="Calibri Light"/>
              </a:rPr>
              <a:t> </a:t>
            </a:r>
            <a:r>
              <a:rPr sz="3000" b="0" spc="-10" dirty="0">
                <a:solidFill>
                  <a:srgbClr val="1A5612"/>
                </a:solidFill>
                <a:latin typeface="Calibri Light"/>
                <a:cs typeface="Calibri Light"/>
              </a:rPr>
              <a:t>(NOFO)</a:t>
            </a:r>
            <a:endParaRPr sz="3000">
              <a:latin typeface="Calibri Light"/>
              <a:cs typeface="Calibri Light"/>
            </a:endParaRPr>
          </a:p>
          <a:p>
            <a:pPr marL="489584" indent="-227329">
              <a:lnSpc>
                <a:spcPct val="100000"/>
              </a:lnSpc>
              <a:spcBef>
                <a:spcPts val="1555"/>
              </a:spcBef>
              <a:buClr>
                <a:srgbClr val="1A5612"/>
              </a:buClr>
              <a:buChar char="•"/>
              <a:tabLst>
                <a:tab pos="489584" algn="l"/>
              </a:tabLst>
            </a:pPr>
            <a:r>
              <a:rPr sz="2400" dirty="0">
                <a:latin typeface="Arial"/>
                <a:cs typeface="Arial"/>
              </a:rPr>
              <a:t>Will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available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Grants.gov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9469" y="2968244"/>
            <a:ext cx="4626610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329">
              <a:lnSpc>
                <a:spcPct val="120000"/>
              </a:lnSpc>
              <a:spcBef>
                <a:spcPts val="10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Anticipated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$800M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non-</a:t>
            </a:r>
            <a:r>
              <a:rPr sz="2400" spc="-10" dirty="0">
                <a:latin typeface="Arial"/>
                <a:cs typeface="Arial"/>
              </a:rPr>
              <a:t>State 	</a:t>
            </a:r>
            <a:r>
              <a:rPr sz="2400" spc="-20" dirty="0">
                <a:latin typeface="Arial"/>
                <a:cs typeface="Arial"/>
              </a:rPr>
              <a:t>DOTs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6710" y="5540146"/>
            <a:ext cx="89579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1855" marR="5080" indent="-2129790">
              <a:lnSpc>
                <a:spcPct val="100000"/>
              </a:lnSpc>
              <a:spcBef>
                <a:spcPts val="100"/>
              </a:spcBef>
            </a:pPr>
            <a:r>
              <a:rPr sz="2000" b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Segoe UI"/>
                <a:cs typeface="Segoe UI"/>
              </a:rPr>
              <a:t>NOTE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:</a:t>
            </a:r>
            <a:r>
              <a:rPr sz="2000" u="none" spc="-5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All</a:t>
            </a:r>
            <a:r>
              <a:rPr sz="2000" u="none" spc="-3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funds</a:t>
            </a:r>
            <a:r>
              <a:rPr sz="2000" u="none" spc="-4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must</a:t>
            </a:r>
            <a:r>
              <a:rPr sz="2000" u="none" spc="-5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be</a:t>
            </a:r>
            <a:r>
              <a:rPr sz="2000" u="none" spc="-2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obligated</a:t>
            </a:r>
            <a:r>
              <a:rPr sz="2000" u="none" spc="-5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by</a:t>
            </a:r>
            <a:r>
              <a:rPr sz="2000" u="none" spc="-4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September</a:t>
            </a:r>
            <a:r>
              <a:rPr sz="2000" u="none" spc="-3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30,</a:t>
            </a:r>
            <a:r>
              <a:rPr sz="2000" u="none" spc="-4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2026,</a:t>
            </a:r>
            <a:r>
              <a:rPr sz="2000" u="none" spc="-4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and</a:t>
            </a:r>
            <a:r>
              <a:rPr sz="2000" u="none" spc="-4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are</a:t>
            </a:r>
            <a:r>
              <a:rPr sz="2000" u="none" spc="-3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available</a:t>
            </a:r>
            <a:r>
              <a:rPr sz="2000" u="none" spc="-3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spc="-25" dirty="0">
                <a:solidFill>
                  <a:srgbClr val="1A5612"/>
                </a:solidFill>
                <a:latin typeface="Segoe UI"/>
                <a:cs typeface="Segoe UI"/>
              </a:rPr>
              <a:t>for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expenditure</a:t>
            </a:r>
            <a:r>
              <a:rPr sz="2000" u="none" spc="-3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through</a:t>
            </a:r>
            <a:r>
              <a:rPr sz="2000" u="none" spc="-5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September</a:t>
            </a:r>
            <a:r>
              <a:rPr sz="2000" u="none" spc="-35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dirty="0">
                <a:solidFill>
                  <a:srgbClr val="1A5612"/>
                </a:solidFill>
                <a:latin typeface="Segoe UI"/>
                <a:cs typeface="Segoe UI"/>
              </a:rPr>
              <a:t>30,</a:t>
            </a:r>
            <a:r>
              <a:rPr sz="2000" u="none" spc="-40" dirty="0">
                <a:solidFill>
                  <a:srgbClr val="1A5612"/>
                </a:solidFill>
                <a:latin typeface="Segoe UI"/>
                <a:cs typeface="Segoe UI"/>
              </a:rPr>
              <a:t> </a:t>
            </a:r>
            <a:r>
              <a:rPr sz="2000" u="none" spc="-20" dirty="0">
                <a:solidFill>
                  <a:srgbClr val="1A5612"/>
                </a:solidFill>
                <a:latin typeface="Segoe UI"/>
                <a:cs typeface="Segoe UI"/>
              </a:rPr>
              <a:t>2031.</a:t>
            </a:r>
            <a:endParaRPr sz="2000">
              <a:latin typeface="Segoe UI"/>
              <a:cs typeface="Segoe U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8661" y="632713"/>
            <a:ext cx="1364995" cy="11029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74718"/>
            <a:ext cx="12192000" cy="3383279"/>
            <a:chOff x="0" y="3474718"/>
            <a:chExt cx="12192000" cy="3383279"/>
          </a:xfrm>
        </p:grpSpPr>
        <p:sp>
          <p:nvSpPr>
            <p:cNvPr id="3" name="object 3"/>
            <p:cNvSpPr/>
            <p:nvPr/>
          </p:nvSpPr>
          <p:spPr>
            <a:xfrm>
              <a:off x="0" y="3474718"/>
              <a:ext cx="12192000" cy="3383279"/>
            </a:xfrm>
            <a:custGeom>
              <a:avLst/>
              <a:gdLst/>
              <a:ahLst/>
              <a:cxnLst/>
              <a:rect l="l" t="t" r="r" b="b"/>
              <a:pathLst>
                <a:path w="12192000" h="3383279">
                  <a:moveTo>
                    <a:pt x="12192000" y="0"/>
                  </a:moveTo>
                  <a:lnTo>
                    <a:pt x="0" y="0"/>
                  </a:lnTo>
                  <a:lnTo>
                    <a:pt x="0" y="3383281"/>
                  </a:lnTo>
                  <a:lnTo>
                    <a:pt x="12192000" y="338328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2F0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35212" y="3549408"/>
              <a:ext cx="3194685" cy="678180"/>
            </a:xfrm>
            <a:custGeom>
              <a:avLst/>
              <a:gdLst/>
              <a:ahLst/>
              <a:cxnLst/>
              <a:rect l="l" t="t" r="r" b="b"/>
              <a:pathLst>
                <a:path w="3194684" h="678179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8167"/>
                  </a:lnTo>
                  <a:lnTo>
                    <a:pt x="2947162" y="678167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3643" y="3605784"/>
              <a:ext cx="996696" cy="5638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6935" y="3665220"/>
              <a:ext cx="1237487" cy="44500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559808" y="64007"/>
            <a:ext cx="2147570" cy="3365500"/>
            <a:chOff x="4559808" y="64007"/>
            <a:chExt cx="2147570" cy="33655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9808" y="64007"/>
              <a:ext cx="2147316" cy="33649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32526" y="651509"/>
              <a:ext cx="5080" cy="2052955"/>
            </a:xfrm>
            <a:custGeom>
              <a:avLst/>
              <a:gdLst/>
              <a:ahLst/>
              <a:cxnLst/>
              <a:rect l="l" t="t" r="r" b="b"/>
              <a:pathLst>
                <a:path w="5079" h="2052955">
                  <a:moveTo>
                    <a:pt x="4572" y="323088"/>
                  </a:moveTo>
                  <a:lnTo>
                    <a:pt x="4572" y="411225"/>
                  </a:lnTo>
                </a:path>
                <a:path w="5079" h="2052955">
                  <a:moveTo>
                    <a:pt x="0" y="0"/>
                  </a:moveTo>
                  <a:lnTo>
                    <a:pt x="0" y="35687"/>
                  </a:lnTo>
                </a:path>
                <a:path w="5079" h="2052955">
                  <a:moveTo>
                    <a:pt x="4572" y="1781555"/>
                  </a:moveTo>
                  <a:lnTo>
                    <a:pt x="4572" y="1869693"/>
                  </a:lnTo>
                </a:path>
                <a:path w="5079" h="2052955">
                  <a:moveTo>
                    <a:pt x="4572" y="1964436"/>
                  </a:moveTo>
                  <a:lnTo>
                    <a:pt x="4572" y="2052574"/>
                  </a:lnTo>
                </a:path>
              </a:pathLst>
            </a:custGeom>
            <a:ln w="19050">
              <a:solidFill>
                <a:srgbClr val="094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10844" y="4204744"/>
            <a:ext cx="8396605" cy="139446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  <a:tabLst>
                <a:tab pos="4760595" algn="l"/>
              </a:tabLst>
            </a:pPr>
            <a:r>
              <a:rPr sz="4800" b="1" dirty="0">
                <a:solidFill>
                  <a:srgbClr val="12410D"/>
                </a:solidFill>
                <a:latin typeface="Arial"/>
                <a:cs typeface="Arial"/>
              </a:rPr>
              <a:t>Sustainability</a:t>
            </a:r>
            <a:r>
              <a:rPr sz="4800" b="1" spc="-32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4800" b="1" spc="-50" dirty="0">
                <a:solidFill>
                  <a:srgbClr val="12410D"/>
                </a:solidFill>
                <a:latin typeface="Arial"/>
                <a:cs typeface="Arial"/>
              </a:rPr>
              <a:t>&amp;</a:t>
            </a:r>
            <a:r>
              <a:rPr sz="4800" b="1" dirty="0">
                <a:solidFill>
                  <a:srgbClr val="12410D"/>
                </a:solidFill>
                <a:latin typeface="Arial"/>
                <a:cs typeface="Arial"/>
              </a:rPr>
              <a:t>	</a:t>
            </a:r>
            <a:r>
              <a:rPr sz="4800" b="1" spc="-10" dirty="0">
                <a:solidFill>
                  <a:srgbClr val="12410D"/>
                </a:solidFill>
                <a:latin typeface="Arial"/>
                <a:cs typeface="Arial"/>
              </a:rPr>
              <a:t>Resilience…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What’s</a:t>
            </a:r>
            <a:r>
              <a:rPr sz="2400" b="1" i="1" spc="-60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the</a:t>
            </a:r>
            <a:r>
              <a:rPr sz="2400" b="1" i="1" spc="-60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12410D"/>
                </a:solidFill>
                <a:latin typeface="Arial"/>
                <a:cs typeface="Arial"/>
              </a:rPr>
              <a:t>Difference?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744" y="1113485"/>
            <a:ext cx="1141920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dirty="0"/>
              <a:t>Considering</a:t>
            </a:r>
            <a:r>
              <a:rPr sz="3800" spc="-75" dirty="0"/>
              <a:t> </a:t>
            </a:r>
            <a:r>
              <a:rPr sz="3800" dirty="0"/>
              <a:t>Sustainability</a:t>
            </a:r>
            <a:r>
              <a:rPr sz="3800" spc="-85" dirty="0"/>
              <a:t> </a:t>
            </a:r>
            <a:r>
              <a:rPr sz="3800" dirty="0"/>
              <a:t>&amp;</a:t>
            </a:r>
            <a:r>
              <a:rPr sz="3800" spc="-30" dirty="0"/>
              <a:t> </a:t>
            </a:r>
            <a:r>
              <a:rPr sz="3800" dirty="0"/>
              <a:t>Resilience</a:t>
            </a:r>
            <a:r>
              <a:rPr sz="3800" spc="-65" dirty="0"/>
              <a:t> </a:t>
            </a:r>
            <a:r>
              <a:rPr sz="3800" dirty="0"/>
              <a:t>in</a:t>
            </a:r>
            <a:r>
              <a:rPr sz="3800" spc="-45" dirty="0"/>
              <a:t> </a:t>
            </a:r>
            <a:r>
              <a:rPr sz="3800" spc="-10" dirty="0"/>
              <a:t>Design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345744" y="2623185"/>
            <a:ext cx="2352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Resilient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Pavement Practices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5744" y="3310890"/>
            <a:ext cx="2360930" cy="264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984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sz="1800" spc="-10" dirty="0">
                <a:latin typeface="Arial"/>
                <a:cs typeface="Arial"/>
              </a:rPr>
              <a:t>Over-</a:t>
            </a:r>
            <a:r>
              <a:rPr sz="1800" dirty="0">
                <a:latin typeface="Arial"/>
                <a:cs typeface="Arial"/>
              </a:rPr>
              <a:t>designing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for </a:t>
            </a:r>
            <a:r>
              <a:rPr sz="1800" dirty="0">
                <a:latin typeface="Arial"/>
                <a:cs typeface="Arial"/>
              </a:rPr>
              <a:t>catastrophic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events</a:t>
            </a:r>
            <a:endParaRPr sz="18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Use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climate </a:t>
            </a:r>
            <a:r>
              <a:rPr sz="1800" dirty="0">
                <a:latin typeface="Arial"/>
                <a:cs typeface="Arial"/>
              </a:rPr>
              <a:t>adaptable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materials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unsustainable circumstances</a:t>
            </a:r>
            <a:endParaRPr sz="1800">
              <a:latin typeface="Arial"/>
              <a:cs typeface="Arial"/>
            </a:endParaRPr>
          </a:p>
          <a:p>
            <a:pPr marL="354965" marR="40894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Incorporation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vulnerability assessments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34881" y="2245232"/>
            <a:ext cx="242697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Sustainable </a:t>
            </a:r>
            <a:r>
              <a:rPr sz="2000" b="1" dirty="0">
                <a:latin typeface="Arial"/>
                <a:cs typeface="Arial"/>
              </a:rPr>
              <a:t>Pavement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Practices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34881" y="2932557"/>
            <a:ext cx="2374265" cy="3272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Use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recycled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materials</a:t>
            </a:r>
            <a:endParaRPr sz="1800">
              <a:latin typeface="Arial"/>
              <a:cs typeface="Arial"/>
            </a:endParaRPr>
          </a:p>
          <a:p>
            <a:pPr marL="355600" marR="309245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Integration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pavement </a:t>
            </a:r>
            <a:r>
              <a:rPr sz="1800" dirty="0">
                <a:latin typeface="Arial"/>
                <a:cs typeface="Arial"/>
              </a:rPr>
              <a:t>preservation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  <a:p>
            <a:pPr marL="355600" marR="220979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Addressing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social </a:t>
            </a:r>
            <a:r>
              <a:rPr sz="1800" dirty="0">
                <a:latin typeface="Arial"/>
                <a:cs typeface="Arial"/>
              </a:rPr>
              <a:t>impacts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such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as </a:t>
            </a:r>
            <a:r>
              <a:rPr sz="1800" dirty="0">
                <a:latin typeface="Arial"/>
                <a:cs typeface="Arial"/>
              </a:rPr>
              <a:t>equity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safety</a:t>
            </a: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05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Incorporating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LCCA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LCA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8664" y="1925954"/>
            <a:ext cx="4384414" cy="33040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01210" y="3707384"/>
            <a:ext cx="1158240" cy="60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ts val="228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Resilient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80"/>
              </a:lnSpc>
            </a:pPr>
            <a:r>
              <a:rPr sz="2000" b="1" spc="-10" dirty="0">
                <a:latin typeface="Arial"/>
                <a:cs typeface="Arial"/>
              </a:rPr>
              <a:t>Practices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3165" y="3685159"/>
            <a:ext cx="145415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60020" marR="5080" indent="-147955">
              <a:lnSpc>
                <a:spcPts val="2160"/>
              </a:lnSpc>
              <a:spcBef>
                <a:spcPts val="375"/>
              </a:spcBef>
            </a:pPr>
            <a:r>
              <a:rPr sz="2000" b="1" spc="-10" dirty="0">
                <a:latin typeface="Arial"/>
                <a:cs typeface="Arial"/>
              </a:rPr>
              <a:t>Sustainable Practices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47135" y="5363057"/>
            <a:ext cx="5304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Resilient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Sustainable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Pavement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Practices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47135" y="5669381"/>
            <a:ext cx="5333365" cy="100139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Use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porous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pavements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Design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management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incorporates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future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climate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conditions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7727" y="1046226"/>
            <a:ext cx="800925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741680">
              <a:lnSpc>
                <a:spcPts val="3460"/>
              </a:lnSpc>
              <a:spcBef>
                <a:spcPts val="535"/>
              </a:spcBef>
            </a:pPr>
            <a:r>
              <a:rPr sz="3200" spc="-45" dirty="0"/>
              <a:t>FHWA</a:t>
            </a:r>
            <a:r>
              <a:rPr sz="3200" spc="-140" dirty="0"/>
              <a:t> </a:t>
            </a:r>
            <a:r>
              <a:rPr sz="3200" spc="-10" dirty="0"/>
              <a:t>building-</a:t>
            </a:r>
            <a:r>
              <a:rPr sz="3200" dirty="0"/>
              <a:t>block</a:t>
            </a:r>
            <a:r>
              <a:rPr sz="3200" spc="-55" dirty="0"/>
              <a:t> </a:t>
            </a:r>
            <a:r>
              <a:rPr sz="3200" dirty="0"/>
              <a:t>approach</a:t>
            </a:r>
            <a:r>
              <a:rPr sz="3200" spc="-45" dirty="0"/>
              <a:t> </a:t>
            </a:r>
            <a:r>
              <a:rPr sz="3200" spc="-25" dirty="0"/>
              <a:t>to </a:t>
            </a:r>
            <a:r>
              <a:rPr sz="3200" dirty="0"/>
              <a:t>Sustainable</a:t>
            </a:r>
            <a:r>
              <a:rPr sz="3200" spc="-135" dirty="0"/>
              <a:t> </a:t>
            </a:r>
            <a:r>
              <a:rPr sz="3200" spc="-10" dirty="0"/>
              <a:t>Transportation</a:t>
            </a:r>
            <a:r>
              <a:rPr sz="3200" spc="-145" dirty="0"/>
              <a:t> </a:t>
            </a:r>
            <a:r>
              <a:rPr sz="3200" spc="-10" dirty="0"/>
              <a:t>Infrastructure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3340608" y="2052827"/>
            <a:ext cx="8763000" cy="4622800"/>
            <a:chOff x="3340608" y="2052827"/>
            <a:chExt cx="8763000" cy="4622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6808" y="2052827"/>
              <a:ext cx="8668512" cy="4622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63072" y="5239511"/>
              <a:ext cx="1240535" cy="8351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0608" y="3115055"/>
              <a:ext cx="2435860" cy="794385"/>
            </a:xfrm>
            <a:custGeom>
              <a:avLst/>
              <a:gdLst/>
              <a:ahLst/>
              <a:cxnLst/>
              <a:rect l="l" t="t" r="r" b="b"/>
              <a:pathLst>
                <a:path w="2435860" h="794385">
                  <a:moveTo>
                    <a:pt x="2435352" y="0"/>
                  </a:moveTo>
                  <a:lnTo>
                    <a:pt x="0" y="0"/>
                  </a:lnTo>
                  <a:lnTo>
                    <a:pt x="0" y="794003"/>
                  </a:lnTo>
                  <a:lnTo>
                    <a:pt x="2435352" y="794003"/>
                  </a:lnTo>
                  <a:lnTo>
                    <a:pt x="2435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8520" y="2930652"/>
              <a:ext cx="3258312" cy="1162812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40379" y="2336292"/>
            <a:ext cx="76200" cy="42976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9967" y="4841875"/>
            <a:ext cx="350735" cy="77431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82270" y="5777229"/>
            <a:ext cx="2006600" cy="509905"/>
            <a:chOff x="382270" y="5777229"/>
            <a:chExt cx="2006600" cy="509905"/>
          </a:xfrm>
        </p:grpSpPr>
        <p:sp>
          <p:nvSpPr>
            <p:cNvPr id="12" name="object 12"/>
            <p:cNvSpPr/>
            <p:nvPr/>
          </p:nvSpPr>
          <p:spPr>
            <a:xfrm>
              <a:off x="388620" y="5783579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4">
                  <a:moveTo>
                    <a:pt x="1910588" y="0"/>
                  </a:moveTo>
                  <a:lnTo>
                    <a:pt x="82803" y="0"/>
                  </a:lnTo>
                  <a:lnTo>
                    <a:pt x="50572" y="6506"/>
                  </a:lnTo>
                  <a:lnTo>
                    <a:pt x="24252" y="24252"/>
                  </a:lnTo>
                  <a:lnTo>
                    <a:pt x="6506" y="50572"/>
                  </a:lnTo>
                  <a:lnTo>
                    <a:pt x="0" y="82804"/>
                  </a:lnTo>
                  <a:lnTo>
                    <a:pt x="0" y="414020"/>
                  </a:lnTo>
                  <a:lnTo>
                    <a:pt x="6506" y="446251"/>
                  </a:lnTo>
                  <a:lnTo>
                    <a:pt x="24252" y="472571"/>
                  </a:lnTo>
                  <a:lnTo>
                    <a:pt x="50572" y="490317"/>
                  </a:lnTo>
                  <a:lnTo>
                    <a:pt x="82803" y="496824"/>
                  </a:lnTo>
                  <a:lnTo>
                    <a:pt x="1910588" y="496824"/>
                  </a:lnTo>
                  <a:lnTo>
                    <a:pt x="1942814" y="490317"/>
                  </a:lnTo>
                  <a:lnTo>
                    <a:pt x="1969135" y="472571"/>
                  </a:lnTo>
                  <a:lnTo>
                    <a:pt x="1986883" y="446251"/>
                  </a:lnTo>
                  <a:lnTo>
                    <a:pt x="1993392" y="414020"/>
                  </a:lnTo>
                  <a:lnTo>
                    <a:pt x="1993392" y="82804"/>
                  </a:lnTo>
                  <a:lnTo>
                    <a:pt x="1986883" y="50572"/>
                  </a:lnTo>
                  <a:lnTo>
                    <a:pt x="1969134" y="24252"/>
                  </a:lnTo>
                  <a:lnTo>
                    <a:pt x="1942814" y="6506"/>
                  </a:lnTo>
                  <a:lnTo>
                    <a:pt x="1910588" y="0"/>
                  </a:lnTo>
                  <a:close/>
                </a:path>
              </a:pathLst>
            </a:custGeom>
            <a:solidFill>
              <a:srgbClr val="96A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8620" y="5783579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4">
                  <a:moveTo>
                    <a:pt x="0" y="82804"/>
                  </a:moveTo>
                  <a:lnTo>
                    <a:pt x="6506" y="50572"/>
                  </a:lnTo>
                  <a:lnTo>
                    <a:pt x="24252" y="24252"/>
                  </a:lnTo>
                  <a:lnTo>
                    <a:pt x="50572" y="6506"/>
                  </a:lnTo>
                  <a:lnTo>
                    <a:pt x="82803" y="0"/>
                  </a:lnTo>
                  <a:lnTo>
                    <a:pt x="1910588" y="0"/>
                  </a:lnTo>
                  <a:lnTo>
                    <a:pt x="1942814" y="6506"/>
                  </a:lnTo>
                  <a:lnTo>
                    <a:pt x="1969134" y="24252"/>
                  </a:lnTo>
                  <a:lnTo>
                    <a:pt x="1986883" y="50572"/>
                  </a:lnTo>
                  <a:lnTo>
                    <a:pt x="1993392" y="82804"/>
                  </a:lnTo>
                  <a:lnTo>
                    <a:pt x="1993392" y="414020"/>
                  </a:lnTo>
                  <a:lnTo>
                    <a:pt x="1986883" y="446251"/>
                  </a:lnTo>
                  <a:lnTo>
                    <a:pt x="1969135" y="472571"/>
                  </a:lnTo>
                  <a:lnTo>
                    <a:pt x="1942814" y="490317"/>
                  </a:lnTo>
                  <a:lnTo>
                    <a:pt x="1910588" y="496824"/>
                  </a:lnTo>
                  <a:lnTo>
                    <a:pt x="82803" y="496824"/>
                  </a:lnTo>
                  <a:lnTo>
                    <a:pt x="50572" y="490317"/>
                  </a:lnTo>
                  <a:lnTo>
                    <a:pt x="24252" y="472571"/>
                  </a:lnTo>
                  <a:lnTo>
                    <a:pt x="6506" y="446251"/>
                  </a:lnTo>
                  <a:lnTo>
                    <a:pt x="0" y="414020"/>
                  </a:lnTo>
                  <a:lnTo>
                    <a:pt x="0" y="82804"/>
                  </a:lnTo>
                  <a:close/>
                </a:path>
              </a:pathLst>
            </a:custGeom>
            <a:ln w="12700">
              <a:solidFill>
                <a:srgbClr val="164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7580" y="5851347"/>
            <a:ext cx="16548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Encouragement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2270" y="4173982"/>
            <a:ext cx="2006600" cy="509905"/>
            <a:chOff x="382270" y="4173982"/>
            <a:chExt cx="2006600" cy="509905"/>
          </a:xfrm>
        </p:grpSpPr>
        <p:sp>
          <p:nvSpPr>
            <p:cNvPr id="16" name="object 16"/>
            <p:cNvSpPr/>
            <p:nvPr/>
          </p:nvSpPr>
          <p:spPr>
            <a:xfrm>
              <a:off x="388620" y="4180332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4">
                  <a:moveTo>
                    <a:pt x="1910588" y="0"/>
                  </a:moveTo>
                  <a:lnTo>
                    <a:pt x="82803" y="0"/>
                  </a:lnTo>
                  <a:lnTo>
                    <a:pt x="50572" y="6508"/>
                  </a:lnTo>
                  <a:lnTo>
                    <a:pt x="24252" y="24257"/>
                  </a:lnTo>
                  <a:lnTo>
                    <a:pt x="6506" y="50577"/>
                  </a:lnTo>
                  <a:lnTo>
                    <a:pt x="0" y="82804"/>
                  </a:lnTo>
                  <a:lnTo>
                    <a:pt x="0" y="414020"/>
                  </a:lnTo>
                  <a:lnTo>
                    <a:pt x="6506" y="446246"/>
                  </a:lnTo>
                  <a:lnTo>
                    <a:pt x="24252" y="472567"/>
                  </a:lnTo>
                  <a:lnTo>
                    <a:pt x="50572" y="490315"/>
                  </a:lnTo>
                  <a:lnTo>
                    <a:pt x="82803" y="496824"/>
                  </a:lnTo>
                  <a:lnTo>
                    <a:pt x="1910588" y="496824"/>
                  </a:lnTo>
                  <a:lnTo>
                    <a:pt x="1942814" y="490315"/>
                  </a:lnTo>
                  <a:lnTo>
                    <a:pt x="1969135" y="472567"/>
                  </a:lnTo>
                  <a:lnTo>
                    <a:pt x="1986883" y="446246"/>
                  </a:lnTo>
                  <a:lnTo>
                    <a:pt x="1993392" y="414020"/>
                  </a:lnTo>
                  <a:lnTo>
                    <a:pt x="1993392" y="82804"/>
                  </a:lnTo>
                  <a:lnTo>
                    <a:pt x="1986883" y="50577"/>
                  </a:lnTo>
                  <a:lnTo>
                    <a:pt x="1969134" y="24257"/>
                  </a:lnTo>
                  <a:lnTo>
                    <a:pt x="1942814" y="6508"/>
                  </a:lnTo>
                  <a:lnTo>
                    <a:pt x="1910588" y="0"/>
                  </a:lnTo>
                  <a:close/>
                </a:path>
              </a:pathLst>
            </a:custGeom>
            <a:solidFill>
              <a:srgbClr val="468A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8620" y="4180332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4">
                  <a:moveTo>
                    <a:pt x="0" y="82804"/>
                  </a:moveTo>
                  <a:lnTo>
                    <a:pt x="6506" y="50577"/>
                  </a:lnTo>
                  <a:lnTo>
                    <a:pt x="24252" y="24257"/>
                  </a:lnTo>
                  <a:lnTo>
                    <a:pt x="50572" y="6508"/>
                  </a:lnTo>
                  <a:lnTo>
                    <a:pt x="82803" y="0"/>
                  </a:lnTo>
                  <a:lnTo>
                    <a:pt x="1910588" y="0"/>
                  </a:lnTo>
                  <a:lnTo>
                    <a:pt x="1942814" y="6508"/>
                  </a:lnTo>
                  <a:lnTo>
                    <a:pt x="1969134" y="24257"/>
                  </a:lnTo>
                  <a:lnTo>
                    <a:pt x="1986883" y="50577"/>
                  </a:lnTo>
                  <a:lnTo>
                    <a:pt x="1993392" y="82804"/>
                  </a:lnTo>
                  <a:lnTo>
                    <a:pt x="1993392" y="414020"/>
                  </a:lnTo>
                  <a:lnTo>
                    <a:pt x="1986883" y="446246"/>
                  </a:lnTo>
                  <a:lnTo>
                    <a:pt x="1969135" y="472567"/>
                  </a:lnTo>
                  <a:lnTo>
                    <a:pt x="1942814" y="490315"/>
                  </a:lnTo>
                  <a:lnTo>
                    <a:pt x="1910588" y="496824"/>
                  </a:lnTo>
                  <a:lnTo>
                    <a:pt x="82803" y="496824"/>
                  </a:lnTo>
                  <a:lnTo>
                    <a:pt x="50572" y="490315"/>
                  </a:lnTo>
                  <a:lnTo>
                    <a:pt x="24252" y="472567"/>
                  </a:lnTo>
                  <a:lnTo>
                    <a:pt x="6506" y="446246"/>
                  </a:lnTo>
                  <a:lnTo>
                    <a:pt x="0" y="414020"/>
                  </a:lnTo>
                  <a:lnTo>
                    <a:pt x="0" y="82804"/>
                  </a:lnTo>
                  <a:close/>
                </a:path>
              </a:pathLst>
            </a:custGeom>
            <a:ln w="12700">
              <a:solidFill>
                <a:srgbClr val="164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35532" y="4247769"/>
            <a:ext cx="897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“Carrot”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9967" y="3243198"/>
            <a:ext cx="350735" cy="77584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85318" y="2592070"/>
            <a:ext cx="2006600" cy="509905"/>
            <a:chOff x="385318" y="2592070"/>
            <a:chExt cx="2006600" cy="509905"/>
          </a:xfrm>
        </p:grpSpPr>
        <p:sp>
          <p:nvSpPr>
            <p:cNvPr id="21" name="object 21"/>
            <p:cNvSpPr/>
            <p:nvPr/>
          </p:nvSpPr>
          <p:spPr>
            <a:xfrm>
              <a:off x="391668" y="2598420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5">
                  <a:moveTo>
                    <a:pt x="1910588" y="0"/>
                  </a:moveTo>
                  <a:lnTo>
                    <a:pt x="82804" y="0"/>
                  </a:lnTo>
                  <a:lnTo>
                    <a:pt x="50572" y="6508"/>
                  </a:lnTo>
                  <a:lnTo>
                    <a:pt x="24252" y="24256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14019"/>
                  </a:lnTo>
                  <a:lnTo>
                    <a:pt x="6506" y="446246"/>
                  </a:lnTo>
                  <a:lnTo>
                    <a:pt x="24252" y="472567"/>
                  </a:lnTo>
                  <a:lnTo>
                    <a:pt x="50572" y="490315"/>
                  </a:lnTo>
                  <a:lnTo>
                    <a:pt x="82804" y="496824"/>
                  </a:lnTo>
                  <a:lnTo>
                    <a:pt x="1910588" y="496824"/>
                  </a:lnTo>
                  <a:lnTo>
                    <a:pt x="1942814" y="490315"/>
                  </a:lnTo>
                  <a:lnTo>
                    <a:pt x="1969135" y="472566"/>
                  </a:lnTo>
                  <a:lnTo>
                    <a:pt x="1986883" y="446246"/>
                  </a:lnTo>
                  <a:lnTo>
                    <a:pt x="1993392" y="414019"/>
                  </a:lnTo>
                  <a:lnTo>
                    <a:pt x="1993392" y="82803"/>
                  </a:lnTo>
                  <a:lnTo>
                    <a:pt x="1986883" y="50577"/>
                  </a:lnTo>
                  <a:lnTo>
                    <a:pt x="1969134" y="24256"/>
                  </a:lnTo>
                  <a:lnTo>
                    <a:pt x="1942814" y="6508"/>
                  </a:lnTo>
                  <a:lnTo>
                    <a:pt x="1910588" y="0"/>
                  </a:lnTo>
                  <a:close/>
                </a:path>
              </a:pathLst>
            </a:custGeom>
            <a:solidFill>
              <a:srgbClr val="164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1668" y="2598420"/>
              <a:ext cx="1993900" cy="497205"/>
            </a:xfrm>
            <a:custGeom>
              <a:avLst/>
              <a:gdLst/>
              <a:ahLst/>
              <a:cxnLst/>
              <a:rect l="l" t="t" r="r" b="b"/>
              <a:pathLst>
                <a:path w="1993900" h="497205">
                  <a:moveTo>
                    <a:pt x="0" y="82803"/>
                  </a:moveTo>
                  <a:lnTo>
                    <a:pt x="6506" y="50577"/>
                  </a:lnTo>
                  <a:lnTo>
                    <a:pt x="24252" y="24256"/>
                  </a:lnTo>
                  <a:lnTo>
                    <a:pt x="50572" y="6508"/>
                  </a:lnTo>
                  <a:lnTo>
                    <a:pt x="82804" y="0"/>
                  </a:lnTo>
                  <a:lnTo>
                    <a:pt x="1910588" y="0"/>
                  </a:lnTo>
                  <a:lnTo>
                    <a:pt x="1942814" y="6508"/>
                  </a:lnTo>
                  <a:lnTo>
                    <a:pt x="1969134" y="24256"/>
                  </a:lnTo>
                  <a:lnTo>
                    <a:pt x="1986883" y="50577"/>
                  </a:lnTo>
                  <a:lnTo>
                    <a:pt x="1993392" y="82803"/>
                  </a:lnTo>
                  <a:lnTo>
                    <a:pt x="1993392" y="414019"/>
                  </a:lnTo>
                  <a:lnTo>
                    <a:pt x="1986883" y="446246"/>
                  </a:lnTo>
                  <a:lnTo>
                    <a:pt x="1969135" y="472566"/>
                  </a:lnTo>
                  <a:lnTo>
                    <a:pt x="1942814" y="490315"/>
                  </a:lnTo>
                  <a:lnTo>
                    <a:pt x="1910588" y="496824"/>
                  </a:lnTo>
                  <a:lnTo>
                    <a:pt x="82804" y="496824"/>
                  </a:lnTo>
                  <a:lnTo>
                    <a:pt x="50572" y="490315"/>
                  </a:lnTo>
                  <a:lnTo>
                    <a:pt x="24252" y="472567"/>
                  </a:lnTo>
                  <a:lnTo>
                    <a:pt x="6506" y="446246"/>
                  </a:lnTo>
                  <a:lnTo>
                    <a:pt x="0" y="41401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164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26363" y="2665222"/>
            <a:ext cx="7226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“Stick”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1671" y="6458517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1289303"/>
            <a:ext cx="10741660" cy="5274945"/>
          </a:xfrm>
          <a:custGeom>
            <a:avLst/>
            <a:gdLst/>
            <a:ahLst/>
            <a:cxnLst/>
            <a:rect l="l" t="t" r="r" b="b"/>
            <a:pathLst>
              <a:path w="10741660" h="5274945">
                <a:moveTo>
                  <a:pt x="10741152" y="0"/>
                </a:moveTo>
                <a:lnTo>
                  <a:pt x="0" y="0"/>
                </a:lnTo>
                <a:lnTo>
                  <a:pt x="0" y="5274564"/>
                </a:lnTo>
                <a:lnTo>
                  <a:pt x="10741152" y="5274564"/>
                </a:lnTo>
                <a:lnTo>
                  <a:pt x="1074115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221003"/>
            <a:ext cx="9763760" cy="4721225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20"/>
              </a:spcBef>
            </a:pPr>
            <a:r>
              <a:rPr sz="4000" b="1" i="1" spc="-10" dirty="0">
                <a:solidFill>
                  <a:srgbClr val="FFFFFF"/>
                </a:solidFill>
                <a:latin typeface="Arial"/>
                <a:cs typeface="Arial"/>
              </a:rPr>
              <a:t>However…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70000"/>
              </a:lnSpc>
              <a:spcBef>
                <a:spcPts val="3365"/>
              </a:spcBef>
              <a:tabLst>
                <a:tab pos="745490" algn="l"/>
              </a:tabLst>
            </a:pP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4000" b="1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B1D99F"/>
                </a:solidFill>
                <a:latin typeface="Arial"/>
                <a:cs typeface="Arial"/>
              </a:rPr>
              <a:t>resilient</a:t>
            </a:r>
            <a:r>
              <a:rPr sz="4000" b="1" i="1" spc="-75" dirty="0">
                <a:solidFill>
                  <a:srgbClr val="B1D99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B1D99F"/>
                </a:solidFill>
                <a:latin typeface="Arial"/>
                <a:cs typeface="Arial"/>
              </a:rPr>
              <a:t>solutions</a:t>
            </a:r>
            <a:r>
              <a:rPr sz="4000" b="1" i="1" spc="-80" dirty="0">
                <a:solidFill>
                  <a:srgbClr val="B1D99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4000" b="1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0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4000" b="1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spc="-25" dirty="0">
                <a:solidFill>
                  <a:srgbClr val="FFFFFF"/>
                </a:solidFill>
                <a:latin typeface="Arial"/>
                <a:cs typeface="Arial"/>
              </a:rPr>
              <a:t>not be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000" b="1" i="1" spc="-10" dirty="0">
                <a:solidFill>
                  <a:srgbClr val="34521F"/>
                </a:solidFill>
                <a:latin typeface="Arial"/>
                <a:cs typeface="Arial"/>
              </a:rPr>
              <a:t>sustainable</a:t>
            </a:r>
            <a:r>
              <a:rPr sz="4000" b="1" i="1" spc="-1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4000">
              <a:latin typeface="Arial"/>
              <a:cs typeface="Arial"/>
            </a:endParaRPr>
          </a:p>
          <a:p>
            <a:pPr marL="698500" marR="1403985" indent="-686435">
              <a:lnSpc>
                <a:spcPct val="70000"/>
              </a:lnSpc>
              <a:spcBef>
                <a:spcPts val="3360"/>
              </a:spcBef>
              <a:buFont typeface="Arial"/>
              <a:buChar char="•"/>
              <a:tabLst>
                <a:tab pos="698500" algn="l"/>
              </a:tabLst>
            </a:pPr>
            <a:r>
              <a:rPr sz="4000" b="1" i="1" dirty="0">
                <a:solidFill>
                  <a:srgbClr val="B1D99F"/>
                </a:solidFill>
                <a:latin typeface="Arial"/>
                <a:cs typeface="Arial"/>
              </a:rPr>
              <a:t>resilient</a:t>
            </a:r>
            <a:r>
              <a:rPr sz="4000" b="1" i="1" spc="-175" dirty="0">
                <a:solidFill>
                  <a:srgbClr val="B1D99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B1D99F"/>
                </a:solidFill>
                <a:latin typeface="Arial"/>
                <a:cs typeface="Arial"/>
              </a:rPr>
              <a:t>systems</a:t>
            </a:r>
            <a:r>
              <a:rPr sz="4000" b="1" i="1" spc="-145" dirty="0">
                <a:solidFill>
                  <a:srgbClr val="B1D99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contributes</a:t>
            </a:r>
            <a:r>
              <a:rPr sz="4000" b="1" i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000" b="1" i="1" spc="-10" dirty="0">
                <a:solidFill>
                  <a:srgbClr val="34521F"/>
                </a:solidFill>
                <a:latin typeface="Arial"/>
                <a:cs typeface="Arial"/>
              </a:rPr>
              <a:t>sustainability</a:t>
            </a:r>
            <a:endParaRPr sz="4000">
              <a:latin typeface="Arial"/>
              <a:cs typeface="Arial"/>
            </a:endParaRPr>
          </a:p>
          <a:p>
            <a:pPr marL="698500" marR="106680" indent="-686435">
              <a:lnSpc>
                <a:spcPct val="70100"/>
              </a:lnSpc>
              <a:spcBef>
                <a:spcPts val="3354"/>
              </a:spcBef>
              <a:buFont typeface="Arial"/>
              <a:buChar char="•"/>
              <a:tabLst>
                <a:tab pos="698500" algn="l"/>
              </a:tabLst>
            </a:pPr>
            <a:r>
              <a:rPr sz="4000" b="1" i="1" dirty="0">
                <a:solidFill>
                  <a:srgbClr val="34521F"/>
                </a:solidFill>
                <a:latin typeface="Arial"/>
                <a:cs typeface="Arial"/>
              </a:rPr>
              <a:t>sustainable</a:t>
            </a:r>
            <a:r>
              <a:rPr sz="4000" b="1" i="1" spc="-175" dirty="0">
                <a:solidFill>
                  <a:srgbClr val="34521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34521F"/>
                </a:solidFill>
                <a:latin typeface="Arial"/>
                <a:cs typeface="Arial"/>
              </a:rPr>
              <a:t>systems</a:t>
            </a:r>
            <a:r>
              <a:rPr sz="4000" b="1" i="1" spc="-150" dirty="0">
                <a:solidFill>
                  <a:srgbClr val="34521F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addresses</a:t>
            </a:r>
            <a:r>
              <a:rPr sz="4000" b="1" i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spc="-2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4000" b="1" i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0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i="1" spc="-10" dirty="0">
                <a:solidFill>
                  <a:srgbClr val="B1D99F"/>
                </a:solidFill>
                <a:latin typeface="Arial"/>
                <a:cs typeface="Arial"/>
              </a:rPr>
              <a:t>resilience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A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044066"/>
            <a:ext cx="820102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dirty="0">
                <a:solidFill>
                  <a:srgbClr val="1A5612"/>
                </a:solidFill>
                <a:latin typeface="Arial"/>
                <a:cs typeface="Arial"/>
              </a:rPr>
              <a:t>Resilience</a:t>
            </a:r>
            <a:r>
              <a:rPr sz="4400" spc="-6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1A5612"/>
                </a:solidFill>
                <a:latin typeface="Arial"/>
                <a:cs typeface="Arial"/>
              </a:rPr>
              <a:t>and</a:t>
            </a:r>
            <a:r>
              <a:rPr sz="4400" spc="-3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1A5612"/>
                </a:solidFill>
                <a:latin typeface="Arial"/>
                <a:cs typeface="Arial"/>
              </a:rPr>
              <a:t>Sustainability</a:t>
            </a:r>
            <a:r>
              <a:rPr sz="4400" spc="-5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1A5612"/>
                </a:solidFill>
                <a:latin typeface="Arial"/>
                <a:cs typeface="Arial"/>
              </a:rPr>
              <a:t>in</a:t>
            </a:r>
            <a:r>
              <a:rPr sz="4400" spc="-3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400" spc="-50" dirty="0">
                <a:solidFill>
                  <a:srgbClr val="1A5612"/>
                </a:solidFill>
                <a:latin typeface="Arial"/>
                <a:cs typeface="Arial"/>
              </a:rPr>
              <a:t>a </a:t>
            </a:r>
            <a:r>
              <a:rPr sz="4400" dirty="0">
                <a:solidFill>
                  <a:srgbClr val="1A5612"/>
                </a:solidFill>
                <a:latin typeface="Arial"/>
                <a:cs typeface="Arial"/>
              </a:rPr>
              <a:t>Changing</a:t>
            </a:r>
            <a:r>
              <a:rPr sz="4400" spc="-7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400" spc="-10" dirty="0">
                <a:solidFill>
                  <a:srgbClr val="1A5612"/>
                </a:solidFill>
                <a:latin typeface="Arial"/>
                <a:cs typeface="Arial"/>
              </a:rPr>
              <a:t>World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780" y="3144773"/>
            <a:ext cx="10629265" cy="194627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065" marR="5080" indent="-1270" algn="ctr">
              <a:lnSpc>
                <a:spcPct val="90000"/>
              </a:lnSpc>
              <a:spcBef>
                <a:spcPts val="640"/>
              </a:spcBef>
              <a:tabLst>
                <a:tab pos="1598930" algn="l"/>
                <a:tab pos="2487930" algn="l"/>
                <a:tab pos="4076700" algn="l"/>
                <a:tab pos="7120890" algn="l"/>
                <a:tab pos="7186930" algn="l"/>
                <a:tab pos="9155430" algn="l"/>
              </a:tabLst>
            </a:pPr>
            <a:r>
              <a:rPr sz="4500" spc="-10" dirty="0">
                <a:solidFill>
                  <a:srgbClr val="1A5612"/>
                </a:solidFill>
                <a:latin typeface="Arial"/>
                <a:cs typeface="Arial"/>
              </a:rPr>
              <a:t>While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we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need</a:t>
            </a:r>
            <a:r>
              <a:rPr sz="4500" spc="-5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resilience</a:t>
            </a:r>
            <a:r>
              <a:rPr sz="4500" spc="-4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to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withstand</a:t>
            </a:r>
            <a:r>
              <a:rPr sz="4500" spc="-6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the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extreme</a:t>
            </a:r>
            <a:r>
              <a:rPr sz="4500" spc="-3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weather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events,</a:t>
            </a:r>
            <a:r>
              <a:rPr sz="4500" spc="-4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we</a:t>
            </a:r>
            <a:r>
              <a:rPr sz="4500" spc="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spc="-20" dirty="0">
                <a:solidFill>
                  <a:srgbClr val="1A5612"/>
                </a:solidFill>
                <a:latin typeface="Arial"/>
                <a:cs typeface="Arial"/>
              </a:rPr>
              <a:t>need 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sustainability</a:t>
            </a:r>
            <a:r>
              <a:rPr sz="4500" spc="-3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to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mitigate</a:t>
            </a:r>
            <a:r>
              <a:rPr sz="4500" spc="-12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4500" spc="-25" dirty="0">
                <a:solidFill>
                  <a:srgbClr val="1A5612"/>
                </a:solidFill>
                <a:latin typeface="Arial"/>
                <a:cs typeface="Arial"/>
              </a:rPr>
              <a:t>the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	</a:t>
            </a:r>
            <a:r>
              <a:rPr sz="4500" spc="-10" dirty="0">
                <a:solidFill>
                  <a:srgbClr val="1A5612"/>
                </a:solidFill>
                <a:latin typeface="Arial"/>
                <a:cs typeface="Arial"/>
              </a:rPr>
              <a:t>climate</a:t>
            </a:r>
            <a:r>
              <a:rPr sz="4500" dirty="0">
                <a:solidFill>
                  <a:srgbClr val="1A5612"/>
                </a:solidFill>
                <a:latin typeface="Arial"/>
                <a:cs typeface="Arial"/>
              </a:rPr>
              <a:t>	</a:t>
            </a:r>
            <a:r>
              <a:rPr sz="4500" spc="-10" dirty="0">
                <a:solidFill>
                  <a:srgbClr val="1A5612"/>
                </a:solidFill>
                <a:latin typeface="Arial"/>
                <a:cs typeface="Arial"/>
              </a:rPr>
              <a:t>crisis.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74718"/>
            <a:ext cx="12192000" cy="3383279"/>
            <a:chOff x="0" y="3474718"/>
            <a:chExt cx="12192000" cy="3383279"/>
          </a:xfrm>
        </p:grpSpPr>
        <p:sp>
          <p:nvSpPr>
            <p:cNvPr id="3" name="object 3"/>
            <p:cNvSpPr/>
            <p:nvPr/>
          </p:nvSpPr>
          <p:spPr>
            <a:xfrm>
              <a:off x="0" y="3474718"/>
              <a:ext cx="12192000" cy="3383279"/>
            </a:xfrm>
            <a:custGeom>
              <a:avLst/>
              <a:gdLst/>
              <a:ahLst/>
              <a:cxnLst/>
              <a:rect l="l" t="t" r="r" b="b"/>
              <a:pathLst>
                <a:path w="12192000" h="3383279">
                  <a:moveTo>
                    <a:pt x="12192000" y="0"/>
                  </a:moveTo>
                  <a:lnTo>
                    <a:pt x="0" y="0"/>
                  </a:lnTo>
                  <a:lnTo>
                    <a:pt x="0" y="3383281"/>
                  </a:lnTo>
                  <a:lnTo>
                    <a:pt x="12192000" y="338328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BEE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35212" y="3549408"/>
              <a:ext cx="3194685" cy="678180"/>
            </a:xfrm>
            <a:custGeom>
              <a:avLst/>
              <a:gdLst/>
              <a:ahLst/>
              <a:cxnLst/>
              <a:rect l="l" t="t" r="r" b="b"/>
              <a:pathLst>
                <a:path w="3194684" h="678179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8167"/>
                  </a:lnTo>
                  <a:lnTo>
                    <a:pt x="2947162" y="678167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3643" y="3605784"/>
              <a:ext cx="996696" cy="5638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6935" y="3665220"/>
              <a:ext cx="1237487" cy="44500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837169" y="627823"/>
            <a:ext cx="1789430" cy="2255520"/>
            <a:chOff x="4837169" y="627823"/>
            <a:chExt cx="1789430" cy="22555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7169" y="627823"/>
              <a:ext cx="1789429" cy="22552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32525" y="651510"/>
              <a:ext cx="5080" cy="2052955"/>
            </a:xfrm>
            <a:custGeom>
              <a:avLst/>
              <a:gdLst/>
              <a:ahLst/>
              <a:cxnLst/>
              <a:rect l="l" t="t" r="r" b="b"/>
              <a:pathLst>
                <a:path w="5079" h="2052955">
                  <a:moveTo>
                    <a:pt x="4572" y="323088"/>
                  </a:moveTo>
                  <a:lnTo>
                    <a:pt x="4572" y="411225"/>
                  </a:lnTo>
                </a:path>
                <a:path w="5079" h="2052955">
                  <a:moveTo>
                    <a:pt x="0" y="0"/>
                  </a:moveTo>
                  <a:lnTo>
                    <a:pt x="0" y="35687"/>
                  </a:lnTo>
                </a:path>
                <a:path w="5079" h="2052955">
                  <a:moveTo>
                    <a:pt x="4572" y="1781555"/>
                  </a:moveTo>
                  <a:lnTo>
                    <a:pt x="4572" y="1869693"/>
                  </a:lnTo>
                </a:path>
                <a:path w="5079" h="2052955">
                  <a:moveTo>
                    <a:pt x="4572" y="1964436"/>
                  </a:moveTo>
                  <a:lnTo>
                    <a:pt x="4572" y="2052574"/>
                  </a:lnTo>
                </a:path>
              </a:pathLst>
            </a:custGeom>
            <a:ln w="19050">
              <a:solidFill>
                <a:srgbClr val="094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4800" b="1" dirty="0">
                <a:solidFill>
                  <a:srgbClr val="3E762B"/>
                </a:solidFill>
                <a:latin typeface="Arial"/>
                <a:cs typeface="Arial"/>
              </a:rPr>
              <a:t>Pavement</a:t>
            </a:r>
            <a:r>
              <a:rPr sz="4800" b="1" spc="-210" dirty="0">
                <a:solidFill>
                  <a:srgbClr val="3E762B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3E762B"/>
                </a:solidFill>
                <a:latin typeface="Arial"/>
                <a:cs typeface="Arial"/>
              </a:rPr>
              <a:t>Resilience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b="1" i="1" dirty="0">
                <a:solidFill>
                  <a:srgbClr val="3E762B"/>
                </a:solidFill>
                <a:latin typeface="Arial"/>
                <a:cs typeface="Arial"/>
              </a:rPr>
              <a:t>Motivation</a:t>
            </a:r>
            <a:r>
              <a:rPr sz="2400" b="1" i="1" spc="-25" dirty="0">
                <a:solidFill>
                  <a:srgbClr val="3E762B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3E762B"/>
                </a:solidFill>
                <a:latin typeface="Arial"/>
                <a:cs typeface="Arial"/>
              </a:rPr>
              <a:t>and</a:t>
            </a:r>
            <a:r>
              <a:rPr sz="2400" b="1" i="1" spc="-25" dirty="0">
                <a:solidFill>
                  <a:srgbClr val="3E762B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3E762B"/>
                </a:solidFill>
                <a:latin typeface="Arial"/>
                <a:cs typeface="Arial"/>
              </a:rPr>
              <a:t>State</a:t>
            </a:r>
            <a:r>
              <a:rPr sz="2400" b="1" i="1" spc="-25" dirty="0">
                <a:solidFill>
                  <a:srgbClr val="3E762B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3E762B"/>
                </a:solidFill>
                <a:latin typeface="Arial"/>
                <a:cs typeface="Arial"/>
              </a:rPr>
              <a:t>of</a:t>
            </a:r>
            <a:r>
              <a:rPr sz="2400" b="1" i="1" spc="-20" dirty="0">
                <a:solidFill>
                  <a:srgbClr val="3E762B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3E762B"/>
                </a:solidFill>
                <a:latin typeface="Arial"/>
                <a:cs typeface="Arial"/>
              </a:rPr>
              <a:t>Practice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017902"/>
            <a:ext cx="10295890" cy="339534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170180">
              <a:lnSpc>
                <a:spcPct val="90000"/>
              </a:lnSpc>
              <a:spcBef>
                <a:spcPts val="430"/>
              </a:spcBef>
            </a:pPr>
            <a:r>
              <a:rPr sz="2800" dirty="0">
                <a:latin typeface="Arial"/>
                <a:cs typeface="Arial"/>
              </a:rPr>
              <a:t>Except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statutes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regulations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cited,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contents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this </a:t>
            </a:r>
            <a:r>
              <a:rPr sz="2800" dirty="0">
                <a:latin typeface="Arial"/>
                <a:cs typeface="Arial"/>
              </a:rPr>
              <a:t>presentation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do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not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have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force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effect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law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not </a:t>
            </a:r>
            <a:r>
              <a:rPr sz="2800" dirty="0">
                <a:latin typeface="Arial"/>
                <a:cs typeface="Arial"/>
              </a:rPr>
              <a:t>meant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bind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States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public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any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way.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This </a:t>
            </a:r>
            <a:r>
              <a:rPr sz="2800" dirty="0">
                <a:latin typeface="Arial"/>
                <a:cs typeface="Arial"/>
              </a:rPr>
              <a:t>presentation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intended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only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provide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information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regarding </a:t>
            </a:r>
            <a:r>
              <a:rPr sz="2800" dirty="0">
                <a:latin typeface="Arial"/>
                <a:cs typeface="Arial"/>
              </a:rPr>
              <a:t>existing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requirements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under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law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agency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policies.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60"/>
              </a:spcBef>
            </a:pP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020"/>
              </a:lnSpc>
            </a:pPr>
            <a:r>
              <a:rPr sz="2800" dirty="0">
                <a:latin typeface="Arial"/>
                <a:cs typeface="Arial"/>
              </a:rPr>
              <a:t>Unless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otherwise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noted,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FHWA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source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all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images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this </a:t>
            </a:r>
            <a:r>
              <a:rPr sz="2800" spc="-10" dirty="0">
                <a:latin typeface="Arial"/>
                <a:cs typeface="Arial"/>
              </a:rPr>
              <a:t>presentation.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Disclaimer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Pavement</a:t>
            </a:r>
            <a:r>
              <a:rPr b="0" spc="-5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Climate</a:t>
            </a:r>
            <a:r>
              <a:rPr b="0" spc="-5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Resilience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42870" y="5633415"/>
            <a:ext cx="122555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i="1" dirty="0">
                <a:latin typeface="Arial"/>
                <a:cs typeface="Arial"/>
              </a:rPr>
              <a:t>©</a:t>
            </a:r>
            <a:r>
              <a:rPr sz="650" i="1" spc="20" dirty="0">
                <a:latin typeface="Arial"/>
                <a:cs typeface="Arial"/>
              </a:rPr>
              <a:t> </a:t>
            </a:r>
            <a:r>
              <a:rPr sz="650" i="1" spc="-10" dirty="0">
                <a:latin typeface="Arial"/>
                <a:cs typeface="Arial"/>
              </a:rPr>
              <a:t>MISHELLA/stock.adobe.com.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5646" y="5632805"/>
            <a:ext cx="140081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i="1" dirty="0">
                <a:latin typeface="Arial"/>
                <a:cs typeface="Arial"/>
              </a:rPr>
              <a:t>©</a:t>
            </a:r>
            <a:r>
              <a:rPr sz="650" i="1" spc="3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Kemal</a:t>
            </a:r>
            <a:r>
              <a:rPr sz="650" i="1" spc="45" dirty="0">
                <a:latin typeface="Arial"/>
                <a:cs typeface="Arial"/>
              </a:rPr>
              <a:t> </a:t>
            </a:r>
            <a:r>
              <a:rPr sz="650" i="1" spc="-10" dirty="0">
                <a:latin typeface="Arial"/>
                <a:cs typeface="Arial"/>
              </a:rPr>
              <a:t>Kozbaev/stock.adobe.com.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9409" y="5632805"/>
            <a:ext cx="1044575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i="1" dirty="0">
                <a:latin typeface="Arial"/>
                <a:cs typeface="Arial"/>
              </a:rPr>
              <a:t>©</a:t>
            </a:r>
            <a:r>
              <a:rPr sz="650" i="1" spc="25" dirty="0">
                <a:latin typeface="Arial"/>
                <a:cs typeface="Arial"/>
              </a:rPr>
              <a:t> </a:t>
            </a:r>
            <a:r>
              <a:rPr sz="650" i="1" spc="-10" dirty="0">
                <a:latin typeface="Arial"/>
                <a:cs typeface="Arial"/>
              </a:rPr>
              <a:t>mreco/stock.adobe.com.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64271" y="5632805"/>
            <a:ext cx="1138555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i="1" dirty="0">
                <a:latin typeface="Arial"/>
                <a:cs typeface="Arial"/>
              </a:rPr>
              <a:t>©</a:t>
            </a:r>
            <a:r>
              <a:rPr sz="650" i="1" spc="2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Naya</a:t>
            </a:r>
            <a:r>
              <a:rPr sz="650" i="1" spc="40" dirty="0">
                <a:latin typeface="Arial"/>
                <a:cs typeface="Arial"/>
              </a:rPr>
              <a:t> </a:t>
            </a:r>
            <a:r>
              <a:rPr sz="650" i="1" spc="-10" dirty="0">
                <a:latin typeface="Arial"/>
                <a:cs typeface="Arial"/>
              </a:rPr>
              <a:t>Na/stock.adobe.com.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9779" y="4099559"/>
            <a:ext cx="7621905" cy="1501140"/>
            <a:chOff x="2049779" y="4099559"/>
            <a:chExt cx="7621905" cy="150114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9779" y="4099559"/>
              <a:ext cx="1865375" cy="15011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5635" y="4099559"/>
              <a:ext cx="1882139" cy="15011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9779" y="4099559"/>
              <a:ext cx="1824227" cy="15011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6011" y="4099559"/>
              <a:ext cx="1955292" cy="150113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796021" y="6218326"/>
            <a:ext cx="2796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Source:</a:t>
            </a:r>
            <a:r>
              <a:rPr sz="1200" i="1" spc="-8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Adapted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from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FHWA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Order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5520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0194" y="2089150"/>
            <a:ext cx="7832090" cy="19386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469900" marR="5080" indent="-457200">
              <a:lnSpc>
                <a:spcPts val="2160"/>
              </a:lnSpc>
              <a:spcBef>
                <a:spcPts val="375"/>
              </a:spcBef>
              <a:buClr>
                <a:srgbClr val="1A5612"/>
              </a:buClr>
              <a:buAutoNum type="arabicPeriod"/>
              <a:tabLst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Ability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anticipate,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prepare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for,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adapt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conditions </a:t>
            </a:r>
            <a:r>
              <a:rPr sz="2000" dirty="0">
                <a:latin typeface="Arial"/>
                <a:cs typeface="Arial"/>
              </a:rPr>
              <a:t>while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maintaining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expected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pavement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performance.</a:t>
            </a:r>
            <a:endParaRPr sz="2000">
              <a:latin typeface="Arial"/>
              <a:cs typeface="Arial"/>
            </a:endParaRPr>
          </a:p>
          <a:p>
            <a:pPr marL="926465" lvl="1" indent="-456565">
              <a:lnSpc>
                <a:spcPct val="100000"/>
              </a:lnSpc>
              <a:spcBef>
                <a:spcPts val="265"/>
              </a:spcBef>
              <a:buClr>
                <a:srgbClr val="1A5612"/>
              </a:buClr>
              <a:buAutoNum type="arabicPeriod"/>
              <a:tabLst>
                <a:tab pos="926465" algn="l"/>
              </a:tabLst>
            </a:pPr>
            <a:r>
              <a:rPr sz="1800" dirty="0">
                <a:latin typeface="Arial"/>
                <a:cs typeface="Arial"/>
              </a:rPr>
              <a:t>Gradual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changes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frequency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intensity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climate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stressors</a:t>
            </a:r>
            <a:endParaRPr sz="1800">
              <a:latin typeface="Arial"/>
              <a:cs typeface="Arial"/>
            </a:endParaRPr>
          </a:p>
          <a:p>
            <a:pPr marL="469265" lvl="1" indent="-456565">
              <a:lnSpc>
                <a:spcPct val="100000"/>
              </a:lnSpc>
              <a:spcBef>
                <a:spcPts val="750"/>
              </a:spcBef>
              <a:buClr>
                <a:srgbClr val="1A5612"/>
              </a:buClr>
              <a:buAutoNum type="arabicPeriod"/>
              <a:tabLst>
                <a:tab pos="469265" algn="l"/>
              </a:tabLst>
            </a:pPr>
            <a:r>
              <a:rPr sz="2000" dirty="0">
                <a:latin typeface="Arial"/>
                <a:cs typeface="Arial"/>
              </a:rPr>
              <a:t>Withstand,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respond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to,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recover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rapidly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from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disruptions</a:t>
            </a:r>
            <a:endParaRPr sz="2000">
              <a:latin typeface="Arial"/>
              <a:cs typeface="Arial"/>
            </a:endParaRPr>
          </a:p>
          <a:p>
            <a:pPr marL="926465" lvl="2" indent="-456565">
              <a:lnSpc>
                <a:spcPct val="100000"/>
              </a:lnSpc>
              <a:spcBef>
                <a:spcPts val="295"/>
              </a:spcBef>
              <a:buClr>
                <a:srgbClr val="1A5612"/>
              </a:buClr>
              <a:buAutoNum type="arabicPeriod"/>
              <a:tabLst>
                <a:tab pos="926465" algn="l"/>
              </a:tabLst>
            </a:pPr>
            <a:r>
              <a:rPr sz="1800" dirty="0">
                <a:latin typeface="Arial"/>
                <a:cs typeface="Arial"/>
              </a:rPr>
              <a:t>Extreme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events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very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disruptive/destructive</a:t>
            </a:r>
            <a:endParaRPr sz="1800">
              <a:latin typeface="Arial"/>
              <a:cs typeface="Arial"/>
            </a:endParaRPr>
          </a:p>
          <a:p>
            <a:pPr marL="926465" lvl="2" indent="-456565">
              <a:lnSpc>
                <a:spcPct val="100000"/>
              </a:lnSpc>
              <a:spcBef>
                <a:spcPts val="275"/>
              </a:spcBef>
              <a:buClr>
                <a:srgbClr val="1A5612"/>
              </a:buClr>
              <a:buAutoNum type="arabicPeriod"/>
              <a:tabLst>
                <a:tab pos="926465" algn="l"/>
              </a:tabLst>
            </a:pPr>
            <a:r>
              <a:rPr sz="1800" dirty="0">
                <a:latin typeface="Arial"/>
                <a:cs typeface="Arial"/>
              </a:rPr>
              <a:t>Rapid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assessment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repair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practices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1260" y="6033617"/>
            <a:ext cx="591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0" algn="ctr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For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full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definition,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see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sec.</a:t>
            </a:r>
            <a:r>
              <a:rPr sz="1200" i="1" spc="-25" dirty="0">
                <a:latin typeface="Arial"/>
                <a:cs typeface="Arial"/>
              </a:rPr>
              <a:t> 11103 </a:t>
            </a:r>
            <a:r>
              <a:rPr sz="1200" i="1" dirty="0">
                <a:latin typeface="Arial"/>
                <a:cs typeface="Arial"/>
              </a:rPr>
              <a:t>of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Bipartisan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Infrastructure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Law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(BIL),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enacted </a:t>
            </a:r>
            <a:r>
              <a:rPr sz="1200" i="1" dirty="0">
                <a:latin typeface="Arial"/>
                <a:cs typeface="Arial"/>
              </a:rPr>
              <a:t>as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Infrastructure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Investment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and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Jobs</a:t>
            </a:r>
            <a:r>
              <a:rPr sz="1200" i="1" spc="-7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Act,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Pub.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L.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117-</a:t>
            </a:r>
            <a:r>
              <a:rPr sz="1200" i="1" dirty="0">
                <a:latin typeface="Arial"/>
                <a:cs typeface="Arial"/>
              </a:rPr>
              <a:t>58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(Nov.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15,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2021).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See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also </a:t>
            </a:r>
            <a:r>
              <a:rPr sz="1200" i="1" spc="-10" dirty="0">
                <a:latin typeface="Arial"/>
                <a:cs typeface="Arial"/>
              </a:rPr>
              <a:t>FHWA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policy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on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Using</a:t>
            </a:r>
            <a:r>
              <a:rPr sz="1200" i="1" u="sng" spc="-2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BIL</a:t>
            </a:r>
            <a:r>
              <a:rPr sz="1200" i="1" u="sng" spc="-4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Resources</a:t>
            </a:r>
            <a:r>
              <a:rPr sz="1200" i="1" u="sng" spc="-4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to</a:t>
            </a:r>
            <a:r>
              <a:rPr sz="1200" i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Build</a:t>
            </a:r>
            <a:r>
              <a:rPr sz="1200" i="1" u="sng" spc="-4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a</a:t>
            </a:r>
            <a:r>
              <a:rPr sz="1200" i="1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Better</a:t>
            </a:r>
            <a:r>
              <a:rPr sz="1200" i="1" u="sng" spc="-7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200" i="1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America</a:t>
            </a:r>
            <a:r>
              <a:rPr sz="1200" i="1" u="none" spc="15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1200" i="1" u="none" dirty="0">
                <a:latin typeface="Arial"/>
                <a:cs typeface="Arial"/>
              </a:rPr>
              <a:t>(Dec.</a:t>
            </a:r>
            <a:r>
              <a:rPr sz="1200" i="1" u="none" spc="-20" dirty="0">
                <a:latin typeface="Arial"/>
                <a:cs typeface="Arial"/>
              </a:rPr>
              <a:t> </a:t>
            </a:r>
            <a:r>
              <a:rPr sz="1200" i="1" u="none" dirty="0">
                <a:latin typeface="Arial"/>
                <a:cs typeface="Arial"/>
              </a:rPr>
              <a:t>16,</a:t>
            </a:r>
            <a:r>
              <a:rPr sz="1200" i="1" u="none" spc="-20" dirty="0">
                <a:latin typeface="Arial"/>
                <a:cs typeface="Arial"/>
              </a:rPr>
              <a:t> </a:t>
            </a:r>
            <a:r>
              <a:rPr sz="1200" i="1" u="none" spc="-10" dirty="0">
                <a:latin typeface="Arial"/>
                <a:cs typeface="Arial"/>
              </a:rPr>
              <a:t>2021).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Pavement</a:t>
            </a:r>
            <a:r>
              <a:rPr spc="-25" dirty="0"/>
              <a:t> </a:t>
            </a:r>
            <a:r>
              <a:rPr dirty="0"/>
              <a:t>Impacts</a:t>
            </a:r>
            <a:r>
              <a:rPr spc="-15" dirty="0"/>
              <a:t> </a:t>
            </a:r>
            <a:r>
              <a:rPr dirty="0"/>
              <a:t>from</a:t>
            </a:r>
            <a:r>
              <a:rPr spc="-15" dirty="0"/>
              <a:t> </a:t>
            </a:r>
            <a:r>
              <a:rPr spc="-10" dirty="0"/>
              <a:t>Climate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8779" y="2029180"/>
            <a:ext cx="6257925" cy="417957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8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Environmental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factors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contribute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pavement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performance:</a:t>
            </a:r>
            <a:endParaRPr sz="18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815"/>
              </a:spcBef>
              <a:buClr>
                <a:srgbClr val="1A5612"/>
              </a:buClr>
              <a:buFont typeface="Wingdings"/>
              <a:buChar char=""/>
              <a:tabLst>
                <a:tab pos="697865" algn="l"/>
              </a:tabLst>
            </a:pPr>
            <a:r>
              <a:rPr sz="1500" dirty="0">
                <a:latin typeface="Arial"/>
                <a:cs typeface="Arial"/>
              </a:rPr>
              <a:t>Contributed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36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percent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total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damage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flexible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pavements</a:t>
            </a:r>
            <a:endParaRPr sz="15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80"/>
              </a:spcBef>
              <a:buClr>
                <a:srgbClr val="1A5612"/>
              </a:buClr>
              <a:buFont typeface="Wingdings"/>
              <a:buChar char=""/>
              <a:tabLst>
                <a:tab pos="697865" algn="l"/>
              </a:tabLst>
            </a:pPr>
            <a:r>
              <a:rPr sz="1500" dirty="0">
                <a:latin typeface="Arial"/>
                <a:cs typeface="Arial"/>
              </a:rPr>
              <a:t>Contributed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24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percent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total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damage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rigid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pavements</a:t>
            </a:r>
            <a:endParaRPr sz="15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Changes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climate:</a:t>
            </a:r>
            <a:endParaRPr sz="1800">
              <a:latin typeface="Arial"/>
              <a:cs typeface="Arial"/>
            </a:endParaRPr>
          </a:p>
          <a:p>
            <a:pPr marL="697865" indent="-227965">
              <a:lnSpc>
                <a:spcPct val="100000"/>
              </a:lnSpc>
              <a:spcBef>
                <a:spcPts val="815"/>
              </a:spcBef>
              <a:buClr>
                <a:srgbClr val="1A5612"/>
              </a:buClr>
              <a:buChar char="•"/>
              <a:tabLst>
                <a:tab pos="697865" algn="l"/>
              </a:tabLst>
            </a:pPr>
            <a:r>
              <a:rPr sz="1500" dirty="0">
                <a:latin typeface="Arial"/>
                <a:cs typeface="Arial"/>
              </a:rPr>
              <a:t>Are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characterized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by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changes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frequency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and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intensity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of:</a:t>
            </a:r>
            <a:endParaRPr sz="15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80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spc="-10" dirty="0">
                <a:latin typeface="Arial"/>
                <a:cs typeface="Arial"/>
              </a:rPr>
              <a:t>Temperature</a:t>
            </a:r>
            <a:endParaRPr sz="13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55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spc="-10" dirty="0">
                <a:latin typeface="Arial"/>
                <a:cs typeface="Arial"/>
              </a:rPr>
              <a:t>Precipitation</a:t>
            </a:r>
            <a:endParaRPr sz="13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55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dirty="0">
                <a:latin typeface="Arial"/>
                <a:cs typeface="Arial"/>
              </a:rPr>
              <a:t>Drought,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floods,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and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wildfires</a:t>
            </a:r>
            <a:endParaRPr sz="13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55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dirty="0">
                <a:latin typeface="Arial"/>
                <a:cs typeface="Arial"/>
              </a:rPr>
              <a:t>Arctic</a:t>
            </a:r>
            <a:r>
              <a:rPr sz="1300" spc="-3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change</a:t>
            </a:r>
            <a:endParaRPr sz="13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55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dirty="0">
                <a:latin typeface="Arial"/>
                <a:cs typeface="Arial"/>
              </a:rPr>
              <a:t>Sea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level</a:t>
            </a:r>
            <a:r>
              <a:rPr sz="1300" spc="-20" dirty="0">
                <a:latin typeface="Arial"/>
                <a:cs typeface="Arial"/>
              </a:rPr>
              <a:t> rise</a:t>
            </a:r>
            <a:endParaRPr sz="13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60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dirty="0">
                <a:latin typeface="Arial"/>
                <a:cs typeface="Arial"/>
              </a:rPr>
              <a:t>Extreme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weather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events</a:t>
            </a:r>
            <a:endParaRPr sz="1300">
              <a:latin typeface="Arial"/>
              <a:cs typeface="Arial"/>
            </a:endParaRPr>
          </a:p>
          <a:p>
            <a:pPr marL="697865" indent="-227965">
              <a:lnSpc>
                <a:spcPct val="100000"/>
              </a:lnSpc>
              <a:spcBef>
                <a:spcPts val="760"/>
              </a:spcBef>
              <a:buClr>
                <a:srgbClr val="1A5612"/>
              </a:buClr>
              <a:buChar char="•"/>
              <a:tabLst>
                <a:tab pos="697865" algn="l"/>
              </a:tabLst>
            </a:pPr>
            <a:r>
              <a:rPr sz="1500" dirty="0">
                <a:latin typeface="Arial"/>
                <a:cs typeface="Arial"/>
              </a:rPr>
              <a:t>Expose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vulnerabilities</a:t>
            </a:r>
            <a:r>
              <a:rPr sz="1500" b="1" i="1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pavements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that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have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associated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b="1" i="1" spc="-10" dirty="0">
                <a:latin typeface="Arial"/>
                <a:cs typeface="Arial"/>
              </a:rPr>
              <a:t>risks</a:t>
            </a:r>
            <a:endParaRPr sz="15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775"/>
              </a:spcBef>
              <a:buClr>
                <a:srgbClr val="7EBE60"/>
              </a:buClr>
              <a:buChar char="•"/>
              <a:tabLst>
                <a:tab pos="1155700" algn="l"/>
              </a:tabLst>
            </a:pPr>
            <a:r>
              <a:rPr sz="1300" dirty="0">
                <a:latin typeface="Arial"/>
                <a:cs typeface="Arial"/>
              </a:rPr>
              <a:t>Produce</a:t>
            </a:r>
            <a:r>
              <a:rPr sz="1300" spc="-7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pavement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performance</a:t>
            </a:r>
            <a:r>
              <a:rPr sz="1300" spc="-5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implications</a:t>
            </a:r>
            <a:r>
              <a:rPr sz="1300" spc="-6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(see</a:t>
            </a:r>
            <a:r>
              <a:rPr sz="1300" spc="-7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indicators)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1675" y="1981580"/>
            <a:ext cx="50184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Key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pavement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indicators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monitor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climate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impacts: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8304" y="5912307"/>
            <a:ext cx="26885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Arial"/>
                <a:cs typeface="Arial"/>
              </a:rPr>
              <a:t>Source:</a:t>
            </a:r>
            <a:r>
              <a:rPr sz="900" i="1" spc="70" dirty="0">
                <a:latin typeface="Arial"/>
                <a:cs typeface="Arial"/>
              </a:rPr>
              <a:t> </a:t>
            </a:r>
            <a:r>
              <a:rPr sz="900" i="1" spc="-20" dirty="0">
                <a:latin typeface="Arial"/>
                <a:cs typeface="Arial"/>
              </a:rPr>
              <a:t>FHWA-</a:t>
            </a:r>
            <a:r>
              <a:rPr sz="900" i="1" spc="-25" dirty="0">
                <a:latin typeface="Arial"/>
                <a:cs typeface="Arial"/>
              </a:rPr>
              <a:t>HIF-</a:t>
            </a:r>
            <a:r>
              <a:rPr sz="900" i="1" spc="-20" dirty="0">
                <a:latin typeface="Arial"/>
                <a:cs typeface="Arial"/>
              </a:rPr>
              <a:t>15-</a:t>
            </a:r>
            <a:r>
              <a:rPr sz="900" i="1" spc="-25" dirty="0">
                <a:latin typeface="Arial"/>
                <a:cs typeface="Arial"/>
              </a:rPr>
              <a:t>015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Arial"/>
                <a:cs typeface="Arial"/>
              </a:rPr>
              <a:t>CRCP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=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continuously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reinforced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concrete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pavement; </a:t>
            </a:r>
            <a:r>
              <a:rPr sz="900" dirty="0">
                <a:latin typeface="Arial"/>
                <a:cs typeface="Arial"/>
              </a:rPr>
              <a:t>JPCP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= jointed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plain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concrete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pavement.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178547" y="2342769"/>
          <a:ext cx="4883150" cy="3472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515">
                <a:tc>
                  <a:txBody>
                    <a:bodyPr/>
                    <a:lstStyle/>
                    <a:p>
                      <a:pPr marL="47625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Asphalt</a:t>
                      </a:r>
                      <a:r>
                        <a:rPr sz="10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10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Indicators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Concrete</a:t>
                      </a:r>
                      <a:r>
                        <a:rPr sz="10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10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Indicators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46355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Rutting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asphalt</a:t>
                      </a:r>
                      <a:r>
                        <a:rPr sz="10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surface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Blow-ups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(JPCP)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46355">
                        <a:lnSpc>
                          <a:spcPts val="120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0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(transverse)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cracking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Slab</a:t>
                      </a:r>
                      <a:r>
                        <a:rPr sz="10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cracking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46355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Block</a:t>
                      </a:r>
                      <a:r>
                        <a:rPr sz="10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cracking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Punch-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outs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(CRCP)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marL="46355">
                        <a:lnSpc>
                          <a:spcPts val="121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Raveling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Joint</a:t>
                      </a:r>
                      <a:r>
                        <a:rPr sz="10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spalling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46355">
                        <a:lnSpc>
                          <a:spcPts val="121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Fatigue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cracking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potholes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Freeze-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thaw</a:t>
                      </a:r>
                      <a:r>
                        <a:rPr sz="10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durability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46355">
                        <a:lnSpc>
                          <a:spcPts val="1215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Rutting</a:t>
                      </a:r>
                      <a:r>
                        <a:rPr sz="105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subgrade</a:t>
                      </a:r>
                      <a:r>
                        <a:rPr sz="105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unbound </a:t>
                      </a:r>
                      <a:r>
                        <a:rPr sz="1050" b="1" spc="-20" dirty="0">
                          <a:latin typeface="Calibri"/>
                          <a:cs typeface="Calibri"/>
                        </a:rPr>
                        <a:t>base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Faulting,</a:t>
                      </a:r>
                      <a:r>
                        <a:rPr sz="10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pumping,</a:t>
                      </a:r>
                      <a:r>
                        <a:rPr sz="10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corner</a:t>
                      </a:r>
                      <a:r>
                        <a:rPr sz="10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breaks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marL="46355">
                        <a:lnSpc>
                          <a:spcPts val="121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Stripping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5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Slab</a:t>
                      </a:r>
                      <a:r>
                        <a:rPr sz="10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warping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121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Punch-</a:t>
                      </a:r>
                      <a:r>
                        <a:rPr sz="1050" b="1" dirty="0">
                          <a:latin typeface="Calibri"/>
                          <a:cs typeface="Calibri"/>
                        </a:rPr>
                        <a:t>outs</a:t>
                      </a:r>
                      <a:r>
                        <a:rPr sz="10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10" dirty="0">
                          <a:latin typeface="Calibri"/>
                          <a:cs typeface="Calibri"/>
                        </a:rPr>
                        <a:t>(CRCP)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98779" y="6305194"/>
            <a:ext cx="103314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latin typeface="Arial"/>
                <a:cs typeface="Arial"/>
              </a:rPr>
              <a:t>Sources: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900" i="1" spc="-10" dirty="0">
                <a:latin typeface="Arial"/>
                <a:cs typeface="Arial"/>
              </a:rPr>
              <a:t>FHWA-HRT-</a:t>
            </a:r>
            <a:r>
              <a:rPr sz="900" i="1" dirty="0">
                <a:latin typeface="Arial"/>
                <a:cs typeface="Arial"/>
              </a:rPr>
              <a:t>16-</a:t>
            </a:r>
            <a:r>
              <a:rPr sz="900" i="1" spc="-25" dirty="0">
                <a:latin typeface="Arial"/>
                <a:cs typeface="Arial"/>
              </a:rPr>
              <a:t>078 </a:t>
            </a:r>
            <a:r>
              <a:rPr sz="900" i="1" spc="-10" dirty="0">
                <a:latin typeface="Arial"/>
                <a:cs typeface="Arial"/>
              </a:rPr>
              <a:t>FHWA-HIF-</a:t>
            </a:r>
            <a:r>
              <a:rPr sz="900" i="1" dirty="0">
                <a:latin typeface="Arial"/>
                <a:cs typeface="Arial"/>
              </a:rPr>
              <a:t>23-</a:t>
            </a:r>
            <a:r>
              <a:rPr sz="900" i="1" spc="-25" dirty="0">
                <a:latin typeface="Arial"/>
                <a:cs typeface="Arial"/>
              </a:rPr>
              <a:t>006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Pavement</a:t>
            </a:r>
            <a:r>
              <a:rPr spc="-65" dirty="0"/>
              <a:t> </a:t>
            </a:r>
            <a:r>
              <a:rPr dirty="0"/>
              <a:t>Climate</a:t>
            </a:r>
            <a:r>
              <a:rPr spc="-60" dirty="0"/>
              <a:t> </a:t>
            </a:r>
            <a:r>
              <a:rPr dirty="0"/>
              <a:t>Vulnerability</a:t>
            </a:r>
            <a:r>
              <a:rPr spc="-65" dirty="0"/>
              <a:t> </a:t>
            </a:r>
            <a:r>
              <a:rPr dirty="0"/>
              <a:t>&amp;</a:t>
            </a:r>
            <a:r>
              <a:rPr spc="-60" dirty="0"/>
              <a:t> </a:t>
            </a:r>
            <a:r>
              <a:rPr spc="-20" dirty="0"/>
              <a:t>Risk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36387"/>
            <a:ext cx="6329045" cy="6858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34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Pavement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climate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vulnerabilities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C00000"/>
                </a:solidFill>
                <a:latin typeface="Arial"/>
                <a:cs typeface="Arial"/>
              </a:rPr>
              <a:t>context-specific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30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1800" dirty="0">
                <a:latin typeface="Arial"/>
                <a:cs typeface="Arial"/>
              </a:rPr>
              <a:t>For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example,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consider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temperature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change: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403900"/>
            <a:ext cx="9822815" cy="108648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0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Addressing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vulnerability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requires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measuring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adapting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climate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risk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ts val="2270"/>
              </a:lnSpc>
              <a:spcBef>
                <a:spcPts val="71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“…</a:t>
            </a:r>
            <a:r>
              <a:rPr sz="2000" dirty="0">
                <a:latin typeface="Calibri"/>
                <a:cs typeface="Calibri"/>
              </a:rPr>
              <a:t>Risk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often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represented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probability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likelihood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occurrence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hazardous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events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or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70"/>
              </a:lnSpc>
            </a:pPr>
            <a:r>
              <a:rPr sz="2000" dirty="0">
                <a:latin typeface="Calibri"/>
                <a:cs typeface="Calibri"/>
              </a:rPr>
              <a:t>trends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multiplied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impacts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events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trends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5" dirty="0">
                <a:latin typeface="Calibri"/>
                <a:cs typeface="Calibri"/>
              </a:rPr>
              <a:t>occur.”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1500" spc="-30" dirty="0">
                <a:latin typeface="Calibri"/>
                <a:cs typeface="Calibri"/>
              </a:rPr>
              <a:t>FHWA-</a:t>
            </a:r>
            <a:r>
              <a:rPr sz="1500" spc="-10" dirty="0">
                <a:latin typeface="Calibri"/>
                <a:cs typeface="Calibri"/>
              </a:rPr>
              <a:t>HEP-</a:t>
            </a:r>
            <a:r>
              <a:rPr sz="1500" spc="-20" dirty="0">
                <a:latin typeface="Calibri"/>
                <a:cs typeface="Calibri"/>
              </a:rPr>
              <a:t>17-</a:t>
            </a:r>
            <a:r>
              <a:rPr sz="1500" spc="-25" dirty="0">
                <a:latin typeface="Calibri"/>
                <a:cs typeface="Calibri"/>
              </a:rPr>
              <a:t>082</a:t>
            </a:r>
            <a:endParaRPr sz="15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64385" y="2696336"/>
          <a:ext cx="8139430" cy="2350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804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50" b="1" spc="-10" dirty="0">
                          <a:latin typeface="Calibri"/>
                          <a:cs typeface="Calibri"/>
                        </a:rPr>
                        <a:t>Category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50" b="1" dirty="0">
                          <a:latin typeface="Calibri"/>
                          <a:cs typeface="Calibri"/>
                        </a:rPr>
                        <a:t>Climate</a:t>
                      </a:r>
                      <a:r>
                        <a:rPr sz="9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-10" dirty="0">
                          <a:latin typeface="Calibri"/>
                          <a:cs typeface="Calibri"/>
                        </a:rPr>
                        <a:t>Stressor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50" b="1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9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-10" dirty="0">
                          <a:latin typeface="Calibri"/>
                          <a:cs typeface="Calibri"/>
                        </a:rPr>
                        <a:t>Vulnerabilities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24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50" b="1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average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234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maximum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95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rate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age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hardening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asphalt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binder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105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concrete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temperature-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related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curling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associated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stresses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110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concrete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moisture-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related warping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accompanied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 by lower relative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humidity.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82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extreme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maximum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addition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listed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above: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95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Concrete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blow-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ups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due</a:t>
                      </a:r>
                      <a:r>
                        <a:rPr sz="9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excessive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slab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expansion.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110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construction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scheduling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limits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due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temperature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working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hour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restrictions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Warmer</a:t>
                      </a:r>
                      <a:r>
                        <a:rPr sz="9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extreme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minimum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234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Shallower</a:t>
                      </a:r>
                      <a:r>
                        <a:rPr sz="9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frost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depth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95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Reduced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risk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frost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heave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110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Warmer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minimum</a:t>
                      </a:r>
                      <a:r>
                        <a:rPr sz="9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pavement</a:t>
                      </a:r>
                      <a:r>
                        <a:rPr sz="9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2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freeze-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thaw</a:t>
                      </a:r>
                      <a:r>
                        <a:rPr sz="9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events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locations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234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thermal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 cycling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29895" indent="-342900">
                        <a:lnSpc>
                          <a:spcPct val="100000"/>
                        </a:lnSpc>
                        <a:spcBef>
                          <a:spcPts val="110"/>
                        </a:spcBef>
                        <a:buAutoNum type="arabicPeriod"/>
                        <a:tabLst>
                          <a:tab pos="429895" algn="l"/>
                        </a:tabLst>
                      </a:pPr>
                      <a:r>
                        <a:rPr sz="950" spc="-10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deicing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143505" y="5085715"/>
            <a:ext cx="1407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Arial"/>
                <a:cs typeface="Arial"/>
              </a:rPr>
              <a:t>Source:</a:t>
            </a:r>
            <a:r>
              <a:rPr sz="900" i="1" spc="50" dirty="0">
                <a:latin typeface="Arial"/>
                <a:cs typeface="Arial"/>
              </a:rPr>
              <a:t> </a:t>
            </a:r>
            <a:r>
              <a:rPr sz="900" i="1" spc="-10" dirty="0">
                <a:latin typeface="Arial"/>
                <a:cs typeface="Arial"/>
              </a:rPr>
              <a:t>FHWA-HIF-23-</a:t>
            </a:r>
            <a:r>
              <a:rPr sz="900" i="1" spc="-25" dirty="0">
                <a:latin typeface="Arial"/>
                <a:cs typeface="Arial"/>
              </a:rPr>
              <a:t>006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45" dirty="0">
                <a:latin typeface="Arial"/>
                <a:cs typeface="Arial"/>
              </a:rPr>
              <a:t>FHWA</a:t>
            </a:r>
            <a:r>
              <a:rPr b="0" spc="-2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Resilience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Motivation: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4026" y="2214467"/>
            <a:ext cx="4141285" cy="40378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414" y="1971595"/>
            <a:ext cx="8783320" cy="45472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355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800" dirty="0">
                <a:latin typeface="Arial"/>
                <a:cs typeface="Arial"/>
              </a:rPr>
              <a:t>Strategic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Goal: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Climate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Sustainability</a:t>
            </a:r>
            <a:endParaRPr sz="28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25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Infrastructure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Resilience:</a:t>
            </a:r>
            <a:endParaRPr sz="2400">
              <a:latin typeface="Arial"/>
              <a:cs typeface="Arial"/>
            </a:endParaRPr>
          </a:p>
          <a:p>
            <a:pPr marL="1155700" marR="1517015" lvl="2" indent="-228600">
              <a:lnSpc>
                <a:spcPct val="90000"/>
              </a:lnSpc>
              <a:spcBef>
                <a:spcPts val="505"/>
              </a:spcBef>
              <a:buClr>
                <a:srgbClr val="E1EFD9"/>
              </a:buClr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Arial"/>
                <a:cs typeface="Arial"/>
              </a:rPr>
              <a:t>CSR2: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Enhance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Data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collection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analysis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methods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assess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risks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posed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climate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transportation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system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identify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vulnerable </a:t>
            </a:r>
            <a:r>
              <a:rPr sz="2000" dirty="0">
                <a:latin typeface="Arial"/>
                <a:cs typeface="Arial"/>
              </a:rPr>
              <a:t>infrastructure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assets</a:t>
            </a:r>
            <a:endParaRPr sz="2000">
              <a:latin typeface="Arial"/>
              <a:cs typeface="Arial"/>
            </a:endParaRPr>
          </a:p>
          <a:p>
            <a:pPr marL="1155700" marR="2355850" lvl="2" indent="-228600">
              <a:lnSpc>
                <a:spcPts val="2160"/>
              </a:lnSpc>
              <a:spcBef>
                <a:spcPts val="535"/>
              </a:spcBef>
              <a:buChar char="•"/>
              <a:tabLst>
                <a:tab pos="1155700" algn="l"/>
                <a:tab pos="1225550" algn="l"/>
              </a:tabLst>
            </a:pPr>
            <a:r>
              <a:rPr sz="2000" dirty="0">
                <a:solidFill>
                  <a:srgbClr val="E1EFD9"/>
                </a:solidFill>
                <a:latin typeface="Arial"/>
                <a:cs typeface="Arial"/>
              </a:rPr>
              <a:t>	</a:t>
            </a:r>
            <a:r>
              <a:rPr sz="2000" b="1" dirty="0">
                <a:latin typeface="Arial"/>
                <a:cs typeface="Arial"/>
              </a:rPr>
              <a:t>CSR3: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Research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advance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adoption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of </a:t>
            </a:r>
            <a:r>
              <a:rPr sz="2000" dirty="0">
                <a:latin typeface="Arial"/>
                <a:cs typeface="Arial"/>
              </a:rPr>
              <a:t>adaptable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resilient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materials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structures</a:t>
            </a:r>
            <a:endParaRPr sz="20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170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Climate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Justice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Environmental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Justice</a:t>
            </a:r>
            <a:endParaRPr sz="2400">
              <a:latin typeface="Arial"/>
              <a:cs typeface="Arial"/>
            </a:endParaRPr>
          </a:p>
          <a:p>
            <a:pPr marL="1155700" marR="1411605" lvl="2" indent="-228600">
              <a:lnSpc>
                <a:spcPct val="90000"/>
              </a:lnSpc>
              <a:spcBef>
                <a:spcPts val="509"/>
              </a:spcBef>
              <a:buClr>
                <a:srgbClr val="E1EFD9"/>
              </a:buClr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Arial"/>
                <a:cs typeface="Arial"/>
              </a:rPr>
              <a:t>CSJ4: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Establish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data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collection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analysis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methods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assess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risks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posed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climate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vulnerable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communities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transportation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systems nearby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235"/>
              </a:spcBef>
            </a:pPr>
            <a:r>
              <a:rPr sz="1200" i="1" dirty="0">
                <a:latin typeface="Arial"/>
                <a:cs typeface="Arial"/>
              </a:rPr>
              <a:t>Source: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FHWA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45" dirty="0">
                <a:latin typeface="Arial"/>
                <a:cs typeface="Arial"/>
              </a:rPr>
              <a:t>FHWA</a:t>
            </a:r>
            <a:r>
              <a:rPr b="0" spc="-2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Resilience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Motivation: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2107" y="2933700"/>
            <a:ext cx="3994404" cy="31479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9" y="1860626"/>
            <a:ext cx="9600565" cy="4570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2375"/>
              </a:lnSpc>
              <a:spcBef>
                <a:spcPts val="9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Conducting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research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deploy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strategies</a:t>
            </a:r>
            <a:r>
              <a:rPr sz="2200" i="1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improving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pavement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resilience</a:t>
            </a:r>
            <a:endParaRPr sz="2200">
              <a:latin typeface="Arial"/>
              <a:cs typeface="Arial"/>
            </a:endParaRPr>
          </a:p>
          <a:p>
            <a:pPr marL="241300">
              <a:lnSpc>
                <a:spcPts val="2375"/>
              </a:lnSpc>
            </a:pPr>
            <a:r>
              <a:rPr sz="2200" dirty="0">
                <a:latin typeface="Arial"/>
                <a:cs typeface="Arial"/>
              </a:rPr>
              <a:t>[CSR2,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CSR3,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CSJ4]</a:t>
            </a:r>
            <a:endParaRPr sz="2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6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1900" dirty="0">
                <a:latin typeface="Arial"/>
                <a:cs typeface="Arial"/>
              </a:rPr>
              <a:t>Example: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Impact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of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Increasing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temperature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on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flexible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pavement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infrastructure</a:t>
            </a:r>
            <a:endParaRPr sz="19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150"/>
              </a:spcBef>
              <a:buClr>
                <a:srgbClr val="E1EFD9"/>
              </a:buClr>
              <a:buChar char="•"/>
              <a:tabLst>
                <a:tab pos="1155700" algn="l"/>
              </a:tabLst>
            </a:pPr>
            <a:r>
              <a:rPr sz="1500" dirty="0">
                <a:latin typeface="Arial"/>
                <a:cs typeface="Arial"/>
              </a:rPr>
              <a:t>Requires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quantification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pavement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design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and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management</a:t>
            </a:r>
            <a:endParaRPr sz="15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860"/>
              </a:spcBef>
              <a:buClr>
                <a:srgbClr val="E1EFD9"/>
              </a:buClr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Climatic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data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are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used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explicitly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some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cases.</a:t>
            </a:r>
            <a:endParaRPr sz="2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50"/>
              </a:spcBef>
              <a:buClr>
                <a:srgbClr val="1A5612"/>
              </a:buClr>
              <a:buFont typeface="Arial"/>
              <a:buChar char="•"/>
              <a:tabLst>
                <a:tab pos="698500" algn="l"/>
              </a:tabLst>
            </a:pPr>
            <a:r>
              <a:rPr sz="1900" b="1" dirty="0">
                <a:latin typeface="Arial"/>
                <a:cs typeface="Arial"/>
              </a:rPr>
              <a:t>These</a:t>
            </a:r>
            <a:r>
              <a:rPr sz="1900" b="1" spc="-6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methods</a:t>
            </a:r>
            <a:r>
              <a:rPr sz="1900" b="1" spc="-6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assume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climate</a:t>
            </a:r>
            <a:r>
              <a:rPr sz="1900" b="1" spc="-50" dirty="0">
                <a:latin typeface="Arial"/>
                <a:cs typeface="Arial"/>
              </a:rPr>
              <a:t> </a:t>
            </a:r>
            <a:r>
              <a:rPr sz="1900" b="1" i="1" spc="-10" dirty="0">
                <a:solidFill>
                  <a:srgbClr val="FF0000"/>
                </a:solidFill>
                <a:latin typeface="Arial"/>
                <a:cs typeface="Arial"/>
              </a:rPr>
              <a:t>stationarity.</a:t>
            </a:r>
            <a:endParaRPr sz="19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95"/>
              </a:spcBef>
              <a:buClr>
                <a:srgbClr val="1A5612"/>
              </a:buClr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200" spc="-10" dirty="0">
                <a:latin typeface="Arial"/>
                <a:cs typeface="Arial"/>
              </a:rPr>
              <a:t>Stationary</a:t>
            </a:r>
            <a:r>
              <a:rPr sz="2200" spc="-13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Assumption:</a:t>
            </a:r>
            <a:endParaRPr sz="2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6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1900" dirty="0">
                <a:latin typeface="Arial"/>
                <a:cs typeface="Arial"/>
              </a:rPr>
              <a:t>Observed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data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=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future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climate</a:t>
            </a:r>
            <a:endParaRPr sz="19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885"/>
              </a:spcBef>
              <a:buClr>
                <a:srgbClr val="1A5612"/>
              </a:buClr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200" spc="-20" dirty="0">
                <a:latin typeface="Arial"/>
                <a:cs typeface="Arial"/>
              </a:rPr>
              <a:t>Non-</a:t>
            </a:r>
            <a:r>
              <a:rPr sz="2200" spc="-10" dirty="0">
                <a:latin typeface="Arial"/>
                <a:cs typeface="Arial"/>
              </a:rPr>
              <a:t>stationary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Assumption:</a:t>
            </a:r>
            <a:endParaRPr sz="2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4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1900" dirty="0">
                <a:latin typeface="Arial"/>
                <a:cs typeface="Arial"/>
              </a:rPr>
              <a:t>Observed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data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≠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future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climate</a:t>
            </a:r>
            <a:endParaRPr sz="1900">
              <a:latin typeface="Arial"/>
              <a:cs typeface="Arial"/>
            </a:endParaRPr>
          </a:p>
          <a:p>
            <a:pPr marR="1110615" algn="r">
              <a:lnSpc>
                <a:spcPct val="100000"/>
              </a:lnSpc>
              <a:spcBef>
                <a:spcPts val="1664"/>
              </a:spcBef>
            </a:pPr>
            <a:r>
              <a:rPr sz="1350" dirty="0">
                <a:latin typeface="Calibri"/>
                <a:cs typeface="Calibri"/>
              </a:rPr>
              <a:t>Source: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IPCC</a:t>
            </a:r>
            <a:r>
              <a:rPr sz="1350" i="1" spc="-45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AR6</a:t>
            </a:r>
            <a:r>
              <a:rPr sz="1350" i="1" spc="-30" dirty="0">
                <a:latin typeface="Calibri"/>
                <a:cs typeface="Calibri"/>
              </a:rPr>
              <a:t> </a:t>
            </a:r>
            <a:r>
              <a:rPr sz="1350" i="1" spc="-25" dirty="0">
                <a:latin typeface="Calibri"/>
                <a:cs typeface="Calibri"/>
              </a:rPr>
              <a:t>WG1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74718"/>
            <a:ext cx="12192000" cy="3383279"/>
            <a:chOff x="0" y="3474718"/>
            <a:chExt cx="12192000" cy="3383279"/>
          </a:xfrm>
        </p:grpSpPr>
        <p:sp>
          <p:nvSpPr>
            <p:cNvPr id="3" name="object 3"/>
            <p:cNvSpPr/>
            <p:nvPr/>
          </p:nvSpPr>
          <p:spPr>
            <a:xfrm>
              <a:off x="0" y="3474718"/>
              <a:ext cx="12192000" cy="3383279"/>
            </a:xfrm>
            <a:custGeom>
              <a:avLst/>
              <a:gdLst/>
              <a:ahLst/>
              <a:cxnLst/>
              <a:rect l="l" t="t" r="r" b="b"/>
              <a:pathLst>
                <a:path w="12192000" h="3383279">
                  <a:moveTo>
                    <a:pt x="12192000" y="0"/>
                  </a:moveTo>
                  <a:lnTo>
                    <a:pt x="0" y="0"/>
                  </a:lnTo>
                  <a:lnTo>
                    <a:pt x="0" y="3383281"/>
                  </a:lnTo>
                  <a:lnTo>
                    <a:pt x="12192000" y="338328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2F0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35212" y="3549408"/>
              <a:ext cx="3194685" cy="678180"/>
            </a:xfrm>
            <a:custGeom>
              <a:avLst/>
              <a:gdLst/>
              <a:ahLst/>
              <a:cxnLst/>
              <a:rect l="l" t="t" r="r" b="b"/>
              <a:pathLst>
                <a:path w="3194684" h="678179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8167"/>
                  </a:lnTo>
                  <a:lnTo>
                    <a:pt x="2947162" y="678167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3643" y="3605784"/>
              <a:ext cx="996696" cy="5638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6935" y="3665220"/>
              <a:ext cx="1237487" cy="44500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559808" y="64007"/>
            <a:ext cx="2147570" cy="3365500"/>
            <a:chOff x="4559808" y="64007"/>
            <a:chExt cx="2147570" cy="33655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9808" y="64007"/>
              <a:ext cx="2147316" cy="33649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32526" y="651509"/>
              <a:ext cx="5080" cy="2052955"/>
            </a:xfrm>
            <a:custGeom>
              <a:avLst/>
              <a:gdLst/>
              <a:ahLst/>
              <a:cxnLst/>
              <a:rect l="l" t="t" r="r" b="b"/>
              <a:pathLst>
                <a:path w="5079" h="2052955">
                  <a:moveTo>
                    <a:pt x="4572" y="323088"/>
                  </a:moveTo>
                  <a:lnTo>
                    <a:pt x="4572" y="411225"/>
                  </a:lnTo>
                </a:path>
                <a:path w="5079" h="2052955">
                  <a:moveTo>
                    <a:pt x="0" y="0"/>
                  </a:moveTo>
                  <a:lnTo>
                    <a:pt x="0" y="35687"/>
                  </a:lnTo>
                </a:path>
                <a:path w="5079" h="2052955">
                  <a:moveTo>
                    <a:pt x="4572" y="1781555"/>
                  </a:moveTo>
                  <a:lnTo>
                    <a:pt x="4572" y="1869693"/>
                  </a:lnTo>
                </a:path>
                <a:path w="5079" h="2052955">
                  <a:moveTo>
                    <a:pt x="4572" y="1964436"/>
                  </a:moveTo>
                  <a:lnTo>
                    <a:pt x="4572" y="2052574"/>
                  </a:lnTo>
                </a:path>
              </a:pathLst>
            </a:custGeom>
            <a:ln w="19050">
              <a:solidFill>
                <a:srgbClr val="094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4800" b="1" dirty="0">
                <a:solidFill>
                  <a:srgbClr val="12410D"/>
                </a:solidFill>
                <a:latin typeface="Arial"/>
                <a:cs typeface="Arial"/>
              </a:rPr>
              <a:t>Ongoing</a:t>
            </a:r>
            <a:r>
              <a:rPr sz="4800" b="1" spc="-15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12410D"/>
                </a:solidFill>
                <a:latin typeface="Arial"/>
                <a:cs typeface="Arial"/>
              </a:rPr>
              <a:t>Initiatives</a:t>
            </a:r>
            <a:r>
              <a:rPr sz="4800" b="1" spc="-13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12410D"/>
                </a:solidFill>
                <a:latin typeface="Arial"/>
                <a:cs typeface="Arial"/>
              </a:rPr>
              <a:t>and</a:t>
            </a:r>
            <a:r>
              <a:rPr sz="4800" b="1" spc="-17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12410D"/>
                </a:solidFill>
                <a:latin typeface="Arial"/>
                <a:cs typeface="Arial"/>
              </a:rPr>
              <a:t>Resources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Goal:</a:t>
            </a:r>
            <a:r>
              <a:rPr sz="2400" b="1" i="1" spc="-50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Build</a:t>
            </a:r>
            <a:r>
              <a:rPr sz="2400" b="1" i="1" spc="-50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&amp;</a:t>
            </a:r>
            <a:r>
              <a:rPr sz="2400" b="1" i="1" spc="-2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Disseminate</a:t>
            </a:r>
            <a:r>
              <a:rPr sz="2400" b="1" i="1" spc="-2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12410D"/>
                </a:solidFill>
                <a:latin typeface="Arial"/>
                <a:cs typeface="Arial"/>
              </a:rPr>
              <a:t>Current</a:t>
            </a:r>
            <a:r>
              <a:rPr sz="2400" b="1" i="1" spc="-25" dirty="0">
                <a:solidFill>
                  <a:srgbClr val="12410D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12410D"/>
                </a:solidFill>
                <a:latin typeface="Arial"/>
                <a:cs typeface="Arial"/>
              </a:rPr>
              <a:t>Knowledge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017902"/>
            <a:ext cx="6706234" cy="3388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ts val="3325"/>
              </a:lnSpc>
              <a:spcBef>
                <a:spcPts val="95"/>
              </a:spcBef>
              <a:buClr>
                <a:srgbClr val="1A5612"/>
              </a:buClr>
              <a:buFont typeface="Arial"/>
              <a:buChar char="•"/>
              <a:tabLst>
                <a:tab pos="240665" algn="l"/>
              </a:tabLst>
            </a:pPr>
            <a:r>
              <a:rPr sz="2800" dirty="0">
                <a:latin typeface="Arial"/>
                <a:cs typeface="Arial"/>
              </a:rPr>
              <a:t>Project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objectives:</a:t>
            </a:r>
            <a:endParaRPr sz="2800">
              <a:latin typeface="Arial"/>
              <a:cs typeface="Arial"/>
            </a:endParaRPr>
          </a:p>
          <a:p>
            <a:pPr marL="698500" marR="88900" lvl="1" indent="-228600">
              <a:lnSpc>
                <a:spcPts val="2300"/>
              </a:lnSpc>
              <a:spcBef>
                <a:spcPts val="525"/>
              </a:spcBef>
              <a:buClr>
                <a:srgbClr val="1A5612"/>
              </a:buClr>
              <a:buFont typeface="Wingdings"/>
              <a:buChar char="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Determine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knowledge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wildfire </a:t>
            </a:r>
            <a:r>
              <a:rPr sz="2400" dirty="0">
                <a:latin typeface="Arial"/>
                <a:cs typeface="Arial"/>
              </a:rPr>
              <a:t>impacts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pavements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assets.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ts val="2800"/>
              </a:lnSpc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Define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direct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indirect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impacts.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ts val="2845"/>
              </a:lnSpc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Identify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research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gaps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needs.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ts val="3329"/>
              </a:lnSpc>
              <a:spcBef>
                <a:spcPts val="98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dirty="0">
                <a:latin typeface="Arial"/>
                <a:cs typeface="Arial"/>
              </a:rPr>
              <a:t>Project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deliverables:</a:t>
            </a:r>
            <a:endParaRPr sz="2800">
              <a:latin typeface="Arial"/>
              <a:cs typeface="Arial"/>
            </a:endParaRPr>
          </a:p>
          <a:p>
            <a:pPr marL="697865" lvl="1" indent="-227965">
              <a:lnSpc>
                <a:spcPts val="2810"/>
              </a:lnSpc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Determine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state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knowledge.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ts val="2840"/>
              </a:lnSpc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Identify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how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State</a:t>
            </a:r>
            <a:r>
              <a:rPr sz="2400" spc="-45" dirty="0">
                <a:latin typeface="Arial"/>
                <a:cs typeface="Arial"/>
              </a:rPr>
              <a:t> DOTs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deal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this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issue:</a:t>
            </a:r>
            <a:endParaRPr sz="24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30"/>
              </a:spcBef>
              <a:buClr>
                <a:srgbClr val="E1EFD9"/>
              </a:buClr>
              <a:buChar char="•"/>
              <a:tabLst>
                <a:tab pos="1155700" algn="l"/>
              </a:tabLst>
            </a:pPr>
            <a:r>
              <a:rPr sz="2000" dirty="0">
                <a:latin typeface="Arial"/>
                <a:cs typeface="Arial"/>
              </a:rPr>
              <a:t>Conduct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detailed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interviews.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31594" y="5383479"/>
            <a:ext cx="6363970" cy="5746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1300" marR="5080" indent="-228600">
              <a:lnSpc>
                <a:spcPts val="1920"/>
              </a:lnSpc>
              <a:spcBef>
                <a:spcPts val="565"/>
              </a:spcBef>
              <a:buClr>
                <a:srgbClr val="E1EFD9"/>
              </a:buClr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Gather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information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their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experiences,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observations,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challenges.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Impacts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of Wildfires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on </a:t>
            </a:r>
            <a:r>
              <a:rPr b="0" spc="-10" dirty="0">
                <a:latin typeface="Arial"/>
                <a:cs typeface="Arial"/>
              </a:rPr>
              <a:t>Pavements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9171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86443" y="5297551"/>
            <a:ext cx="18929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latin typeface="Calibri"/>
                <a:cs typeface="Calibri"/>
              </a:rPr>
              <a:t>©</a:t>
            </a:r>
            <a:r>
              <a:rPr sz="1000" i="1" spc="-1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Kemal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Kozbaev/stock.adobe.com.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8323" y="2153411"/>
            <a:ext cx="3381755" cy="302971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Assessing</a:t>
            </a:r>
            <a:r>
              <a:rPr b="0" spc="-5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Flooded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Pavements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Project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4541"/>
            <a:ext cx="7296150" cy="31083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5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dirty="0">
                <a:latin typeface="Arial"/>
                <a:cs typeface="Arial"/>
              </a:rPr>
              <a:t>Project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objectives:</a:t>
            </a:r>
            <a:endParaRPr sz="28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20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Develop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methods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assess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flooded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pavements.</a:t>
            </a:r>
            <a:endParaRPr sz="2400">
              <a:latin typeface="Arial"/>
              <a:cs typeface="Arial"/>
            </a:endParaRPr>
          </a:p>
          <a:p>
            <a:pPr marL="697230" marR="347345" lvl="1" indent="-227329">
              <a:lnSpc>
                <a:spcPts val="2590"/>
              </a:lnSpc>
              <a:spcBef>
                <a:spcPts val="55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Assess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capacity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carry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traffic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during/after 	flooding.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180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Evaluate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emergency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heavy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equipment.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04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Evaluate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normal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traffic.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ts val="2735"/>
              </a:lnSpc>
              <a:spcBef>
                <a:spcPts val="215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Determine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tradeoff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between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costs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road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closure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(and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detours)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versus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costs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394" y="4793360"/>
            <a:ext cx="4594225" cy="8121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315"/>
              </a:spcBef>
            </a:pPr>
            <a:r>
              <a:rPr sz="2400" dirty="0">
                <a:latin typeface="Arial"/>
                <a:cs typeface="Arial"/>
              </a:rPr>
              <a:t>increased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road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damage.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215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400" dirty="0">
                <a:latin typeface="Arial"/>
                <a:cs typeface="Arial"/>
              </a:rPr>
              <a:t>Develop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decision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support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tool.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46844" y="4950079"/>
            <a:ext cx="12915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©</a:t>
            </a:r>
            <a:r>
              <a:rPr sz="900" i="1" spc="-10" dirty="0">
                <a:latin typeface="Calibri"/>
                <a:cs typeface="Calibri"/>
              </a:rPr>
              <a:t> mreco/stock.adobe.com.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5107" y="1999488"/>
            <a:ext cx="2892552" cy="29047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641581" y="6119072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36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75230"/>
            <a:ext cx="6932930" cy="337629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40029" marR="176530" indent="-227965">
              <a:lnSpc>
                <a:spcPts val="2690"/>
              </a:lnSpc>
              <a:spcBef>
                <a:spcPts val="740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Joint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project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National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Centers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for 	</a:t>
            </a:r>
            <a:r>
              <a:rPr sz="2800" dirty="0">
                <a:latin typeface="Arial"/>
                <a:cs typeface="Arial"/>
              </a:rPr>
              <a:t>Coastal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Ocean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Science.</a:t>
            </a:r>
            <a:endParaRPr sz="2800">
              <a:latin typeface="Arial"/>
              <a:cs typeface="Arial"/>
            </a:endParaRPr>
          </a:p>
          <a:p>
            <a:pPr marL="240029" indent="-227329">
              <a:lnSpc>
                <a:spcPts val="3335"/>
              </a:lnSpc>
              <a:spcBef>
                <a:spcPts val="345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800" dirty="0">
                <a:latin typeface="Arial"/>
                <a:cs typeface="Arial"/>
              </a:rPr>
              <a:t>Project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goal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details:</a:t>
            </a:r>
            <a:endParaRPr sz="2800">
              <a:latin typeface="Arial"/>
              <a:cs typeface="Arial"/>
            </a:endParaRPr>
          </a:p>
          <a:p>
            <a:pPr marL="697230" marR="5080" lvl="1" indent="-227329">
              <a:lnSpc>
                <a:spcPct val="80000"/>
              </a:lnSpc>
              <a:spcBef>
                <a:spcPts val="55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Facilitate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informed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adaptation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planning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and 	</a:t>
            </a:r>
            <a:r>
              <a:rPr sz="2400" dirty="0">
                <a:latin typeface="Arial"/>
                <a:cs typeface="Arial"/>
              </a:rPr>
              <a:t>coastal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management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decisions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through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a 	</a:t>
            </a:r>
            <a:r>
              <a:rPr sz="2400" spc="-10" dirty="0">
                <a:latin typeface="Arial"/>
                <a:cs typeface="Arial"/>
              </a:rPr>
              <a:t>multidisciplinary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research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program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that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results 	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integrated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models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tools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dynamic 	</a:t>
            </a:r>
            <a:r>
              <a:rPr sz="2400" dirty="0">
                <a:latin typeface="Arial"/>
                <a:cs typeface="Arial"/>
              </a:rPr>
              <a:t>physical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biological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processes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capable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 	</a:t>
            </a:r>
            <a:r>
              <a:rPr sz="2400" dirty="0">
                <a:latin typeface="Arial"/>
                <a:cs typeface="Arial"/>
              </a:rPr>
              <a:t>evaluating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vulnerability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resilience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under 	</a:t>
            </a:r>
            <a:r>
              <a:rPr sz="2400" dirty="0">
                <a:latin typeface="Arial"/>
                <a:cs typeface="Arial"/>
              </a:rPr>
              <a:t>multiple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SLR,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inundation,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management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994" y="5252466"/>
            <a:ext cx="1413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scenarios.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909320"/>
            <a:ext cx="1003490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0" dirty="0">
                <a:latin typeface="Arial"/>
                <a:cs typeface="Arial"/>
              </a:rPr>
              <a:t>National</a:t>
            </a:r>
            <a:r>
              <a:rPr sz="3600" b="0" spc="-4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Oceanic</a:t>
            </a:r>
            <a:r>
              <a:rPr sz="3600" b="0" spc="-1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and</a:t>
            </a:r>
            <a:r>
              <a:rPr sz="3600" b="0" spc="-22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Atmospheric</a:t>
            </a:r>
            <a:r>
              <a:rPr sz="3600" b="0" spc="-229" dirty="0">
                <a:latin typeface="Arial"/>
                <a:cs typeface="Arial"/>
              </a:rPr>
              <a:t> </a:t>
            </a:r>
            <a:r>
              <a:rPr sz="3600" b="0" spc="-10" dirty="0">
                <a:latin typeface="Arial"/>
                <a:cs typeface="Arial"/>
              </a:rPr>
              <a:t>Administration </a:t>
            </a:r>
            <a:r>
              <a:rPr sz="3600" b="0" dirty="0">
                <a:latin typeface="Arial"/>
                <a:cs typeface="Arial"/>
              </a:rPr>
              <a:t>Project:</a:t>
            </a:r>
            <a:r>
              <a:rPr sz="3600" b="0" spc="-3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Effects</a:t>
            </a:r>
            <a:r>
              <a:rPr sz="3600" b="0" spc="-2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of</a:t>
            </a:r>
            <a:r>
              <a:rPr sz="3600" b="0" spc="-2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Sea</a:t>
            </a:r>
            <a:r>
              <a:rPr sz="3600" b="0" spc="-2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Level</a:t>
            </a:r>
            <a:r>
              <a:rPr sz="3600" b="0" spc="-40" dirty="0">
                <a:latin typeface="Arial"/>
                <a:cs typeface="Arial"/>
              </a:rPr>
              <a:t> </a:t>
            </a:r>
            <a:r>
              <a:rPr sz="3600" b="0" spc="-20" dirty="0">
                <a:latin typeface="Arial"/>
                <a:cs typeface="Arial"/>
              </a:rPr>
              <a:t>Rise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9351" y="5194808"/>
            <a:ext cx="1401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©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Naya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Na/stock.adobe.com.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1416" y="2354579"/>
            <a:ext cx="3355848" cy="28102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891518" y="6118767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38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pc="-10" dirty="0"/>
              <a:t>Two</a:t>
            </a:r>
            <a:r>
              <a:rPr spc="-114" dirty="0"/>
              <a:t> </a:t>
            </a:r>
            <a:r>
              <a:rPr dirty="0"/>
              <a:t>focus</a:t>
            </a:r>
            <a:r>
              <a:rPr spc="-125" dirty="0"/>
              <a:t> </a:t>
            </a:r>
            <a:r>
              <a:rPr spc="-10" dirty="0"/>
              <a:t>areas:</a:t>
            </a:r>
          </a:p>
          <a:p>
            <a:pPr marL="240665" indent="-227965">
              <a:lnSpc>
                <a:spcPct val="100000"/>
              </a:lnSpc>
              <a:spcBef>
                <a:spcPts val="32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dirty="0"/>
              <a:t>Coastal</a:t>
            </a:r>
            <a:r>
              <a:rPr spc="-95" dirty="0"/>
              <a:t> </a:t>
            </a:r>
            <a:r>
              <a:rPr spc="-10" dirty="0"/>
              <a:t>resilience.</a:t>
            </a:r>
          </a:p>
          <a:p>
            <a:pPr marL="240665" indent="-227965">
              <a:lnSpc>
                <a:spcPts val="3325"/>
              </a:lnSpc>
              <a:spcBef>
                <a:spcPts val="34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dirty="0"/>
              <a:t>Surface</a:t>
            </a:r>
            <a:r>
              <a:rPr spc="-130" dirty="0"/>
              <a:t> </a:t>
            </a:r>
            <a:r>
              <a:rPr dirty="0"/>
              <a:t>transportation</a:t>
            </a:r>
            <a:r>
              <a:rPr spc="-140" dirty="0"/>
              <a:t> </a:t>
            </a:r>
            <a:r>
              <a:rPr spc="-10" dirty="0"/>
              <a:t>resilience:</a:t>
            </a:r>
          </a:p>
          <a:p>
            <a:pPr marL="697230" marR="5080" lvl="1" indent="-227329">
              <a:lnSpc>
                <a:spcPts val="2300"/>
              </a:lnSpc>
              <a:spcBef>
                <a:spcPts val="52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Quantify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vulnerability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surface 	</a:t>
            </a:r>
            <a:r>
              <a:rPr sz="2400" dirty="0">
                <a:latin typeface="Arial"/>
                <a:cs typeface="Arial"/>
              </a:rPr>
              <a:t>transportation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systems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SLR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inundation.</a:t>
            </a:r>
            <a:endParaRPr sz="2400">
              <a:latin typeface="Arial"/>
              <a:cs typeface="Arial"/>
            </a:endParaRPr>
          </a:p>
          <a:p>
            <a:pPr marL="697230" marR="1240155" lvl="1" indent="-227329">
              <a:lnSpc>
                <a:spcPct val="80000"/>
              </a:lnSpc>
              <a:spcBef>
                <a:spcPts val="530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Quantify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social,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economic,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and/or 	</a:t>
            </a:r>
            <a:r>
              <a:rPr sz="2400" dirty="0">
                <a:latin typeface="Arial"/>
                <a:cs typeface="Arial"/>
              </a:rPr>
              <a:t>ecological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benefits.</a:t>
            </a:r>
            <a:endParaRPr sz="2400">
              <a:latin typeface="Arial"/>
              <a:cs typeface="Arial"/>
            </a:endParaRPr>
          </a:p>
          <a:p>
            <a:pPr marL="697230" marR="296545" lvl="1" indent="-227329">
              <a:lnSpc>
                <a:spcPct val="80000"/>
              </a:lnSpc>
              <a:spcBef>
                <a:spcPts val="49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Predict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effects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SLR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inundation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on 	</a:t>
            </a:r>
            <a:r>
              <a:rPr sz="2400" dirty="0">
                <a:latin typeface="Arial"/>
                <a:cs typeface="Arial"/>
              </a:rPr>
              <a:t>surface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transportation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infrastructure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under 	</a:t>
            </a:r>
            <a:r>
              <a:rPr sz="2400" dirty="0">
                <a:latin typeface="Arial"/>
                <a:cs typeface="Arial"/>
              </a:rPr>
              <a:t>varying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risk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mitigation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management 	strategies.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NOAA</a:t>
            </a:r>
            <a:r>
              <a:rPr b="0" spc="-24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Project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(Continued)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96198" y="5153659"/>
            <a:ext cx="1156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©</a:t>
            </a:r>
            <a:r>
              <a:rPr sz="900" i="1" spc="-10" dirty="0">
                <a:latin typeface="Calibri"/>
                <a:cs typeface="Calibri"/>
              </a:rPr>
              <a:t> K.A./stock.adobe.com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9100" y="2171700"/>
            <a:ext cx="3624072" cy="289255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891518" y="6118767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39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11172"/>
            <a:ext cx="1201420" cy="3134995"/>
          </a:xfrm>
          <a:prstGeom prst="rect">
            <a:avLst/>
          </a:prstGeom>
        </p:spPr>
        <p:txBody>
          <a:bodyPr vert="horz" wrap="square" lIns="0" tIns="2076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635"/>
              </a:spcBef>
              <a:buClr>
                <a:srgbClr val="1A5612"/>
              </a:buClr>
              <a:buFont typeface="Arial"/>
              <a:buChar char="•"/>
              <a:tabLst>
                <a:tab pos="240665" algn="l"/>
              </a:tabLst>
            </a:pPr>
            <a:r>
              <a:rPr sz="2800" spc="-25" dirty="0">
                <a:latin typeface="Arial"/>
                <a:cs typeface="Arial"/>
              </a:rPr>
              <a:t>EPD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25" dirty="0">
                <a:latin typeface="Arial"/>
                <a:cs typeface="Arial"/>
              </a:rPr>
              <a:t>GWP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54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25" dirty="0">
                <a:latin typeface="Arial"/>
                <a:cs typeface="Arial"/>
              </a:rPr>
              <a:t>LCA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20" dirty="0">
                <a:latin typeface="Arial"/>
                <a:cs typeface="Arial"/>
              </a:rPr>
              <a:t>LCCA</a:t>
            </a:r>
            <a:endParaRPr sz="28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1535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800" spc="-25" dirty="0">
                <a:latin typeface="Arial"/>
                <a:cs typeface="Arial"/>
              </a:rPr>
              <a:t>SPP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2745994" y="1811172"/>
            <a:ext cx="5523230" cy="313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7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Environmental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Product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Declaration </a:t>
            </a:r>
            <a:r>
              <a:rPr sz="2800" dirty="0">
                <a:latin typeface="Arial"/>
                <a:cs typeface="Arial"/>
              </a:rPr>
              <a:t>Global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Warming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Potential</a:t>
            </a:r>
            <a:endParaRPr sz="2800">
              <a:latin typeface="Arial"/>
              <a:cs typeface="Arial"/>
            </a:endParaRPr>
          </a:p>
          <a:p>
            <a:pPr marL="12700" marR="1707514">
              <a:lnSpc>
                <a:spcPct val="145700"/>
              </a:lnSpc>
              <a:spcBef>
                <a:spcPts val="5"/>
              </a:spcBef>
            </a:pPr>
            <a:r>
              <a:rPr sz="2800" dirty="0">
                <a:latin typeface="Arial"/>
                <a:cs typeface="Arial"/>
              </a:rPr>
              <a:t>Life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Cycle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Assessment </a:t>
            </a:r>
            <a:r>
              <a:rPr sz="2800" dirty="0">
                <a:latin typeface="Arial"/>
                <a:cs typeface="Arial"/>
              </a:rPr>
              <a:t>Life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Cycle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Cost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Analysis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800" dirty="0">
                <a:latin typeface="Arial"/>
                <a:cs typeface="Arial"/>
              </a:rPr>
              <a:t>Sustainable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Pavements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Program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Acronyms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164685"/>
            <a:ext cx="6349365" cy="322707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50"/>
              </a:spcBef>
              <a:buClr>
                <a:srgbClr val="1A5612"/>
              </a:buClr>
              <a:buFont typeface="Arial"/>
              <a:buChar char="•"/>
              <a:tabLst>
                <a:tab pos="240665" algn="l"/>
              </a:tabLst>
            </a:pPr>
            <a:r>
              <a:rPr sz="2800" spc="-10" dirty="0">
                <a:latin typeface="Arial"/>
                <a:cs typeface="Arial"/>
              </a:rPr>
              <a:t>Two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national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peer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exchange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meetings:</a:t>
            </a:r>
            <a:endParaRPr sz="2800">
              <a:latin typeface="Arial"/>
              <a:cs typeface="Arial"/>
            </a:endParaRPr>
          </a:p>
          <a:p>
            <a:pPr marL="698500" marR="203835" lvl="1" indent="-228600">
              <a:lnSpc>
                <a:spcPts val="2590"/>
              </a:lnSpc>
              <a:spcBef>
                <a:spcPts val="550"/>
              </a:spcBef>
              <a:buClr>
                <a:srgbClr val="1A5612"/>
              </a:buClr>
              <a:buFont typeface="Wingdings"/>
              <a:buChar char="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Identify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strategies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barriers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for </a:t>
            </a:r>
            <a:r>
              <a:rPr sz="2400" dirty="0">
                <a:latin typeface="Arial"/>
                <a:cs typeface="Arial"/>
              </a:rPr>
              <a:t>designing,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constructing,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maintaining </a:t>
            </a:r>
            <a:r>
              <a:rPr sz="2400" dirty="0">
                <a:latin typeface="Arial"/>
                <a:cs typeface="Arial"/>
              </a:rPr>
              <a:t>more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resilient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pavements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25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dirty="0">
                <a:latin typeface="Arial"/>
                <a:cs typeface="Arial"/>
              </a:rPr>
              <a:t>Pavement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Resiliency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Document:</a:t>
            </a:r>
            <a:endParaRPr sz="28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20"/>
              </a:spcBef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Based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peer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exchanges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15"/>
              </a:spcBef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Approaches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strategies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15"/>
              </a:spcBef>
              <a:buClr>
                <a:srgbClr val="1A5612"/>
              </a:buClr>
              <a:buFont typeface="Wingdings"/>
              <a:buChar char=""/>
              <a:tabLst>
                <a:tab pos="697865" algn="l"/>
              </a:tabLst>
            </a:pPr>
            <a:r>
              <a:rPr sz="2400" dirty="0">
                <a:latin typeface="Arial"/>
                <a:cs typeface="Arial"/>
              </a:rPr>
              <a:t>Gaps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Research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Needs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863345"/>
            <a:ext cx="5406390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b="0" dirty="0">
                <a:latin typeface="Arial"/>
                <a:cs typeface="Arial"/>
              </a:rPr>
              <a:t>Pavement</a:t>
            </a:r>
            <a:r>
              <a:rPr b="0" spc="-10" dirty="0">
                <a:latin typeface="Arial"/>
                <a:cs typeface="Arial"/>
              </a:rPr>
              <a:t> Resiliency: </a:t>
            </a:r>
            <a:r>
              <a:rPr b="0" dirty="0">
                <a:latin typeface="Arial"/>
                <a:cs typeface="Arial"/>
              </a:rPr>
              <a:t>State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of</a:t>
            </a:r>
            <a:r>
              <a:rPr b="0" spc="-6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Practice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880604" y="1417383"/>
            <a:ext cx="4145279" cy="5195570"/>
            <a:chOff x="7880604" y="1417383"/>
            <a:chExt cx="4145279" cy="519557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0604" y="1417383"/>
              <a:ext cx="4145279" cy="51953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5676" y="1612392"/>
              <a:ext cx="3575304" cy="46253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83724"/>
            <a:ext cx="9951085" cy="39668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95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2600" spc="-30" dirty="0">
                <a:latin typeface="Arial"/>
                <a:cs typeface="Arial"/>
              </a:rPr>
              <a:t>FHWA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Resilient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Pavements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Website</a:t>
            </a:r>
            <a:endParaRPr sz="2600">
              <a:latin typeface="Arial"/>
              <a:cs typeface="Arial"/>
            </a:endParaRPr>
          </a:p>
          <a:p>
            <a:pPr marL="698500" lvl="1" indent="-228600">
              <a:lnSpc>
                <a:spcPts val="2510"/>
              </a:lnSpc>
              <a:spcBef>
                <a:spcPts val="24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200" dirty="0">
                <a:latin typeface="Arial"/>
                <a:cs typeface="Arial"/>
              </a:rPr>
              <a:t>Showcase</a:t>
            </a:r>
            <a:r>
              <a:rPr sz="2200" spc="-135" dirty="0">
                <a:latin typeface="Arial"/>
                <a:cs typeface="Arial"/>
              </a:rPr>
              <a:t> </a:t>
            </a:r>
            <a:r>
              <a:rPr sz="2200" spc="-40" dirty="0">
                <a:latin typeface="Arial"/>
                <a:cs typeface="Arial"/>
              </a:rPr>
              <a:t>FHWA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pavement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resilience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knowledge,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projects,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outreach</a:t>
            </a:r>
            <a:endParaRPr sz="2200">
              <a:latin typeface="Arial"/>
              <a:cs typeface="Arial"/>
            </a:endParaRPr>
          </a:p>
          <a:p>
            <a:pPr marL="698500">
              <a:lnSpc>
                <a:spcPts val="2510"/>
              </a:lnSpc>
            </a:pPr>
            <a:r>
              <a:rPr sz="2200" spc="-10" dirty="0">
                <a:latin typeface="Arial"/>
                <a:cs typeface="Arial"/>
              </a:rPr>
              <a:t>opportunities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8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600" dirty="0">
                <a:latin typeface="Arial"/>
                <a:cs typeface="Arial"/>
              </a:rPr>
              <a:t>Dissemination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of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Available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Knowledge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on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Infrastructure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Resilience</a:t>
            </a:r>
            <a:endParaRPr sz="26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200" dirty="0">
                <a:latin typeface="Arial"/>
                <a:cs typeface="Arial"/>
              </a:rPr>
              <a:t>A</a:t>
            </a:r>
            <a:r>
              <a:rPr sz="2200" spc="-1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series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technical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webinars,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workshops,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</a:t>
            </a:r>
            <a:r>
              <a:rPr sz="2200" spc="-9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TechBrief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8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600" dirty="0">
                <a:latin typeface="Arial"/>
                <a:cs typeface="Arial"/>
              </a:rPr>
              <a:t>Pavement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Resilience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Knowledge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Series</a:t>
            </a:r>
            <a:endParaRPr sz="2600">
              <a:latin typeface="Arial"/>
              <a:cs typeface="Arial"/>
            </a:endParaRPr>
          </a:p>
          <a:p>
            <a:pPr marL="698500" lvl="1" indent="-228600">
              <a:lnSpc>
                <a:spcPts val="2510"/>
              </a:lnSpc>
              <a:spcBef>
                <a:spcPts val="245"/>
              </a:spcBef>
              <a:buClr>
                <a:srgbClr val="1A5612"/>
              </a:buClr>
              <a:buChar char="•"/>
              <a:tabLst>
                <a:tab pos="698500" algn="l"/>
              </a:tabLst>
            </a:pPr>
            <a:r>
              <a:rPr sz="2200" dirty="0">
                <a:latin typeface="Arial"/>
                <a:cs typeface="Arial"/>
              </a:rPr>
              <a:t>A</a:t>
            </a:r>
            <a:r>
              <a:rPr sz="2200" spc="-1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series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primer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documents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delivering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entry-</a:t>
            </a:r>
            <a:r>
              <a:rPr sz="2200" dirty="0">
                <a:latin typeface="Arial"/>
                <a:cs typeface="Arial"/>
              </a:rPr>
              <a:t>level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pavement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resilience</a:t>
            </a:r>
            <a:endParaRPr sz="2200">
              <a:latin typeface="Arial"/>
              <a:cs typeface="Arial"/>
            </a:endParaRPr>
          </a:p>
          <a:p>
            <a:pPr marL="698500">
              <a:lnSpc>
                <a:spcPts val="2510"/>
              </a:lnSpc>
            </a:pPr>
            <a:r>
              <a:rPr sz="2200" dirty="0">
                <a:latin typeface="Arial"/>
                <a:cs typeface="Arial"/>
              </a:rPr>
              <a:t>concepts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stakeholders</a:t>
            </a:r>
            <a:endParaRPr sz="2200">
              <a:latin typeface="Arial"/>
              <a:cs typeface="Arial"/>
            </a:endParaRPr>
          </a:p>
          <a:p>
            <a:pPr marL="241300" marR="803275" indent="-229235">
              <a:lnSpc>
                <a:spcPts val="2810"/>
              </a:lnSpc>
              <a:spcBef>
                <a:spcPts val="103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600" spc="-30" dirty="0">
                <a:latin typeface="Arial"/>
                <a:cs typeface="Arial"/>
              </a:rPr>
              <a:t>FHWA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Cooperative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Agreement: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Advancing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Sustainability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and </a:t>
            </a:r>
            <a:r>
              <a:rPr sz="2600" dirty="0">
                <a:latin typeface="Arial"/>
                <a:cs typeface="Arial"/>
              </a:rPr>
              <a:t>Resilience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Pavements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dirty="0">
                <a:latin typeface="Arial"/>
                <a:cs typeface="Arial"/>
              </a:rPr>
              <a:t>Ongoing</a:t>
            </a:r>
            <a:r>
              <a:rPr sz="4000" b="0" spc="-13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&amp;</a:t>
            </a:r>
            <a:r>
              <a:rPr sz="4000" b="0" spc="-14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Upcoming</a:t>
            </a:r>
            <a:r>
              <a:rPr sz="4000" b="0" spc="-135" dirty="0">
                <a:latin typeface="Arial"/>
                <a:cs typeface="Arial"/>
              </a:rPr>
              <a:t> </a:t>
            </a:r>
            <a:r>
              <a:rPr sz="4000" b="0" spc="-10" dirty="0">
                <a:latin typeface="Arial"/>
                <a:cs typeface="Arial"/>
              </a:rPr>
              <a:t>Dissemination</a:t>
            </a:r>
            <a:r>
              <a:rPr sz="4000" b="0" spc="-125" dirty="0">
                <a:latin typeface="Arial"/>
                <a:cs typeface="Arial"/>
              </a:rPr>
              <a:t> </a:t>
            </a:r>
            <a:r>
              <a:rPr sz="4000" b="0" spc="-10" dirty="0">
                <a:latin typeface="Arial"/>
                <a:cs typeface="Arial"/>
              </a:rPr>
              <a:t>Items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673" y="817880"/>
            <a:ext cx="71812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5" dirty="0">
                <a:latin typeface="Arial"/>
                <a:cs typeface="Arial"/>
              </a:rPr>
              <a:t>FHWA</a:t>
            </a:r>
            <a:r>
              <a:rPr b="0" spc="-254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Resilience</a:t>
            </a:r>
            <a:r>
              <a:rPr b="0" spc="-4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Resources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41581" y="610463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41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9708" y="4169664"/>
            <a:ext cx="1609725" cy="50292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98145">
              <a:lnSpc>
                <a:spcPts val="1235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endParaRPr sz="1200">
              <a:latin typeface="Arial"/>
              <a:cs typeface="Arial"/>
            </a:endParaRPr>
          </a:p>
          <a:p>
            <a:pPr marL="304800" marR="297815" indent="17208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Guidance (HEC-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25 &amp;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17)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7400" y="1505711"/>
            <a:ext cx="1600200" cy="50292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160655">
              <a:lnSpc>
                <a:spcPct val="100000"/>
              </a:lnSpc>
              <a:spcBef>
                <a:spcPts val="122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Gulf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Coast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Study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81671" y="1502663"/>
            <a:ext cx="1605280" cy="49530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564515" marR="228600" indent="-329565">
              <a:lnSpc>
                <a:spcPct val="100000"/>
              </a:lnSpc>
              <a:spcBef>
                <a:spcPts val="47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Hurricane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Sandy Project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7515" y="1513332"/>
            <a:ext cx="3442970" cy="49530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19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Resilience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Pilots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DOTs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MPOs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8176" y="1507236"/>
            <a:ext cx="1600200" cy="490855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345440" marR="337820" indent="48260">
              <a:lnSpc>
                <a:spcPct val="100000"/>
              </a:lnSpc>
              <a:spcBef>
                <a:spcPts val="455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Engineering Assessments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3216" y="4155947"/>
            <a:ext cx="1371600" cy="48768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249554" marR="156845" indent="-85725">
              <a:lnSpc>
                <a:spcPct val="100000"/>
              </a:lnSpc>
              <a:spcBef>
                <a:spcPts val="4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Operations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48255" y="4146803"/>
            <a:ext cx="1609725" cy="50292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230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Vulnerability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  <a:p>
            <a:pPr marL="422275" marR="416559" indent="1270"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Adaptation 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02223" y="4143755"/>
            <a:ext cx="1600200" cy="495300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3016" y="2042160"/>
            <a:ext cx="1621535" cy="18166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2472" y="4736591"/>
            <a:ext cx="1182624" cy="165811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03903" y="4748784"/>
            <a:ext cx="1556003" cy="16885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7859" y="4757928"/>
            <a:ext cx="1292352" cy="16703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43216" y="4779264"/>
            <a:ext cx="1395983" cy="165811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107423" y="4163567"/>
            <a:ext cx="1370330" cy="486409"/>
          </a:xfrm>
          <a:prstGeom prst="rect">
            <a:avLst/>
          </a:prstGeom>
          <a:solidFill>
            <a:srgbClr val="1A5612"/>
          </a:solidFill>
          <a:ln w="12700">
            <a:solidFill>
              <a:srgbClr val="0F3D09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370840" marR="207010" indent="-157480">
              <a:lnSpc>
                <a:spcPct val="100000"/>
              </a:lnSpc>
              <a:spcBef>
                <a:spcPts val="44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Nature-Based Solutions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06483" y="4748784"/>
            <a:ext cx="1271016" cy="164134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111501" y="3907282"/>
            <a:ext cx="643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2019)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2425" y="6464300"/>
            <a:ext cx="698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2014a)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4875" y="6439915"/>
            <a:ext cx="643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2015)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14233" y="6440525"/>
            <a:ext cx="698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2017a)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15476" y="6443573"/>
            <a:ext cx="1593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(Buckingham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10" dirty="0">
                <a:latin typeface="Calibri"/>
                <a:cs typeface="Calibri"/>
              </a:rPr>
              <a:t> Torossian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2021)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667238" y="5591962"/>
            <a:ext cx="1192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All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photos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source: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FHWA.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17826" y="6409435"/>
            <a:ext cx="643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2019)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64660" y="3900932"/>
            <a:ext cx="2819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2021c)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MPOs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=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metropolitan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planning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organizations.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8435" y="2065020"/>
            <a:ext cx="1591055" cy="176631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49511" y="2042160"/>
            <a:ext cx="1578863" cy="178917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43913" y="2140528"/>
            <a:ext cx="2512287" cy="160769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377810" y="3900932"/>
            <a:ext cx="6921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2017c)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88373" y="3909186"/>
            <a:ext cx="7029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(FHWA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2017d)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Resources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7657" y="1040873"/>
            <a:ext cx="11747500" cy="5648325"/>
            <a:chOff x="327657" y="1040873"/>
            <a:chExt cx="11747500" cy="5648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2261" y="1040873"/>
              <a:ext cx="6152392" cy="2977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7128" y="1086612"/>
              <a:ext cx="5992368" cy="28270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58078" y="1067562"/>
              <a:ext cx="6030595" cy="2865120"/>
            </a:xfrm>
            <a:custGeom>
              <a:avLst/>
              <a:gdLst/>
              <a:ahLst/>
              <a:cxnLst/>
              <a:rect l="l" t="t" r="r" b="b"/>
              <a:pathLst>
                <a:path w="6030595" h="2865120">
                  <a:moveTo>
                    <a:pt x="0" y="2865120"/>
                  </a:moveTo>
                  <a:lnTo>
                    <a:pt x="6030468" y="2865120"/>
                  </a:lnTo>
                  <a:lnTo>
                    <a:pt x="6030468" y="0"/>
                  </a:lnTo>
                  <a:lnTo>
                    <a:pt x="0" y="0"/>
                  </a:lnTo>
                  <a:lnTo>
                    <a:pt x="0" y="28651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57" y="4061418"/>
              <a:ext cx="6152392" cy="2627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236" y="4107179"/>
              <a:ext cx="5983605" cy="2476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3473" y="4088129"/>
              <a:ext cx="6030595" cy="2514600"/>
            </a:xfrm>
            <a:custGeom>
              <a:avLst/>
              <a:gdLst/>
              <a:ahLst/>
              <a:cxnLst/>
              <a:rect l="l" t="t" r="r" b="b"/>
              <a:pathLst>
                <a:path w="6030595" h="2514600">
                  <a:moveTo>
                    <a:pt x="0" y="2514600"/>
                  </a:moveTo>
                  <a:lnTo>
                    <a:pt x="6030468" y="2514600"/>
                  </a:lnTo>
                  <a:lnTo>
                    <a:pt x="6030468" y="0"/>
                  </a:lnTo>
                  <a:lnTo>
                    <a:pt x="0" y="0"/>
                  </a:lnTo>
                  <a:lnTo>
                    <a:pt x="0" y="25146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16939" y="2017902"/>
            <a:ext cx="10884535" cy="435165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0029" marR="6205220" indent="-227965">
              <a:lnSpc>
                <a:spcPct val="90000"/>
              </a:lnSpc>
              <a:spcBef>
                <a:spcPts val="43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2800" spc="-45" dirty="0">
                <a:latin typeface="Arial"/>
                <a:cs typeface="Arial"/>
              </a:rPr>
              <a:t>FHWA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SPP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dedicated 	</a:t>
            </a:r>
            <a:r>
              <a:rPr sz="2800" dirty="0">
                <a:latin typeface="Arial"/>
                <a:cs typeface="Arial"/>
              </a:rPr>
              <a:t>website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EPDs: 	</a:t>
            </a:r>
            <a:r>
              <a:rPr sz="2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https://www.fhwa.dot.gov/pa</a:t>
            </a:r>
            <a:r>
              <a:rPr sz="2800" u="none" spc="-10" dirty="0">
                <a:solidFill>
                  <a:srgbClr val="1A5612"/>
                </a:solidFill>
                <a:latin typeface="Arial"/>
                <a:cs typeface="Arial"/>
              </a:rPr>
              <a:t> 	</a:t>
            </a:r>
            <a:r>
              <a:rPr sz="2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6"/>
              </a:rPr>
              <a:t>vement/sustainability/epds/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25"/>
              </a:spcBef>
              <a:buClr>
                <a:srgbClr val="1A5612"/>
              </a:buClr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5941695" lvl="1" indent="-227965">
              <a:lnSpc>
                <a:spcPts val="2450"/>
              </a:lnSpc>
              <a:spcBef>
                <a:spcPts val="5"/>
              </a:spcBef>
              <a:buClr>
                <a:srgbClr val="1A5612"/>
              </a:buClr>
              <a:buChar char="•"/>
              <a:tabLst>
                <a:tab pos="5941695" algn="l"/>
              </a:tabLst>
            </a:pPr>
            <a:r>
              <a:rPr sz="2400" dirty="0">
                <a:latin typeface="Arial"/>
                <a:cs typeface="Arial"/>
              </a:rPr>
              <a:t>IRA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Low-</a:t>
            </a:r>
            <a:r>
              <a:rPr sz="2400" dirty="0">
                <a:latin typeface="Arial"/>
                <a:cs typeface="Arial"/>
              </a:rPr>
              <a:t>Carbon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Transportation</a:t>
            </a:r>
            <a:endParaRPr sz="2400">
              <a:latin typeface="Arial"/>
              <a:cs typeface="Arial"/>
            </a:endParaRPr>
          </a:p>
          <a:p>
            <a:pPr marL="5942965" marR="5080">
              <a:lnSpc>
                <a:spcPct val="70000"/>
              </a:lnSpc>
              <a:spcBef>
                <a:spcPts val="430"/>
              </a:spcBef>
            </a:pPr>
            <a:r>
              <a:rPr sz="2400" dirty="0">
                <a:latin typeface="Arial"/>
                <a:cs typeface="Arial"/>
              </a:rPr>
              <a:t>Materials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website: </a:t>
            </a:r>
            <a:r>
              <a:rPr sz="2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7"/>
              </a:rPr>
              <a:t>https://www.fhwa.dot.gov/lowcarbon/</a:t>
            </a:r>
            <a:endParaRPr sz="2400">
              <a:latin typeface="Arial"/>
              <a:cs typeface="Arial"/>
            </a:endParaRPr>
          </a:p>
          <a:p>
            <a:pPr marL="5941695" lvl="1" indent="-227965">
              <a:lnSpc>
                <a:spcPts val="2450"/>
              </a:lnSpc>
              <a:spcBef>
                <a:spcPts val="2160"/>
              </a:spcBef>
              <a:buChar char="•"/>
              <a:tabLst>
                <a:tab pos="5941695" algn="l"/>
              </a:tabLst>
            </a:pPr>
            <a:r>
              <a:rPr sz="2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Introduction</a:t>
            </a:r>
            <a:r>
              <a:rPr sz="2400" u="sng" spc="-7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|</a:t>
            </a:r>
            <a:r>
              <a:rPr sz="2400" u="sng" spc="-8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Sustainable</a:t>
            </a:r>
            <a:endParaRPr sz="2400">
              <a:latin typeface="Arial"/>
              <a:cs typeface="Arial"/>
            </a:endParaRPr>
          </a:p>
          <a:p>
            <a:pPr marL="5942965" marR="428625">
              <a:lnSpc>
                <a:spcPct val="70000"/>
              </a:lnSpc>
              <a:spcBef>
                <a:spcPts val="434"/>
              </a:spcBef>
            </a:pPr>
            <a:r>
              <a:rPr sz="2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Pavements</a:t>
            </a:r>
            <a:r>
              <a:rPr sz="2400" u="sng" spc="-10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Program</a:t>
            </a:r>
            <a:r>
              <a:rPr sz="2400" u="sng" spc="-10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Cooperative</a:t>
            </a:r>
            <a:r>
              <a:rPr sz="2400" u="none" spc="-1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Center</a:t>
            </a:r>
            <a:r>
              <a:rPr sz="2400" u="sng" spc="-85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8"/>
              </a:rPr>
              <a:t>(ucdavis.edu)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78971" y="6445817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551813"/>
            <a:ext cx="5099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1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2"/>
              </a:rPr>
              <a:t>http://www.fhwa.dot.gov/pavement/sustainability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895603"/>
            <a:ext cx="28848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Resources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00125" y="1923033"/>
          <a:ext cx="9906000" cy="481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7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4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Education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222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Research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3144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Deployment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638810" marR="515620" indent="-21082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3"/>
                        </a:rPr>
                        <a:t>Pavement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3"/>
                        </a:rPr>
                        <a:t> LCA</a:t>
                      </a:r>
                      <a:r>
                        <a:rPr sz="2000" u="none" spc="-25" dirty="0">
                          <a:solidFill>
                            <a:srgbClr val="1A56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3"/>
                        </a:rPr>
                        <a:t>Framework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20650" marB="0"/>
                </a:tc>
                <a:tc>
                  <a:txBody>
                    <a:bodyPr/>
                    <a:lstStyle/>
                    <a:p>
                      <a:pPr marL="901065" marR="471805" indent="-39941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LCA</a:t>
                      </a:r>
                      <a:r>
                        <a:rPr sz="2000" u="sng" spc="-1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fit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in</a:t>
                      </a:r>
                      <a:r>
                        <a:rPr sz="2000" u="sng" spc="-1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transportation</a:t>
                      </a:r>
                      <a:r>
                        <a:rPr sz="2000" u="none" spc="-10" dirty="0">
                          <a:solidFill>
                            <a:srgbClr val="1A56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decision-making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2065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215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LCAPave</a:t>
                      </a:r>
                      <a:r>
                        <a:rPr sz="2000" u="sng" spc="-12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Tools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730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Webinars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00660" marB="0">
                    <a:solidFill>
                      <a:srgbClr val="E1EED9"/>
                    </a:solidFill>
                  </a:tcPr>
                </a:tc>
                <a:tc>
                  <a:txBody>
                    <a:bodyPr/>
                    <a:lstStyle/>
                    <a:p>
                      <a:pPr marL="1092835" marR="564515" indent="-5003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EPDs</a:t>
                      </a:r>
                      <a:r>
                        <a:rPr sz="2000" u="sng" spc="-2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in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Green</a:t>
                      </a:r>
                      <a:r>
                        <a:rPr sz="2000" u="sng" spc="-6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Public</a:t>
                      </a:r>
                      <a:r>
                        <a:rPr sz="2000" u="none" spc="-10" dirty="0">
                          <a:solidFill>
                            <a:srgbClr val="1A56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Procurement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solidFill>
                      <a:srgbClr val="E1EED9"/>
                    </a:solidFill>
                  </a:tcPr>
                </a:tc>
                <a:tc>
                  <a:txBody>
                    <a:bodyPr/>
                    <a:lstStyle/>
                    <a:p>
                      <a:pPr marL="1519555" marR="380365" indent="-10020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Pilot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projects</a:t>
                      </a:r>
                      <a:r>
                        <a:rPr sz="2000" u="sng" spc="-6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with</a:t>
                      </a:r>
                      <a:r>
                        <a:rPr sz="2000" u="sng" spc="-2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 State</a:t>
                      </a:r>
                      <a:r>
                        <a:rPr sz="2000" u="none" spc="-20" dirty="0">
                          <a:solidFill>
                            <a:srgbClr val="1A56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u="sng" spc="-2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DOTs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solidFill>
                      <a:srgbClr val="E1EE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103505" algn="ctr">
                        <a:lnSpc>
                          <a:spcPct val="100000"/>
                        </a:lnSpc>
                        <a:tabLst>
                          <a:tab pos="1437005" algn="l"/>
                        </a:tabLst>
                      </a:pPr>
                      <a:r>
                        <a:rPr sz="2000" u="sng" spc="-4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Tech</a:t>
                      </a:r>
                      <a:r>
                        <a:rPr sz="2000" u="sng" spc="-8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briefs</a:t>
                      </a:r>
                      <a:r>
                        <a:rPr sz="2000" u="none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0" u="none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0"/>
                        </a:rPr>
                        <a:t>studies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1199515" marR="311150" indent="-859790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LCA</a:t>
                      </a:r>
                      <a:r>
                        <a:rPr sz="2000" u="sng" spc="-1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of</a:t>
                      </a:r>
                      <a:r>
                        <a:rPr sz="2000" u="sng" spc="-3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recycled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plastics</a:t>
                      </a:r>
                      <a:r>
                        <a:rPr sz="2000" u="sng" spc="-3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 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in</a:t>
                      </a:r>
                      <a:r>
                        <a:rPr sz="2000" u="none" spc="-25" dirty="0">
                          <a:solidFill>
                            <a:srgbClr val="1A56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pavements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22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8905" algn="ctr">
                        <a:lnSpc>
                          <a:spcPct val="100000"/>
                        </a:lnSpc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2"/>
                        </a:rPr>
                        <a:t>Climate</a:t>
                      </a:r>
                      <a:r>
                        <a:rPr sz="2000" u="sng" spc="-4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2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2"/>
                        </a:rPr>
                        <a:t>Challenge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25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970">
                <a:tc>
                  <a:txBody>
                    <a:bodyPr/>
                    <a:lstStyle/>
                    <a:p>
                      <a:pPr marR="101600" algn="ctr">
                        <a:lnSpc>
                          <a:spcPct val="100000"/>
                        </a:lnSpc>
                        <a:spcBef>
                          <a:spcPts val="1810"/>
                        </a:spcBef>
                      </a:pP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Technical</a:t>
                      </a:r>
                      <a:r>
                        <a:rPr sz="2000" u="sng" spc="-6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articles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29870" marB="0">
                    <a:solidFill>
                      <a:srgbClr val="E1EED9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LCA</a:t>
                      </a:r>
                      <a:r>
                        <a:rPr sz="2000" u="sng" spc="-1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of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ground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tire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rubber</a:t>
                      </a:r>
                      <a:r>
                        <a:rPr sz="2000" u="sng" spc="-4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 </a:t>
                      </a:r>
                      <a:r>
                        <a:rPr sz="2000" u="sng" spc="-2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in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</a:pP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pavements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solidFill>
                      <a:srgbClr val="E1EED9"/>
                    </a:solidFill>
                  </a:tcPr>
                </a:tc>
                <a:tc>
                  <a:txBody>
                    <a:bodyPr/>
                    <a:lstStyle/>
                    <a:p>
                      <a:pPr marL="132080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EDC</a:t>
                      </a:r>
                      <a:r>
                        <a:rPr sz="2000" u="sng" spc="-1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7-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EPD</a:t>
                      </a:r>
                      <a:r>
                        <a:rPr sz="2000" u="sng" spc="-2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 </a:t>
                      </a: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for</a:t>
                      </a:r>
                      <a:r>
                        <a:rPr sz="2000" u="sng" spc="-3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Sustainable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130810" algn="ctr">
                        <a:lnSpc>
                          <a:spcPct val="100000"/>
                        </a:lnSpc>
                      </a:pPr>
                      <a:r>
                        <a:rPr sz="2000" u="sng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Project</a:t>
                      </a:r>
                      <a:r>
                        <a:rPr sz="2000" u="sng" spc="-15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 </a:t>
                      </a:r>
                      <a:r>
                        <a:rPr sz="2000" u="sng" spc="-10" dirty="0">
                          <a:solidFill>
                            <a:srgbClr val="1A5612"/>
                          </a:solidFill>
                          <a:uFill>
                            <a:solidFill>
                              <a:srgbClr val="1A5612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Delivery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solidFill>
                      <a:srgbClr val="E1EE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2276601" y="1916938"/>
            <a:ext cx="1241425" cy="1071880"/>
            <a:chOff x="2276601" y="1916938"/>
            <a:chExt cx="1241425" cy="1071880"/>
          </a:xfrm>
        </p:grpSpPr>
        <p:pic>
          <p:nvPicPr>
            <p:cNvPr id="6" name="object 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82951" y="1923288"/>
              <a:ext cx="1228344" cy="10591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2951" y="1923288"/>
              <a:ext cx="1228725" cy="1059180"/>
            </a:xfrm>
            <a:custGeom>
              <a:avLst/>
              <a:gdLst/>
              <a:ahLst/>
              <a:cxnLst/>
              <a:rect l="l" t="t" r="r" b="b"/>
              <a:pathLst>
                <a:path w="1228725" h="1059180">
                  <a:moveTo>
                    <a:pt x="0" y="529589"/>
                  </a:moveTo>
                  <a:lnTo>
                    <a:pt x="264795" y="0"/>
                  </a:lnTo>
                  <a:lnTo>
                    <a:pt x="963549" y="0"/>
                  </a:lnTo>
                  <a:lnTo>
                    <a:pt x="1228344" y="529589"/>
                  </a:lnTo>
                  <a:lnTo>
                    <a:pt x="963549" y="1059179"/>
                  </a:lnTo>
                  <a:lnTo>
                    <a:pt x="264795" y="1059179"/>
                  </a:lnTo>
                  <a:lnTo>
                    <a:pt x="0" y="529589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091429" y="1916938"/>
            <a:ext cx="1241425" cy="1071880"/>
            <a:chOff x="5091429" y="1916938"/>
            <a:chExt cx="1241425" cy="1071880"/>
          </a:xfrm>
        </p:grpSpPr>
        <p:pic>
          <p:nvPicPr>
            <p:cNvPr id="9" name="object 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97779" y="1923288"/>
              <a:ext cx="1228344" cy="10591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7779" y="1923288"/>
              <a:ext cx="1228725" cy="1059180"/>
            </a:xfrm>
            <a:custGeom>
              <a:avLst/>
              <a:gdLst/>
              <a:ahLst/>
              <a:cxnLst/>
              <a:rect l="l" t="t" r="r" b="b"/>
              <a:pathLst>
                <a:path w="1228725" h="1059180">
                  <a:moveTo>
                    <a:pt x="0" y="529589"/>
                  </a:moveTo>
                  <a:lnTo>
                    <a:pt x="264795" y="0"/>
                  </a:lnTo>
                  <a:lnTo>
                    <a:pt x="963549" y="0"/>
                  </a:lnTo>
                  <a:lnTo>
                    <a:pt x="1228344" y="529589"/>
                  </a:lnTo>
                  <a:lnTo>
                    <a:pt x="963549" y="1059179"/>
                  </a:lnTo>
                  <a:lnTo>
                    <a:pt x="264795" y="1059179"/>
                  </a:lnTo>
                  <a:lnTo>
                    <a:pt x="0" y="529589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488426" y="1916938"/>
            <a:ext cx="1241425" cy="1071880"/>
            <a:chOff x="8488426" y="1916938"/>
            <a:chExt cx="1241425" cy="1071880"/>
          </a:xfrm>
        </p:grpSpPr>
        <p:pic>
          <p:nvPicPr>
            <p:cNvPr id="12" name="object 1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94776" y="1923288"/>
              <a:ext cx="1228344" cy="10591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494776" y="1923288"/>
              <a:ext cx="1228725" cy="1059180"/>
            </a:xfrm>
            <a:custGeom>
              <a:avLst/>
              <a:gdLst/>
              <a:ahLst/>
              <a:cxnLst/>
              <a:rect l="l" t="t" r="r" b="b"/>
              <a:pathLst>
                <a:path w="1228725" h="1059180">
                  <a:moveTo>
                    <a:pt x="0" y="529589"/>
                  </a:moveTo>
                  <a:lnTo>
                    <a:pt x="264795" y="0"/>
                  </a:lnTo>
                  <a:lnTo>
                    <a:pt x="963549" y="0"/>
                  </a:lnTo>
                  <a:lnTo>
                    <a:pt x="1228344" y="529589"/>
                  </a:lnTo>
                  <a:lnTo>
                    <a:pt x="963549" y="1059179"/>
                  </a:lnTo>
                  <a:lnTo>
                    <a:pt x="264795" y="1059179"/>
                  </a:lnTo>
                  <a:lnTo>
                    <a:pt x="0" y="529589"/>
                  </a:lnTo>
                  <a:close/>
                </a:path>
              </a:pathLst>
            </a:custGeom>
            <a:ln w="12700">
              <a:solidFill>
                <a:srgbClr val="0D45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078971" y="6445817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43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971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A5612"/>
                </a:solidFill>
                <a:latin typeface="Arial"/>
                <a:cs typeface="Arial"/>
              </a:rPr>
              <a:t>44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03750" y="2613660"/>
            <a:ext cx="6586220" cy="3343910"/>
            <a:chOff x="4603750" y="2613660"/>
            <a:chExt cx="6586220" cy="3343910"/>
          </a:xfrm>
        </p:grpSpPr>
        <p:sp>
          <p:nvSpPr>
            <p:cNvPr id="4" name="object 4"/>
            <p:cNvSpPr/>
            <p:nvPr/>
          </p:nvSpPr>
          <p:spPr>
            <a:xfrm>
              <a:off x="6188963" y="4358639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5" h="1592579">
                  <a:moveTo>
                    <a:pt x="1448942" y="0"/>
                  </a:moveTo>
                  <a:lnTo>
                    <a:pt x="398144" y="0"/>
                  </a:lnTo>
                  <a:lnTo>
                    <a:pt x="0" y="796290"/>
                  </a:lnTo>
                  <a:lnTo>
                    <a:pt x="398144" y="1592580"/>
                  </a:lnTo>
                  <a:lnTo>
                    <a:pt x="1448942" y="1592580"/>
                  </a:lnTo>
                  <a:lnTo>
                    <a:pt x="1847088" y="796290"/>
                  </a:lnTo>
                  <a:lnTo>
                    <a:pt x="144894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7732" y="5061204"/>
              <a:ext cx="214883" cy="1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0100" y="3502152"/>
              <a:ext cx="1847088" cy="15925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10100" y="3502152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4" h="1592579">
                  <a:moveTo>
                    <a:pt x="0" y="796290"/>
                  </a:moveTo>
                  <a:lnTo>
                    <a:pt x="398145" y="0"/>
                  </a:lnTo>
                  <a:lnTo>
                    <a:pt x="1448942" y="0"/>
                  </a:lnTo>
                  <a:lnTo>
                    <a:pt x="1847088" y="796290"/>
                  </a:lnTo>
                  <a:lnTo>
                    <a:pt x="1448942" y="1592580"/>
                  </a:lnTo>
                  <a:lnTo>
                    <a:pt x="398145" y="1592580"/>
                  </a:lnTo>
                  <a:lnTo>
                    <a:pt x="0" y="796290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0" y="4884420"/>
              <a:ext cx="216408" cy="1874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63255" y="3483863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5" h="1592579">
                  <a:moveTo>
                    <a:pt x="1448943" y="0"/>
                  </a:moveTo>
                  <a:lnTo>
                    <a:pt x="398145" y="0"/>
                  </a:lnTo>
                  <a:lnTo>
                    <a:pt x="0" y="796290"/>
                  </a:lnTo>
                  <a:lnTo>
                    <a:pt x="398145" y="1592580"/>
                  </a:lnTo>
                  <a:lnTo>
                    <a:pt x="1448943" y="1592580"/>
                  </a:lnTo>
                  <a:lnTo>
                    <a:pt x="1847088" y="796290"/>
                  </a:lnTo>
                  <a:lnTo>
                    <a:pt x="1448943" y="0"/>
                  </a:lnTo>
                  <a:close/>
                </a:path>
              </a:pathLst>
            </a:custGeom>
            <a:solidFill>
              <a:srgbClr val="0D45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5128" y="4864608"/>
              <a:ext cx="216407" cy="1859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6023" y="4358639"/>
              <a:ext cx="1847087" cy="15925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36023" y="4358639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5" h="1592579">
                  <a:moveTo>
                    <a:pt x="0" y="796290"/>
                  </a:moveTo>
                  <a:lnTo>
                    <a:pt x="398145" y="0"/>
                  </a:lnTo>
                  <a:lnTo>
                    <a:pt x="1448943" y="0"/>
                  </a:lnTo>
                  <a:lnTo>
                    <a:pt x="1847087" y="796290"/>
                  </a:lnTo>
                  <a:lnTo>
                    <a:pt x="1448943" y="1592580"/>
                  </a:lnTo>
                  <a:lnTo>
                    <a:pt x="398145" y="1592580"/>
                  </a:lnTo>
                  <a:lnTo>
                    <a:pt x="0" y="796290"/>
                  </a:lnTo>
                  <a:close/>
                </a:path>
              </a:pathLst>
            </a:custGeom>
            <a:ln w="12700">
              <a:solidFill>
                <a:srgbClr val="0D45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84791" y="5061204"/>
              <a:ext cx="216407" cy="1859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88963" y="2613660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5" h="1592579">
                  <a:moveTo>
                    <a:pt x="1448942" y="0"/>
                  </a:moveTo>
                  <a:lnTo>
                    <a:pt x="398144" y="0"/>
                  </a:lnTo>
                  <a:lnTo>
                    <a:pt x="0" y="796289"/>
                  </a:lnTo>
                  <a:lnTo>
                    <a:pt x="398144" y="1592579"/>
                  </a:lnTo>
                  <a:lnTo>
                    <a:pt x="1448942" y="1592579"/>
                  </a:lnTo>
                  <a:lnTo>
                    <a:pt x="1847088" y="796289"/>
                  </a:lnTo>
                  <a:lnTo>
                    <a:pt x="144894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587490" y="3213862"/>
            <a:ext cx="1052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35342" y="1737105"/>
            <a:ext cx="2181860" cy="1605280"/>
            <a:chOff x="7435342" y="1737105"/>
            <a:chExt cx="2181860" cy="160528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5342" y="2640838"/>
              <a:ext cx="229107" cy="2001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3256" y="1743455"/>
              <a:ext cx="1847088" cy="15925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763256" y="1743455"/>
              <a:ext cx="1847214" cy="1592580"/>
            </a:xfrm>
            <a:custGeom>
              <a:avLst/>
              <a:gdLst/>
              <a:ahLst/>
              <a:cxnLst/>
              <a:rect l="l" t="t" r="r" b="b"/>
              <a:pathLst>
                <a:path w="1847215" h="1592579">
                  <a:moveTo>
                    <a:pt x="0" y="796290"/>
                  </a:moveTo>
                  <a:lnTo>
                    <a:pt x="398145" y="0"/>
                  </a:lnTo>
                  <a:lnTo>
                    <a:pt x="1448943" y="0"/>
                  </a:lnTo>
                  <a:lnTo>
                    <a:pt x="1847088" y="796290"/>
                  </a:lnTo>
                  <a:lnTo>
                    <a:pt x="1448943" y="1592580"/>
                  </a:lnTo>
                  <a:lnTo>
                    <a:pt x="398145" y="1592580"/>
                  </a:lnTo>
                  <a:lnTo>
                    <a:pt x="0" y="796290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8120" y="2442972"/>
              <a:ext cx="214883" cy="18592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19252" y="4084701"/>
            <a:ext cx="9114155" cy="187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Deployment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45"/>
              </a:spcBef>
            </a:pPr>
            <a:endParaRPr sz="2000">
              <a:latin typeface="Calibri"/>
              <a:cs typeface="Calibri"/>
            </a:endParaRPr>
          </a:p>
          <a:p>
            <a:pPr marR="1744345" algn="r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85"/>
              </a:spcBef>
            </a:pPr>
            <a:r>
              <a:rPr sz="2500" b="0" u="sng" spc="-10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Calibri Light"/>
                <a:cs typeface="Calibri Light"/>
                <a:hlinkClick r:id="rId11"/>
              </a:rPr>
              <a:t>http://www.fhwa.dot.gov/pavement/sustainability</a:t>
            </a:r>
            <a:endParaRPr sz="250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9252" y="6317386"/>
            <a:ext cx="80562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0" spc="-125" dirty="0">
                <a:latin typeface="Calibri Light"/>
                <a:cs typeface="Calibri Light"/>
              </a:rPr>
              <a:t>https://highways.dot.gov/research/infrastructure/resilient-</a:t>
            </a:r>
            <a:r>
              <a:rPr sz="2500" b="0" spc="-45" dirty="0">
                <a:latin typeface="Calibri Light"/>
                <a:cs typeface="Calibri Light"/>
              </a:rPr>
              <a:t>pavements</a:t>
            </a:r>
            <a:endParaRPr sz="250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6939" y="2079117"/>
            <a:ext cx="2308860" cy="636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Arial"/>
                <a:cs typeface="Arial"/>
              </a:rPr>
              <a:t>Brian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Dobling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12"/>
              </a:rPr>
              <a:t>brian.dobling@dot.gov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6939" y="2963417"/>
            <a:ext cx="2233930" cy="636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Arial"/>
                <a:cs typeface="Arial"/>
              </a:rPr>
              <a:t>Austin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Jarrell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u="sng" spc="-10" dirty="0">
                <a:solidFill>
                  <a:srgbClr val="1A5612"/>
                </a:solidFill>
                <a:uFill>
                  <a:solidFill>
                    <a:srgbClr val="1A5612"/>
                  </a:solidFill>
                </a:uFill>
                <a:latin typeface="Arial"/>
                <a:cs typeface="Arial"/>
                <a:hlinkClick r:id="rId13"/>
              </a:rPr>
              <a:t>austin.jarrell@dot.gov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16939" y="1146175"/>
            <a:ext cx="26390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Thank </a:t>
            </a:r>
            <a:r>
              <a:rPr b="0" spc="-25" dirty="0">
                <a:latin typeface="Arial"/>
                <a:cs typeface="Arial"/>
              </a:rPr>
              <a:t>you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32686" y="-58211"/>
            <a:ext cx="7395819" cy="7002109"/>
            <a:chOff x="0" y="0"/>
            <a:chExt cx="817348" cy="773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348" cy="773837"/>
            </a:xfrm>
            <a:custGeom>
              <a:avLst/>
              <a:gdLst/>
              <a:ahLst/>
              <a:cxnLst/>
              <a:rect l="l" t="t" r="r" b="b"/>
              <a:pathLst>
                <a:path w="817348" h="773837">
                  <a:moveTo>
                    <a:pt x="408674" y="0"/>
                  </a:moveTo>
                  <a:cubicBezTo>
                    <a:pt x="182970" y="0"/>
                    <a:pt x="0" y="173229"/>
                    <a:pt x="0" y="386919"/>
                  </a:cubicBezTo>
                  <a:cubicBezTo>
                    <a:pt x="0" y="600608"/>
                    <a:pt x="182970" y="773837"/>
                    <a:pt x="408674" y="773837"/>
                  </a:cubicBezTo>
                  <a:cubicBezTo>
                    <a:pt x="634379" y="773837"/>
                    <a:pt x="817348" y="600608"/>
                    <a:pt x="817348" y="386919"/>
                  </a:cubicBezTo>
                  <a:cubicBezTo>
                    <a:pt x="817348" y="173229"/>
                    <a:pt x="634379" y="0"/>
                    <a:pt x="408674" y="0"/>
                  </a:cubicBezTo>
                  <a:close/>
                </a:path>
              </a:pathLst>
            </a:custGeom>
            <a:blipFill>
              <a:blip r:embed="rId2"/>
              <a:stretch>
                <a:fillRect t="-86039" r="-286392" b="-86039"/>
              </a:stretch>
            </a:blip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70637" y="937199"/>
            <a:ext cx="5048562" cy="50485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82C83"/>
            </a:solid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 rtl="0">
                <a:lnSpc>
                  <a:spcPts val="93"/>
                </a:lnSpc>
                <a:spcBef>
                  <a:spcPct val="0"/>
                </a:spcBef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1032" y="1161757"/>
            <a:ext cx="4599465" cy="459944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pPr algn="l" defTabSz="609630" rtl="0"/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946354" y="6172200"/>
            <a:ext cx="2283345" cy="598667"/>
          </a:xfrm>
          <a:custGeom>
            <a:avLst/>
            <a:gdLst/>
            <a:ahLst/>
            <a:cxnLst/>
            <a:rect l="l" t="t" r="r" b="b"/>
            <a:pathLst>
              <a:path w="3425017" h="898000">
                <a:moveTo>
                  <a:pt x="0" y="0"/>
                </a:moveTo>
                <a:lnTo>
                  <a:pt x="3425017" y="0"/>
                </a:lnTo>
                <a:lnTo>
                  <a:pt x="3425017" y="898000"/>
                </a:lnTo>
                <a:lnTo>
                  <a:pt x="0" y="89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53276" y="3034929"/>
            <a:ext cx="5180601" cy="76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09630" rtl="0">
              <a:lnSpc>
                <a:spcPts val="6472"/>
              </a:lnSpc>
            </a:pPr>
            <a:r>
              <a:rPr lang="en-US" sz="4866" kern="1200">
                <a:solidFill>
                  <a:srgbClr val="1D1D1D"/>
                </a:solidFill>
                <a:latin typeface="Open Sans 1 Ultra-Bold"/>
                <a:ea typeface="Open Sans 1 Ultra-Bold"/>
                <a:cs typeface="Open Sans 1 Ultra-Bold"/>
                <a:sym typeface="Open Sans 1 Ultra-Bold"/>
              </a:rPr>
              <a:t>Any Questions?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53745" y="5985761"/>
            <a:ext cx="1982705" cy="890363"/>
          </a:xfrm>
          <a:custGeom>
            <a:avLst/>
            <a:gdLst/>
            <a:ahLst/>
            <a:cxnLst/>
            <a:rect l="l" t="t" r="r" b="b"/>
            <a:pathLst>
              <a:path w="2974058" h="1335544">
                <a:moveTo>
                  <a:pt x="0" y="0"/>
                </a:moveTo>
                <a:lnTo>
                  <a:pt x="2974058" y="0"/>
                </a:lnTo>
                <a:lnTo>
                  <a:pt x="2974058" y="1335544"/>
                </a:lnTo>
                <a:lnTo>
                  <a:pt x="0" y="133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33473"/>
            <a:ext cx="8354059" cy="415162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60"/>
              </a:spcBef>
              <a:buClr>
                <a:srgbClr val="1A5612"/>
              </a:buClr>
              <a:buFont typeface="Arial"/>
              <a:buChar char="•"/>
              <a:tabLst>
                <a:tab pos="240665" algn="l"/>
              </a:tabLst>
            </a:pPr>
            <a:r>
              <a:rPr sz="2800" spc="-20" dirty="0">
                <a:latin typeface="Arial"/>
                <a:cs typeface="Arial"/>
              </a:rPr>
              <a:t>Why?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10" dirty="0">
                <a:latin typeface="Arial"/>
                <a:cs typeface="Arial"/>
              </a:rPr>
              <a:t>Sustainability</a:t>
            </a:r>
            <a:endParaRPr sz="28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34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spc="-50" dirty="0">
                <a:latin typeface="Arial"/>
                <a:cs typeface="Arial"/>
              </a:rPr>
              <a:t>FHWA’s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SPP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00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spc="-10" dirty="0">
                <a:latin typeface="Arial"/>
                <a:cs typeface="Arial"/>
              </a:rPr>
              <a:t>Environmental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Sustainability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Quantification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(LCA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EPD)</a:t>
            </a:r>
            <a:endParaRPr sz="24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19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SPP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Current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Initiatives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Efforts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55"/>
              </a:spcBef>
              <a:buClr>
                <a:srgbClr val="1A5612"/>
              </a:buClr>
              <a:buChar char="•"/>
              <a:tabLst>
                <a:tab pos="240029" algn="l"/>
              </a:tabLst>
            </a:pPr>
            <a:r>
              <a:rPr sz="2800" dirty="0">
                <a:latin typeface="Arial"/>
                <a:cs typeface="Arial"/>
              </a:rPr>
              <a:t>Sustainability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&amp;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Resiliency…What’s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difference?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10" dirty="0">
                <a:latin typeface="Arial"/>
                <a:cs typeface="Arial"/>
              </a:rPr>
              <a:t>Resilience</a:t>
            </a:r>
            <a:endParaRPr sz="28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20"/>
              </a:spcBef>
              <a:buClr>
                <a:srgbClr val="1A5612"/>
              </a:buClr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Motivation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Initiatives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lr>
                <a:srgbClr val="1A5612"/>
              </a:buClr>
              <a:buChar char="•"/>
              <a:tabLst>
                <a:tab pos="240665" algn="l"/>
              </a:tabLst>
            </a:pPr>
            <a:r>
              <a:rPr sz="2800" spc="-10" dirty="0">
                <a:latin typeface="Arial"/>
                <a:cs typeface="Arial"/>
              </a:rPr>
              <a:t>Resources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2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Agenda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3355"/>
            <a:ext cx="12192000" cy="5915025"/>
          </a:xfrm>
          <a:custGeom>
            <a:avLst/>
            <a:gdLst/>
            <a:ahLst/>
            <a:cxnLst/>
            <a:rect l="l" t="t" r="r" b="b"/>
            <a:pathLst>
              <a:path w="12192000" h="5915025">
                <a:moveTo>
                  <a:pt x="0" y="5914643"/>
                </a:moveTo>
                <a:lnTo>
                  <a:pt x="12192000" y="5914643"/>
                </a:lnTo>
                <a:lnTo>
                  <a:pt x="12192000" y="0"/>
                </a:lnTo>
                <a:lnTo>
                  <a:pt x="0" y="0"/>
                </a:lnTo>
                <a:lnTo>
                  <a:pt x="0" y="5914643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3356" y="242315"/>
            <a:ext cx="995172" cy="5638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943610"/>
            <a:chOff x="0" y="0"/>
            <a:chExt cx="12192000" cy="9436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123" y="301752"/>
              <a:ext cx="1237487" cy="4450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2000" cy="943610"/>
            </a:xfrm>
            <a:custGeom>
              <a:avLst/>
              <a:gdLst/>
              <a:ahLst/>
              <a:cxnLst/>
              <a:rect l="l" t="t" r="r" b="b"/>
              <a:pathLst>
                <a:path w="12192000" h="943610">
                  <a:moveTo>
                    <a:pt x="0" y="943355"/>
                  </a:moveTo>
                  <a:lnTo>
                    <a:pt x="12192000" y="94335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43355"/>
                  </a:lnTo>
                  <a:close/>
                </a:path>
              </a:pathLst>
            </a:custGeom>
            <a:solidFill>
              <a:srgbClr val="1A5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40" y="355104"/>
              <a:ext cx="11972925" cy="379730"/>
            </a:xfrm>
            <a:custGeom>
              <a:avLst/>
              <a:gdLst/>
              <a:ahLst/>
              <a:cxnLst/>
              <a:rect l="l" t="t" r="r" b="b"/>
              <a:pathLst>
                <a:path w="11972925" h="379730">
                  <a:moveTo>
                    <a:pt x="4023360" y="333743"/>
                  </a:moveTo>
                  <a:lnTo>
                    <a:pt x="11430" y="333743"/>
                  </a:lnTo>
                  <a:lnTo>
                    <a:pt x="0" y="379463"/>
                  </a:lnTo>
                  <a:lnTo>
                    <a:pt x="4011930" y="379463"/>
                  </a:lnTo>
                  <a:lnTo>
                    <a:pt x="4023360" y="333743"/>
                  </a:lnTo>
                  <a:close/>
                </a:path>
                <a:path w="11972925" h="379730">
                  <a:moveTo>
                    <a:pt x="8345424" y="0"/>
                  </a:moveTo>
                  <a:lnTo>
                    <a:pt x="4301490" y="0"/>
                  </a:lnTo>
                  <a:lnTo>
                    <a:pt x="4290060" y="45707"/>
                  </a:lnTo>
                  <a:lnTo>
                    <a:pt x="8333994" y="45707"/>
                  </a:lnTo>
                  <a:lnTo>
                    <a:pt x="8345424" y="0"/>
                  </a:lnTo>
                  <a:close/>
                </a:path>
                <a:path w="11972925" h="379730">
                  <a:moveTo>
                    <a:pt x="11972544" y="246875"/>
                  </a:moveTo>
                  <a:lnTo>
                    <a:pt x="9283446" y="246875"/>
                  </a:lnTo>
                  <a:lnTo>
                    <a:pt x="9272016" y="292595"/>
                  </a:lnTo>
                  <a:lnTo>
                    <a:pt x="11961114" y="292595"/>
                  </a:lnTo>
                  <a:lnTo>
                    <a:pt x="11972544" y="246875"/>
                  </a:lnTo>
                  <a:close/>
                </a:path>
              </a:pathLst>
            </a:custGeom>
            <a:solidFill>
              <a:srgbClr val="63B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02704"/>
              <a:ext cx="12192000" cy="696595"/>
            </a:xfrm>
            <a:custGeom>
              <a:avLst/>
              <a:gdLst/>
              <a:ahLst/>
              <a:cxnLst/>
              <a:rect l="l" t="t" r="r" b="b"/>
              <a:pathLst>
                <a:path w="12192000" h="696594">
                  <a:moveTo>
                    <a:pt x="1178052" y="0"/>
                  </a:moveTo>
                  <a:lnTo>
                    <a:pt x="259461" y="0"/>
                  </a:lnTo>
                  <a:lnTo>
                    <a:pt x="234696" y="99047"/>
                  </a:lnTo>
                  <a:lnTo>
                    <a:pt x="1153287" y="99047"/>
                  </a:lnTo>
                  <a:lnTo>
                    <a:pt x="1178052" y="0"/>
                  </a:lnTo>
                  <a:close/>
                </a:path>
                <a:path w="12192000" h="696594">
                  <a:moveTo>
                    <a:pt x="2545080" y="603491"/>
                  </a:moveTo>
                  <a:lnTo>
                    <a:pt x="23241" y="603491"/>
                  </a:lnTo>
                  <a:lnTo>
                    <a:pt x="0" y="696455"/>
                  </a:lnTo>
                  <a:lnTo>
                    <a:pt x="2521839" y="696455"/>
                  </a:lnTo>
                  <a:lnTo>
                    <a:pt x="2545080" y="603491"/>
                  </a:lnTo>
                  <a:close/>
                </a:path>
                <a:path w="12192000" h="696594">
                  <a:moveTo>
                    <a:pt x="8231124" y="486143"/>
                  </a:moveTo>
                  <a:lnTo>
                    <a:pt x="7247382" y="486143"/>
                  </a:lnTo>
                  <a:lnTo>
                    <a:pt x="7235952" y="531863"/>
                  </a:lnTo>
                  <a:lnTo>
                    <a:pt x="8219694" y="531863"/>
                  </a:lnTo>
                  <a:lnTo>
                    <a:pt x="8231124" y="486143"/>
                  </a:lnTo>
                  <a:close/>
                </a:path>
                <a:path w="12192000" h="696594">
                  <a:moveTo>
                    <a:pt x="8330184" y="294119"/>
                  </a:moveTo>
                  <a:lnTo>
                    <a:pt x="2828925" y="294119"/>
                  </a:lnTo>
                  <a:lnTo>
                    <a:pt x="2802636" y="399275"/>
                  </a:lnTo>
                  <a:lnTo>
                    <a:pt x="8303895" y="399275"/>
                  </a:lnTo>
                  <a:lnTo>
                    <a:pt x="8330184" y="294119"/>
                  </a:lnTo>
                  <a:close/>
                </a:path>
                <a:path w="12192000" h="696594">
                  <a:moveTo>
                    <a:pt x="12192000" y="80772"/>
                  </a:moveTo>
                  <a:lnTo>
                    <a:pt x="9525000" y="80772"/>
                  </a:lnTo>
                  <a:lnTo>
                    <a:pt x="9503664" y="166103"/>
                  </a:lnTo>
                  <a:lnTo>
                    <a:pt x="12181332" y="166103"/>
                  </a:lnTo>
                  <a:lnTo>
                    <a:pt x="12192000" y="123444"/>
                  </a:lnTo>
                  <a:lnTo>
                    <a:pt x="12192000" y="80772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53400" y="184403"/>
              <a:ext cx="3194685" cy="680085"/>
            </a:xfrm>
            <a:custGeom>
              <a:avLst/>
              <a:gdLst/>
              <a:ahLst/>
              <a:cxnLst/>
              <a:rect l="l" t="t" r="r" b="b"/>
              <a:pathLst>
                <a:path w="3194684" h="680085">
                  <a:moveTo>
                    <a:pt x="3194304" y="0"/>
                  </a:moveTo>
                  <a:lnTo>
                    <a:pt x="3194304" y="0"/>
                  </a:lnTo>
                  <a:lnTo>
                    <a:pt x="247142" y="0"/>
                  </a:lnTo>
                  <a:lnTo>
                    <a:pt x="0" y="679704"/>
                  </a:lnTo>
                  <a:lnTo>
                    <a:pt x="2947162" y="679704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3356" y="242315"/>
              <a:ext cx="995172" cy="563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123" y="301752"/>
              <a:ext cx="1237487" cy="44500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389364" y="1827276"/>
            <a:ext cx="2147570" cy="3365500"/>
            <a:chOff x="9389364" y="1827276"/>
            <a:chExt cx="2147570" cy="33655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9364" y="1827276"/>
              <a:ext cx="2147316" cy="33649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62082" y="2414778"/>
              <a:ext cx="5080" cy="2052955"/>
            </a:xfrm>
            <a:custGeom>
              <a:avLst/>
              <a:gdLst/>
              <a:ahLst/>
              <a:cxnLst/>
              <a:rect l="l" t="t" r="r" b="b"/>
              <a:pathLst>
                <a:path w="5079" h="2052954">
                  <a:moveTo>
                    <a:pt x="4572" y="323088"/>
                  </a:moveTo>
                  <a:lnTo>
                    <a:pt x="4572" y="411225"/>
                  </a:lnTo>
                </a:path>
                <a:path w="5079" h="2052954">
                  <a:moveTo>
                    <a:pt x="0" y="0"/>
                  </a:moveTo>
                  <a:lnTo>
                    <a:pt x="0" y="35687"/>
                  </a:lnTo>
                </a:path>
                <a:path w="5079" h="2052954">
                  <a:moveTo>
                    <a:pt x="4572" y="1781556"/>
                  </a:moveTo>
                  <a:lnTo>
                    <a:pt x="4572" y="1869694"/>
                  </a:lnTo>
                </a:path>
                <a:path w="5079" h="2052954">
                  <a:moveTo>
                    <a:pt x="4572" y="1964436"/>
                  </a:moveTo>
                  <a:lnTo>
                    <a:pt x="4572" y="2052574"/>
                  </a:lnTo>
                </a:path>
              </a:pathLst>
            </a:custGeom>
            <a:ln w="19050">
              <a:solidFill>
                <a:srgbClr val="094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32154" y="2462910"/>
            <a:ext cx="8333105" cy="15894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355215" marR="5080" indent="-2343150">
              <a:lnSpc>
                <a:spcPts val="5830"/>
              </a:lnSpc>
              <a:spcBef>
                <a:spcPts val="835"/>
              </a:spcBef>
            </a:pPr>
            <a:r>
              <a:rPr sz="5400" dirty="0"/>
              <a:t>Sustainable</a:t>
            </a:r>
            <a:r>
              <a:rPr sz="5400" spc="-25" dirty="0"/>
              <a:t> </a:t>
            </a:r>
            <a:r>
              <a:rPr sz="5400" dirty="0"/>
              <a:t>and</a:t>
            </a:r>
            <a:r>
              <a:rPr sz="5400" spc="-30" dirty="0"/>
              <a:t> </a:t>
            </a:r>
            <a:r>
              <a:rPr sz="5400" spc="-10" dirty="0"/>
              <a:t>Resilient Pavements</a:t>
            </a:r>
            <a:endParaRPr sz="5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64316" y="643138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1A5612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990" y="1789176"/>
            <a:ext cx="8912465" cy="46375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24493" y="6260693"/>
            <a:ext cx="2364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Source: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globalchange.org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22570" y="1011682"/>
            <a:ext cx="15481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184019"/>
            <a:ext cx="10111740" cy="346138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41300" marR="283845" indent="-229235">
              <a:lnSpc>
                <a:spcPct val="80000"/>
              </a:lnSpc>
              <a:spcBef>
                <a:spcPts val="960"/>
              </a:spcBef>
              <a:buClr>
                <a:srgbClr val="1A5612"/>
              </a:buClr>
              <a:buFont typeface="Arial"/>
              <a:buChar char="•"/>
              <a:tabLst>
                <a:tab pos="241300" algn="l"/>
              </a:tabLst>
            </a:pPr>
            <a:r>
              <a:rPr sz="3600" b="1" dirty="0">
                <a:solidFill>
                  <a:srgbClr val="1A5612"/>
                </a:solidFill>
                <a:latin typeface="Arial"/>
                <a:cs typeface="Arial"/>
              </a:rPr>
              <a:t>Extreme</a:t>
            </a:r>
            <a:r>
              <a:rPr sz="3600" b="1" spc="-4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A5612"/>
                </a:solidFill>
                <a:latin typeface="Arial"/>
                <a:cs typeface="Arial"/>
              </a:rPr>
              <a:t>weather</a:t>
            </a:r>
            <a:r>
              <a:rPr sz="3600" b="1" spc="-4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A5612"/>
                </a:solidFill>
                <a:latin typeface="Arial"/>
                <a:cs typeface="Arial"/>
              </a:rPr>
              <a:t>events</a:t>
            </a:r>
            <a:r>
              <a:rPr sz="3600" b="1" spc="-1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occurring</a:t>
            </a:r>
            <a:r>
              <a:rPr sz="3600" spc="-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with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spc="-10" dirty="0">
                <a:latin typeface="Arial"/>
                <a:cs typeface="Arial"/>
              </a:rPr>
              <a:t>higher </a:t>
            </a:r>
            <a:r>
              <a:rPr sz="3600" dirty="0">
                <a:latin typeface="Arial"/>
                <a:cs typeface="Arial"/>
              </a:rPr>
              <a:t>frequency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and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higher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spc="-10" dirty="0">
                <a:latin typeface="Arial"/>
                <a:cs typeface="Arial"/>
              </a:rPr>
              <a:t>intensity.</a:t>
            </a:r>
            <a:endParaRPr sz="3600">
              <a:latin typeface="Arial"/>
              <a:cs typeface="Arial"/>
            </a:endParaRPr>
          </a:p>
          <a:p>
            <a:pPr marL="241300" marR="56515" indent="-229235">
              <a:lnSpc>
                <a:spcPct val="80000"/>
              </a:lnSpc>
              <a:spcBef>
                <a:spcPts val="1000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3600" dirty="0">
                <a:latin typeface="Arial"/>
                <a:cs typeface="Arial"/>
              </a:rPr>
              <a:t>Agencies</a:t>
            </a:r>
            <a:r>
              <a:rPr sz="3600" spc="-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are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focusing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on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A5612"/>
                </a:solidFill>
                <a:latin typeface="Arial"/>
                <a:cs typeface="Arial"/>
              </a:rPr>
              <a:t>resilience</a:t>
            </a:r>
            <a:r>
              <a:rPr sz="3600" b="1" spc="-20" dirty="0">
                <a:solidFill>
                  <a:srgbClr val="1A5612"/>
                </a:solidFill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to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deal</a:t>
            </a:r>
            <a:r>
              <a:rPr sz="3600" spc="-30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with </a:t>
            </a:r>
            <a:r>
              <a:rPr sz="3600" dirty="0">
                <a:latin typeface="Arial"/>
                <a:cs typeface="Arial"/>
              </a:rPr>
              <a:t>these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spc="-10" dirty="0">
                <a:latin typeface="Arial"/>
                <a:cs typeface="Arial"/>
              </a:rPr>
              <a:t>changes.</a:t>
            </a:r>
            <a:endParaRPr sz="3600">
              <a:latin typeface="Arial"/>
              <a:cs typeface="Arial"/>
            </a:endParaRPr>
          </a:p>
          <a:p>
            <a:pPr marL="241300" marR="5080" indent="-229235">
              <a:lnSpc>
                <a:spcPct val="80000"/>
              </a:lnSpc>
              <a:spcBef>
                <a:spcPts val="994"/>
              </a:spcBef>
              <a:buClr>
                <a:srgbClr val="1A5612"/>
              </a:buClr>
              <a:buChar char="•"/>
              <a:tabLst>
                <a:tab pos="241300" algn="l"/>
              </a:tabLst>
            </a:pPr>
            <a:r>
              <a:rPr sz="3600" dirty="0">
                <a:latin typeface="Arial"/>
                <a:cs typeface="Arial"/>
              </a:rPr>
              <a:t>Focus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also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needed</a:t>
            </a:r>
            <a:r>
              <a:rPr sz="3600" spc="-3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on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mitigation</a:t>
            </a:r>
            <a:r>
              <a:rPr sz="3600" spc="-3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to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curb </a:t>
            </a:r>
            <a:r>
              <a:rPr sz="3600" dirty="0">
                <a:latin typeface="Arial"/>
                <a:cs typeface="Arial"/>
              </a:rPr>
              <a:t>emissions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that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cause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these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weather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events,</a:t>
            </a:r>
            <a:r>
              <a:rPr sz="3600" spc="-20" dirty="0">
                <a:latin typeface="Arial"/>
                <a:cs typeface="Arial"/>
              </a:rPr>
              <a:t> thus </a:t>
            </a:r>
            <a:r>
              <a:rPr sz="3600" dirty="0">
                <a:latin typeface="Arial"/>
                <a:cs typeface="Arial"/>
              </a:rPr>
              <a:t>the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need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for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A5612"/>
                </a:solidFill>
                <a:latin typeface="Arial"/>
                <a:cs typeface="Arial"/>
              </a:rPr>
              <a:t>Sustainability</a:t>
            </a:r>
            <a:r>
              <a:rPr sz="3600" spc="-10" dirty="0"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2570" y="1011682"/>
            <a:ext cx="15481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Why?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United</a:t>
            </a:r>
            <a:r>
              <a:rPr sz="4000" spc="-90" dirty="0"/>
              <a:t> </a:t>
            </a:r>
            <a:r>
              <a:rPr sz="4000" dirty="0"/>
              <a:t>States</a:t>
            </a:r>
            <a:r>
              <a:rPr sz="4000" spc="-70" dirty="0"/>
              <a:t> </a:t>
            </a:r>
            <a:r>
              <a:rPr sz="4000" dirty="0"/>
              <a:t>Department</a:t>
            </a:r>
            <a:r>
              <a:rPr sz="4000" spc="-45" dirty="0"/>
              <a:t> </a:t>
            </a:r>
            <a:r>
              <a:rPr sz="4000" dirty="0"/>
              <a:t>of</a:t>
            </a:r>
            <a:r>
              <a:rPr sz="4000" spc="-85" dirty="0"/>
              <a:t> </a:t>
            </a:r>
            <a:r>
              <a:rPr sz="4000" spc="-10" dirty="0"/>
              <a:t>Transportation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2327148" y="1836420"/>
            <a:ext cx="4888865" cy="4800600"/>
            <a:chOff x="2327148" y="1836420"/>
            <a:chExt cx="4888865" cy="4800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9529" y="1979216"/>
              <a:ext cx="3483213" cy="44799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27148" y="1836419"/>
              <a:ext cx="3584575" cy="4800600"/>
            </a:xfrm>
            <a:custGeom>
              <a:avLst/>
              <a:gdLst/>
              <a:ahLst/>
              <a:cxnLst/>
              <a:rect l="l" t="t" r="r" b="b"/>
              <a:pathLst>
                <a:path w="3584575" h="4800600">
                  <a:moveTo>
                    <a:pt x="3584448" y="3323844"/>
                  </a:moveTo>
                  <a:lnTo>
                    <a:pt x="0" y="3323844"/>
                  </a:lnTo>
                  <a:lnTo>
                    <a:pt x="0" y="4800600"/>
                  </a:lnTo>
                  <a:lnTo>
                    <a:pt x="3584448" y="4800600"/>
                  </a:lnTo>
                  <a:lnTo>
                    <a:pt x="3584448" y="3323844"/>
                  </a:lnTo>
                  <a:close/>
                </a:path>
                <a:path w="3584575" h="4800600">
                  <a:moveTo>
                    <a:pt x="3584448" y="0"/>
                  </a:moveTo>
                  <a:lnTo>
                    <a:pt x="0" y="0"/>
                  </a:lnTo>
                  <a:lnTo>
                    <a:pt x="0" y="2604516"/>
                  </a:lnTo>
                  <a:lnTo>
                    <a:pt x="3584448" y="2604516"/>
                  </a:lnTo>
                  <a:lnTo>
                    <a:pt x="3584448" y="0"/>
                  </a:lnTo>
                  <a:close/>
                </a:path>
              </a:pathLst>
            </a:custGeom>
            <a:solidFill>
              <a:srgbClr val="BEBEB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10833" y="3757422"/>
              <a:ext cx="1295400" cy="2305685"/>
            </a:xfrm>
            <a:custGeom>
              <a:avLst/>
              <a:gdLst/>
              <a:ahLst/>
              <a:cxnLst/>
              <a:rect l="l" t="t" r="r" b="b"/>
              <a:pathLst>
                <a:path w="1295400" h="2305685">
                  <a:moveTo>
                    <a:pt x="10667" y="670686"/>
                  </a:moveTo>
                  <a:lnTo>
                    <a:pt x="1295399" y="0"/>
                  </a:lnTo>
                </a:path>
                <a:path w="1295400" h="2305685">
                  <a:moveTo>
                    <a:pt x="0" y="1400555"/>
                  </a:moveTo>
                  <a:lnTo>
                    <a:pt x="1224025" y="2305253"/>
                  </a:lnTo>
                </a:path>
              </a:pathLst>
            </a:custGeom>
            <a:ln w="19050">
              <a:solidFill>
                <a:srgbClr val="1A5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1330" y="2226487"/>
            <a:ext cx="1704369" cy="17911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78193" y="4214876"/>
            <a:ext cx="406654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056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Climate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Sustainability </a:t>
            </a:r>
            <a:r>
              <a:rPr sz="2000" dirty="0">
                <a:latin typeface="Arial"/>
                <a:cs typeface="Arial"/>
              </a:rPr>
              <a:t>“…Substantially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reduce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greenhouse </a:t>
            </a:r>
            <a:r>
              <a:rPr sz="2000" dirty="0">
                <a:latin typeface="Arial"/>
                <a:cs typeface="Arial"/>
              </a:rPr>
              <a:t>gas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emissions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transportation-</a:t>
            </a:r>
            <a:endParaRPr sz="2000">
              <a:latin typeface="Arial"/>
              <a:cs typeface="Arial"/>
            </a:endParaRPr>
          </a:p>
          <a:p>
            <a:pPr marL="260985" marR="252095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related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pollution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build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more </a:t>
            </a:r>
            <a:r>
              <a:rPr sz="2000" b="1" dirty="0">
                <a:solidFill>
                  <a:srgbClr val="7EBE60"/>
                </a:solidFill>
                <a:latin typeface="Arial"/>
                <a:cs typeface="Arial"/>
              </a:rPr>
              <a:t>resilient</a:t>
            </a:r>
            <a:r>
              <a:rPr sz="2000" b="1" spc="-50" dirty="0">
                <a:solidFill>
                  <a:srgbClr val="7EBE6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EBE60"/>
                </a:solidFill>
                <a:latin typeface="Arial"/>
                <a:cs typeface="Arial"/>
              </a:rPr>
              <a:t>sustainable </a:t>
            </a:r>
            <a:r>
              <a:rPr sz="2000" dirty="0">
                <a:latin typeface="Arial"/>
                <a:cs typeface="Arial"/>
              </a:rPr>
              <a:t>transportation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systems…”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7807832" y="6310376"/>
            <a:ext cx="10394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Source: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FHWA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561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8df89b-de6a-4ef3-bf0a-ba3f5eb5231c">
      <Terms xmlns="http://schemas.microsoft.com/office/infopath/2007/PartnerControls"/>
    </lcf76f155ced4ddcb4097134ff3c332f>
    <TaxCatchAll xmlns="95577e12-8bc8-414b-a154-8a1076743e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F74E86C165ED4382001EDB91D9CD78" ma:contentTypeVersion="15" ma:contentTypeDescription="Create a new document." ma:contentTypeScope="" ma:versionID="5ee67d0f4b61e40ca356e347752246e1">
  <xsd:schema xmlns:xsd="http://www.w3.org/2001/XMLSchema" xmlns:xs="http://www.w3.org/2001/XMLSchema" xmlns:p="http://schemas.microsoft.com/office/2006/metadata/properties" xmlns:ns2="1d8df89b-de6a-4ef3-bf0a-ba3f5eb5231c" xmlns:ns3="95577e12-8bc8-414b-a154-8a1076743e79" targetNamespace="http://schemas.microsoft.com/office/2006/metadata/properties" ma:root="true" ma:fieldsID="235fa22123f49fa813d9a7455e09dc13" ns2:_="" ns3:_="">
    <xsd:import namespace="1d8df89b-de6a-4ef3-bf0a-ba3f5eb5231c"/>
    <xsd:import namespace="95577e12-8bc8-414b-a154-8a1076743e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df89b-de6a-4ef3-bf0a-ba3f5eb523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77e12-8bc8-414b-a154-8a1076743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3f2bd36-d2fb-4aa2-9c82-aa1ad9766ea9}" ma:internalName="TaxCatchAll" ma:showField="CatchAllData" ma:web="95577e12-8bc8-414b-a154-8a1076743e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9FE52-521E-40CD-9148-0D173D1ECDD7}">
  <ds:schemaRefs>
    <ds:schemaRef ds:uri="http://schemas.microsoft.com/office/2006/metadata/properties"/>
    <ds:schemaRef ds:uri="http://schemas.microsoft.com/office/infopath/2007/PartnerControls"/>
    <ds:schemaRef ds:uri="1d8df89b-de6a-4ef3-bf0a-ba3f5eb5231c"/>
    <ds:schemaRef ds:uri="95577e12-8bc8-414b-a154-8a1076743e79"/>
  </ds:schemaRefs>
</ds:datastoreItem>
</file>

<file path=customXml/itemProps2.xml><?xml version="1.0" encoding="utf-8"?>
<ds:datastoreItem xmlns:ds="http://schemas.openxmlformats.org/officeDocument/2006/customXml" ds:itemID="{97DD470C-A773-456C-B807-BBA0C8D8ED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8df89b-de6a-4ef3-bf0a-ba3f5eb5231c"/>
    <ds:schemaRef ds:uri="95577e12-8bc8-414b-a154-8a1076743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AA7BD0-B640-462A-AC9C-CC768A555E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2435</Words>
  <Application>Microsoft Office PowerPoint</Application>
  <PresentationFormat>Widescreen</PresentationFormat>
  <Paragraphs>431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1_Office Theme</vt:lpstr>
      <vt:lpstr>PowerPoint Presentation</vt:lpstr>
      <vt:lpstr>PowerPoint Presentation</vt:lpstr>
      <vt:lpstr>Disclaimer</vt:lpstr>
      <vt:lpstr>Acronyms</vt:lpstr>
      <vt:lpstr>Agenda</vt:lpstr>
      <vt:lpstr>Sustainable and Resilient Pavements</vt:lpstr>
      <vt:lpstr>Why?</vt:lpstr>
      <vt:lpstr>Why?</vt:lpstr>
      <vt:lpstr>United States Department of Transportation</vt:lpstr>
      <vt:lpstr>FHWA’s Pavements &amp; Materials</vt:lpstr>
      <vt:lpstr>Sustainable Pavements…</vt:lpstr>
      <vt:lpstr>Balance of the Triple Bottom Line</vt:lpstr>
      <vt:lpstr>Key Sustainability Takeaways</vt:lpstr>
      <vt:lpstr>What is Life Cycle Assessment (LCA)?</vt:lpstr>
      <vt:lpstr>What are Environmental Product Declarations (EPDs)?</vt:lpstr>
      <vt:lpstr>Sustainable Pavements Program Current Initiatives</vt:lpstr>
      <vt:lpstr>Executive Order 14057</vt:lpstr>
      <vt:lpstr>Climate Challenge Program</vt:lpstr>
      <vt:lpstr>PowerPoint Presentation</vt:lpstr>
      <vt:lpstr>Climate Challenge &amp; EDC Participants 39 States, 2 local agencies &amp; Federal Lands</vt:lpstr>
      <vt:lpstr>PowerPoint Presentation</vt:lpstr>
      <vt:lpstr>What is the LCTM Program?</vt:lpstr>
      <vt:lpstr>State DOTs via Request for Applications (RFA)</vt:lpstr>
      <vt:lpstr>PowerPoint Presentation</vt:lpstr>
      <vt:lpstr>Considering Sustainability &amp; Resilience in Design</vt:lpstr>
      <vt:lpstr>FHWA building-block approach to Sustainable Transportation Infrastructure</vt:lpstr>
      <vt:lpstr>PowerPoint Presentation</vt:lpstr>
      <vt:lpstr>PowerPoint Presentation</vt:lpstr>
      <vt:lpstr>PowerPoint Presentation</vt:lpstr>
      <vt:lpstr>Pavement Climate Resilience</vt:lpstr>
      <vt:lpstr>Pavement Impacts from Climate</vt:lpstr>
      <vt:lpstr>Pavement Climate Vulnerability &amp; Risk</vt:lpstr>
      <vt:lpstr>FHWA Resilience Motivation:</vt:lpstr>
      <vt:lpstr>FHWA Resilience Motivation:</vt:lpstr>
      <vt:lpstr>PowerPoint Presentation</vt:lpstr>
      <vt:lpstr>Impacts of Wildfires on Pavements</vt:lpstr>
      <vt:lpstr>Assessing Flooded Pavements Project</vt:lpstr>
      <vt:lpstr>National Oceanic and Atmospheric Administration Project: Effects of Sea Level Rise</vt:lpstr>
      <vt:lpstr>NOAA Project (Continued)</vt:lpstr>
      <vt:lpstr>Pavement Resiliency: State of Practice</vt:lpstr>
      <vt:lpstr>Ongoing &amp; Upcoming Dissemination Items</vt:lpstr>
      <vt:lpstr>FHWA Resilience Resources</vt:lpstr>
      <vt:lpstr>Resources</vt:lpstr>
      <vt:lpstr>Resources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Pavement Resilience</dc:title>
  <dc:creator>Jarrell, Austin (FHWA)</dc:creator>
  <cp:lastModifiedBy>Yung, Haylee</cp:lastModifiedBy>
  <cp:revision>2</cp:revision>
  <dcterms:created xsi:type="dcterms:W3CDTF">2024-07-23T13:19:31Z</dcterms:created>
  <dcterms:modified xsi:type="dcterms:W3CDTF">2025-09-02T14:41:19Z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2024-07-23T00:00:00Z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0x010100E9F74E86C165ED4382001EDB91D9CD78</vt:lpwstr>
  </property>
</Properties>
</file>